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notesMasterIdLst>
    <p:notesMasterId r:id="rId16"/>
  </p:notesMasterIdLst>
  <p:sldIdLst>
    <p:sldId id="256" r:id="rId2"/>
    <p:sldId id="287" r:id="rId3"/>
    <p:sldId id="263" r:id="rId4"/>
    <p:sldId id="342" r:id="rId5"/>
    <p:sldId id="337" r:id="rId6"/>
    <p:sldId id="343" r:id="rId7"/>
    <p:sldId id="332" r:id="rId8"/>
    <p:sldId id="341" r:id="rId9"/>
    <p:sldId id="338" r:id="rId10"/>
    <p:sldId id="339" r:id="rId11"/>
    <p:sldId id="340" r:id="rId12"/>
    <p:sldId id="317" r:id="rId13"/>
    <p:sldId id="318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ple, Marcie (WSAC)" initials="SM(" lastIdx="10" clrIdx="0">
    <p:extLst>
      <p:ext uri="{19B8F6BF-5375-455C-9EA6-DF929625EA0E}">
        <p15:presenceInfo xmlns:p15="http://schemas.microsoft.com/office/powerpoint/2012/main" userId="S-1-5-21-1844237615-1844823847-839522115-51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 autoAdjust="0"/>
    <p:restoredTop sz="78356" autoAdjust="0"/>
  </p:normalViewPr>
  <p:slideViewPr>
    <p:cSldViewPr snapToGrid="0">
      <p:cViewPr varScale="1">
        <p:scale>
          <a:sx n="65" d="100"/>
          <a:sy n="65" d="100"/>
        </p:scale>
        <p:origin x="15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7C197-F0B5-41D1-8F00-757E0D06C57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D6A-B479-46B2-839F-B26FFDD9B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r>
              <a:rPr lang="en-US" baseline="0" dirty="0" smtClean="0"/>
              <a:t> people think college is just a four year program, but there are many options. We want students to find the right fit.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that this is called “postsecondary education” because it is after (or “post”) high school (secondary education). Postsecondary education is often called “college”. College can be 4-year university, 2-year college or technical college, military training, certificate programs, or apprenticeships.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2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Recommended that students do career interviews and job shadows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01D6A-B479-46B2-839F-B26FFDD9B5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16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FD1A03-E48A-429A-86F9-A60CDC7EE94E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5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293324-62BA-4378-930E-548B86528CF5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7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79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7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B0C-C4C5-4AF8-9913-1F04FB664DA7}" type="datetime1">
              <a:rPr lang="en-US" smtClean="0">
                <a:solidFill>
                  <a:srgbClr val="44546A">
                    <a:lumMod val="75000"/>
                  </a:srgbClr>
                </a:solidFill>
              </a:rPr>
              <a:t>11/27/2017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546A">
                    <a:lumMod val="75000"/>
                  </a:srgbClr>
                </a:solidFill>
              </a:rPr>
              <a:t>Washington Student Achievement Council</a:t>
            </a:r>
            <a:endParaRPr lang="en-US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2E0E-C58D-45CD-BD69-23634E9A667D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25380"/>
            <a:ext cx="9144000" cy="998621"/>
          </a:xfrm>
          <a:prstGeom prst="rect">
            <a:avLst/>
          </a:prstGeom>
          <a:solidFill>
            <a:srgbClr val="154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" y="589548"/>
            <a:ext cx="541131" cy="84055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693964"/>
            <a:ext cx="7886700" cy="996724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Trajan Pro" panose="02020502050506020301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28650" y="1966913"/>
            <a:ext cx="3743325" cy="420528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/>
          </p:nvPr>
        </p:nvSpPr>
        <p:spPr>
          <a:xfrm>
            <a:off x="4772025" y="1966913"/>
            <a:ext cx="3743325" cy="420528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86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8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3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33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4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1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k12/content/students/careers/career-exploration.htm" TargetMode="External"/><Relationship Id="rId2" Type="http://schemas.openxmlformats.org/officeDocument/2006/relationships/hyperlink" Target="http://www.onetonline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heckoutacollege.com/" TargetMode="External"/><Relationship Id="rId2" Type="http://schemas.openxmlformats.org/officeDocument/2006/relationships/hyperlink" Target="https://bigfuture.collegeboar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hitehouse.gov/issues/education/higher-education/college-score-card" TargetMode="External"/><Relationship Id="rId4" Type="http://schemas.openxmlformats.org/officeDocument/2006/relationships/hyperlink" Target="http://nces.ed.gov/collegenavigato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College and Career Exploration 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098" y="6217920"/>
            <a:ext cx="181538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shadow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Engage in real-world experiences within a field of interest.</a:t>
            </a:r>
          </a:p>
          <a:p>
            <a:r>
              <a:rPr lang="en-US" sz="2400" dirty="0" smtClean="0"/>
              <a:t>Learn about the education required for possible careers in that field. </a:t>
            </a:r>
          </a:p>
          <a:p>
            <a:r>
              <a:rPr lang="en-US" sz="2400" dirty="0" smtClean="0"/>
              <a:t>Help rule out options.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75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exploration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hlinkClick r:id="rId2"/>
              </a:rPr>
              <a:t>O*Net Online</a:t>
            </a:r>
            <a:r>
              <a:rPr lang="en-US" u="sng" dirty="0" smtClean="0">
                <a:hlinkClick r:id="rId2"/>
              </a:rPr>
              <a:t>.</a:t>
            </a:r>
            <a:r>
              <a:rPr lang="en-US" dirty="0" smtClean="0"/>
              <a:t> </a:t>
            </a:r>
            <a:r>
              <a:rPr lang="en-US" dirty="0"/>
              <a:t>Career exploration tool. Showcases different jobs plus what knowledge, skills, abilities, personality, tech background, and education are helpful for that path. Includes a job outlook by state, salary information, and more. </a:t>
            </a:r>
            <a:endParaRPr lang="en-US" dirty="0" smtClean="0"/>
          </a:p>
          <a:p>
            <a:r>
              <a:rPr lang="en-US" b="1" u="sng" dirty="0">
                <a:hlinkClick r:id="rId3"/>
              </a:rPr>
              <a:t>When I Grow Up.</a:t>
            </a:r>
            <a:r>
              <a:rPr lang="en-US" b="1" dirty="0"/>
              <a:t> </a:t>
            </a:r>
            <a:r>
              <a:rPr lang="en-US" dirty="0"/>
              <a:t>The U.S. Department of Labor offers an interactive </a:t>
            </a:r>
            <a:r>
              <a:rPr lang="en-US" u="sng" dirty="0">
                <a:hlinkClick r:id="rId3"/>
              </a:rPr>
              <a:t>career exploration tool</a:t>
            </a:r>
            <a:r>
              <a:rPr lang="en-US" dirty="0"/>
              <a:t> that provides career fact sheets with tidbits such as median salary, entry-level education requirements, and more.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9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Thanks for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/>
              <a:t>Contact information: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[insert counselor/advisor/mentor name]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Phone: (xxx) xxx-</a:t>
            </a:r>
            <a:r>
              <a:rPr lang="en-US" sz="2400" dirty="0" err="1" smtClean="0"/>
              <a:t>xxxx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E-mail: </a:t>
            </a:r>
            <a:r>
              <a:rPr lang="en-US" sz="2400" dirty="0" err="1" smtClean="0"/>
              <a:t>xxxx@xxxx.xxx</a:t>
            </a: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549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Family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7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GEAR UP Team includes: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when we say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When we say “college</a:t>
            </a:r>
            <a:r>
              <a:rPr lang="en-US" sz="2700" dirty="0" smtClean="0"/>
              <a:t>”, </a:t>
            </a:r>
            <a:r>
              <a:rPr lang="en-US" sz="2700" dirty="0"/>
              <a:t>we mean any type of education or training after high school. </a:t>
            </a:r>
            <a:r>
              <a:rPr lang="en-US" sz="2700" dirty="0" smtClean="0"/>
              <a:t>We also use the terms “postsecondary education” and “postsecondary training”.</a:t>
            </a:r>
            <a:endParaRPr lang="en-US" sz="27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There are many options for students after high school, including apprenticeships, </a:t>
            </a:r>
            <a:r>
              <a:rPr lang="en-US" sz="2700" dirty="0" smtClean="0"/>
              <a:t>military, on-the-job </a:t>
            </a:r>
            <a:r>
              <a:rPr lang="en-US" sz="2700" dirty="0"/>
              <a:t>training programs, community college certificates, two-year degrees, and four-year degrees.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700" dirty="0"/>
              <a:t>The term </a:t>
            </a:r>
            <a:r>
              <a:rPr lang="en-US" sz="2700" i="1" dirty="0"/>
              <a:t>college </a:t>
            </a:r>
            <a:r>
              <a:rPr lang="en-US" sz="2700" dirty="0"/>
              <a:t>includes all of these things. </a:t>
            </a:r>
            <a:endParaRPr lang="en-US" sz="2700" dirty="0" smtClean="0"/>
          </a:p>
          <a:p>
            <a:r>
              <a:rPr lang="en-US" sz="2800" dirty="0"/>
              <a:t>Each of these paths has entrance requirements. </a:t>
            </a:r>
            <a:r>
              <a:rPr lang="en-US" sz="2800" dirty="0" smtClean="0"/>
              <a:t> These </a:t>
            </a:r>
            <a:r>
              <a:rPr lang="en-US" sz="2800" dirty="0"/>
              <a:t>requirements vary by institution.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662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Exploring options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Campus </a:t>
            </a:r>
            <a:r>
              <a:rPr lang="en-US" sz="3600" dirty="0" smtClean="0"/>
              <a:t>Visits.</a:t>
            </a:r>
            <a:endParaRPr lang="en-US" sz="3600" dirty="0" smtClean="0"/>
          </a:p>
          <a:p>
            <a:r>
              <a:rPr lang="en-US" sz="3600" dirty="0" smtClean="0"/>
              <a:t>Job </a:t>
            </a:r>
            <a:r>
              <a:rPr lang="en-US" sz="3600" dirty="0" smtClean="0"/>
              <a:t>Shadows.</a:t>
            </a:r>
            <a:endParaRPr lang="en-US" sz="3600" dirty="0" smtClean="0"/>
          </a:p>
          <a:p>
            <a:r>
              <a:rPr lang="en-US" sz="3600" dirty="0" smtClean="0"/>
              <a:t>College and Career </a:t>
            </a:r>
            <a:r>
              <a:rPr lang="en-US" sz="3600" dirty="0" smtClean="0"/>
              <a:t>Fairs.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122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help students decide if a school is a </a:t>
            </a:r>
            <a:r>
              <a:rPr lang="en-US" sz="2800" dirty="0"/>
              <a:t>good fit. </a:t>
            </a:r>
          </a:p>
          <a:p>
            <a:r>
              <a:rPr lang="en-US" sz="2800" dirty="0" smtClean="0"/>
              <a:t>Can help </a:t>
            </a:r>
            <a:r>
              <a:rPr lang="en-US" sz="2800" dirty="0"/>
              <a:t>ease concerns and anxieties </a:t>
            </a:r>
            <a:r>
              <a:rPr lang="en-US" sz="2800" dirty="0" smtClean="0"/>
              <a:t>about college.</a:t>
            </a:r>
          </a:p>
          <a:p>
            <a:r>
              <a:rPr lang="en-US" sz="2800" dirty="0" smtClean="0"/>
              <a:t>Get </a:t>
            </a:r>
            <a:r>
              <a:rPr lang="en-US" sz="2800" dirty="0"/>
              <a:t>a firsthand view of a college. </a:t>
            </a:r>
            <a:endParaRPr lang="en-US" sz="2800" dirty="0" smtClean="0"/>
          </a:p>
          <a:p>
            <a:pPr lvl="0"/>
            <a:r>
              <a:rPr lang="en-US" sz="2800" dirty="0"/>
              <a:t>Help students explore options.</a:t>
            </a:r>
          </a:p>
          <a:p>
            <a:pPr lvl="0"/>
            <a:r>
              <a:rPr lang="en-US" sz="2800" dirty="0"/>
              <a:t>Get students to imagine themselves there</a:t>
            </a:r>
            <a:r>
              <a:rPr lang="en-US" sz="2800" b="1" i="1" dirty="0"/>
              <a:t>. </a:t>
            </a:r>
            <a:endParaRPr lang="en-US" sz="2800" dirty="0"/>
          </a:p>
          <a:p>
            <a:pPr lvl="0"/>
            <a:r>
              <a:rPr lang="en-US" sz="2800" dirty="0" smtClean="0"/>
              <a:t>Help students avoid limiting their </a:t>
            </a:r>
            <a:r>
              <a:rPr lang="en-US" sz="2800" dirty="0"/>
              <a:t>options. </a:t>
            </a:r>
          </a:p>
        </p:txBody>
      </p:sp>
    </p:spTree>
    <p:extLst>
      <p:ext uri="{BB962C8B-B14F-4D97-AF65-F5344CB8AC3E}">
        <p14:creationId xmlns:p14="http://schemas.microsoft.com/office/powerpoint/2010/main" val="101922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Students have multiple opportunities to visit campuses for free, including those for two- and four-year schools. </a:t>
            </a:r>
          </a:p>
          <a:p>
            <a:pPr lvl="0"/>
            <a:r>
              <a:rPr lang="en-US" sz="2800" i="1" dirty="0"/>
              <a:t>Insert info on campus visits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159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Talk to admissions representatives.</a:t>
            </a:r>
          </a:p>
          <a:p>
            <a:r>
              <a:rPr lang="en-US" sz="2800" dirty="0" smtClean="0"/>
              <a:t>Ask about what majors they offer. </a:t>
            </a:r>
          </a:p>
          <a:p>
            <a:r>
              <a:rPr lang="en-US" sz="2800" dirty="0" smtClean="0"/>
              <a:t>Ask about their admission requirements.</a:t>
            </a:r>
          </a:p>
          <a:p>
            <a:r>
              <a:rPr lang="en-US" sz="2800" dirty="0" smtClean="0"/>
              <a:t>Find out what life is like on campus or how they support students who commute.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05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exploration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>
                <a:hlinkClick r:id="rId2"/>
              </a:rPr>
              <a:t>Big Future.</a:t>
            </a:r>
            <a:r>
              <a:rPr lang="en-US" b="1" dirty="0"/>
              <a:t> </a:t>
            </a:r>
            <a:r>
              <a:rPr lang="en-US" dirty="0"/>
              <a:t>By the College Board.  Free comprehensive website that improves the college planning process. </a:t>
            </a:r>
            <a:r>
              <a:rPr lang="en-US" dirty="0" smtClean="0"/>
              <a:t>Big Future’s </a:t>
            </a:r>
            <a:r>
              <a:rPr lang="en-US" dirty="0"/>
              <a:t>step-by-step approach makes college planning easier to navigate. </a:t>
            </a:r>
          </a:p>
          <a:p>
            <a:r>
              <a:rPr lang="en-US" dirty="0"/>
              <a:t> </a:t>
            </a:r>
            <a:r>
              <a:rPr lang="en-US" b="1" u="sng" dirty="0" smtClean="0">
                <a:hlinkClick r:id="rId3"/>
              </a:rPr>
              <a:t>Check </a:t>
            </a:r>
            <a:r>
              <a:rPr lang="en-US" b="1" u="sng" dirty="0">
                <a:hlinkClick r:id="rId3"/>
              </a:rPr>
              <a:t>Out a College</a:t>
            </a:r>
            <a:r>
              <a:rPr lang="en-US" b="1" dirty="0"/>
              <a:t>.</a:t>
            </a:r>
            <a:r>
              <a:rPr lang="en-US" dirty="0"/>
              <a:t> Information about Washington State community and technical colleges.</a:t>
            </a:r>
          </a:p>
          <a:p>
            <a:r>
              <a:rPr lang="en-US" b="1" u="sng" dirty="0">
                <a:hlinkClick r:id="rId4"/>
              </a:rPr>
              <a:t>College Navigator</a:t>
            </a:r>
            <a:r>
              <a:rPr lang="en-US" b="1" dirty="0"/>
              <a:t>.</a:t>
            </a:r>
            <a:r>
              <a:rPr lang="en-US" dirty="0"/>
              <a:t> College search tool. Compare up to four schools at one time -- including graduation rates, default rates and median debt -- in a side-by-side format. They can "like" certain schools and save their favorites. There is also a link to figure out a student's </a:t>
            </a:r>
            <a:r>
              <a:rPr lang="en-US" i="1" dirty="0"/>
              <a:t>personal net price</a:t>
            </a:r>
            <a:r>
              <a:rPr lang="en-US" dirty="0"/>
              <a:t> for college, as well as links to the College Affordability and Transparency Center and Federal Student Aid.</a:t>
            </a:r>
          </a:p>
          <a:p>
            <a:r>
              <a:rPr lang="en-US" b="1" u="sng" dirty="0">
                <a:hlinkClick r:id="rId5"/>
              </a:rPr>
              <a:t>College Scorecard</a:t>
            </a:r>
            <a:r>
              <a:rPr lang="en-US" b="1" dirty="0"/>
              <a:t>. </a:t>
            </a:r>
            <a:r>
              <a:rPr lang="en-US" dirty="0"/>
              <a:t>A tool from the</a:t>
            </a:r>
            <a:r>
              <a:rPr lang="en-US" b="1" dirty="0"/>
              <a:t> </a:t>
            </a:r>
            <a:r>
              <a:rPr lang="en-US" dirty="0"/>
              <a:t>US Dept. of Ed. Use the College Scorecard to find out more about a college’s affordability and value to make more informed decisions about which college to attend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Learn about job applications, resumes, and interviewing. </a:t>
            </a:r>
          </a:p>
          <a:p>
            <a:r>
              <a:rPr lang="en-US" sz="2800" dirty="0" smtClean="0"/>
              <a:t>Get an overview of many different careers.</a:t>
            </a:r>
          </a:p>
          <a:p>
            <a:r>
              <a:rPr lang="en-US" sz="2800" dirty="0" smtClean="0"/>
              <a:t>Meet local professionals. </a:t>
            </a:r>
          </a:p>
          <a:p>
            <a:r>
              <a:rPr lang="en-US" sz="2800" dirty="0" smtClean="0"/>
              <a:t>Follow up with a job shadow in selected career.</a:t>
            </a:r>
          </a:p>
        </p:txBody>
      </p:sp>
    </p:spTree>
    <p:extLst>
      <p:ext uri="{BB962C8B-B14F-4D97-AF65-F5344CB8AC3E}">
        <p14:creationId xmlns:p14="http://schemas.microsoft.com/office/powerpoint/2010/main" val="26013324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1089</TotalTime>
  <Words>501</Words>
  <Application>Microsoft Office PowerPoint</Application>
  <PresentationFormat>On-screen Show (4:3)</PresentationFormat>
  <Paragraphs>61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Corbel</vt:lpstr>
      <vt:lpstr>Courier New</vt:lpstr>
      <vt:lpstr>Trajan Pro</vt:lpstr>
      <vt:lpstr>Wingdings 2</vt:lpstr>
      <vt:lpstr>Frame</vt:lpstr>
      <vt:lpstr>College and Career Exploration </vt:lpstr>
      <vt:lpstr>Introductions</vt:lpstr>
      <vt:lpstr>What do we mean when we say college?</vt:lpstr>
      <vt:lpstr>Exploring options</vt:lpstr>
      <vt:lpstr>Campus visits</vt:lpstr>
      <vt:lpstr>Campus visits</vt:lpstr>
      <vt:lpstr>College  fairs</vt:lpstr>
      <vt:lpstr>College exploration resources</vt:lpstr>
      <vt:lpstr>Career fairs</vt:lpstr>
      <vt:lpstr>Job shadow </vt:lpstr>
      <vt:lpstr>Career exploration resources</vt:lpstr>
      <vt:lpstr>Questions?</vt:lpstr>
      <vt:lpstr>Thanks for coming</vt:lpstr>
      <vt:lpstr>Next Family Night</vt:lpstr>
    </vt:vector>
  </TitlesOfParts>
  <Company>Washington Student Achievement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UP 101</dc:title>
  <dc:creator>Kelly, Beth (WSAC)</dc:creator>
  <cp:lastModifiedBy>Kelly, Beth (WSAC)</cp:lastModifiedBy>
  <cp:revision>85</cp:revision>
  <dcterms:created xsi:type="dcterms:W3CDTF">2017-07-24T18:39:53Z</dcterms:created>
  <dcterms:modified xsi:type="dcterms:W3CDTF">2017-11-27T23:35:47Z</dcterms:modified>
</cp:coreProperties>
</file>