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9" r:id="rId1"/>
  </p:sldMasterIdLst>
  <p:sldIdLst>
    <p:sldId id="256" r:id="rId2"/>
    <p:sldId id="257" r:id="rId3"/>
    <p:sldId id="272" r:id="rId4"/>
    <p:sldId id="273" r:id="rId5"/>
    <p:sldId id="331" r:id="rId6"/>
    <p:sldId id="280" r:id="rId7"/>
    <p:sldId id="309" r:id="rId8"/>
    <p:sldId id="278" r:id="rId9"/>
    <p:sldId id="303" r:id="rId10"/>
    <p:sldId id="302" r:id="rId11"/>
    <p:sldId id="304" r:id="rId12"/>
    <p:sldId id="306" r:id="rId13"/>
    <p:sldId id="305" r:id="rId14"/>
    <p:sldId id="308" r:id="rId15"/>
    <p:sldId id="332" r:id="rId16"/>
    <p:sldId id="310" r:id="rId17"/>
    <p:sldId id="307" r:id="rId18"/>
    <p:sldId id="311" r:id="rId19"/>
    <p:sldId id="276" r:id="rId20"/>
    <p:sldId id="330" r:id="rId21"/>
    <p:sldId id="318" r:id="rId22"/>
    <p:sldId id="327" r:id="rId23"/>
    <p:sldId id="312" r:id="rId24"/>
    <p:sldId id="275" r:id="rId25"/>
    <p:sldId id="301" r:id="rId26"/>
    <p:sldId id="295" r:id="rId27"/>
    <p:sldId id="322" r:id="rId28"/>
    <p:sldId id="321" r:id="rId29"/>
    <p:sldId id="319" r:id="rId30"/>
    <p:sldId id="334" r:id="rId31"/>
    <p:sldId id="287" r:id="rId32"/>
    <p:sldId id="277" r:id="rId33"/>
    <p:sldId id="333" r:id="rId34"/>
    <p:sldId id="279" r:id="rId35"/>
    <p:sldId id="323" r:id="rId36"/>
    <p:sldId id="283" r:id="rId37"/>
    <p:sldId id="320" r:id="rId38"/>
    <p:sldId id="314" r:id="rId39"/>
    <p:sldId id="316" r:id="rId40"/>
    <p:sldId id="315" r:id="rId41"/>
    <p:sldId id="317" r:id="rId42"/>
    <p:sldId id="313" r:id="rId43"/>
    <p:sldId id="329" r:id="rId44"/>
    <p:sldId id="328" r:id="rId45"/>
    <p:sldId id="326" r:id="rId46"/>
    <p:sldId id="288" r:id="rId47"/>
    <p:sldId id="289" r:id="rId48"/>
    <p:sldId id="290" r:id="rId49"/>
    <p:sldId id="291" r:id="rId50"/>
    <p:sldId id="292" r:id="rId51"/>
    <p:sldId id="325" r:id="rId52"/>
    <p:sldId id="300" r:id="rId53"/>
    <p:sldId id="324"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4660"/>
  </p:normalViewPr>
  <p:slideViewPr>
    <p:cSldViewPr snapToGrid="0">
      <p:cViewPr varScale="1">
        <p:scale>
          <a:sx n="115" d="100"/>
          <a:sy n="115" d="100"/>
        </p:scale>
        <p:origin x="312" y="108"/>
      </p:cViewPr>
      <p:guideLst>
        <p:guide orient="horz" pos="2160"/>
        <p:guide pos="3840"/>
      </p:guideLst>
    </p:cSldViewPr>
  </p:slideViewPr>
  <p:notesTextViewPr>
    <p:cViewPr>
      <p:scale>
        <a:sx n="1" d="1"/>
        <a:sy n="1" d="1"/>
      </p:scale>
      <p:origin x="0" y="0"/>
    </p:cViewPr>
  </p:notesTextViewPr>
  <p:sorterViewPr>
    <p:cViewPr>
      <p:scale>
        <a:sx n="100" d="100"/>
        <a:sy n="100" d="100"/>
      </p:scale>
      <p:origin x="0" y="38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8B9EBBA-996F-894A-B54A-D6246ED52CEA}" type="datetimeFigureOut">
              <a:rPr lang="en-US" smtClean="0"/>
              <a:pPr/>
              <a:t>11/29/2017</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4693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103888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382382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492073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099150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9B482E8-6E0E-1B4F-B1FD-C69DB9E858D9}" type="datetimeFigureOut">
              <a:rPr lang="en-US" smtClean="0"/>
              <a:pPr/>
              <a:t>11/29/2017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536087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9B482E8-6E0E-1B4F-B1FD-C69DB9E858D9}" type="datetimeFigureOut">
              <a:rPr lang="en-US" smtClean="0"/>
              <a:pPr/>
              <a:t>11/29/2017</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069549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6C52C72-DE31-F449-A4ED-4C594FD91407}"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7505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D62726E-379B-B349-9EED-81ED093FA806}"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281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3138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6452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1004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11/29/2017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7185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11/29/2017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540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11/29/2017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5721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0731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080926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9B482E8-6E0E-1B4F-B1FD-C69DB9E858D9}" type="datetimeFigureOut">
              <a:rPr lang="en-US" smtClean="0"/>
              <a:pPr/>
              <a:t>11/29/2017</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6569827"/>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 id="2147483755" r:id="rId16"/>
    <p:sldLayoutId id="2147483756"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gearup.wa.gov/sites/default/files/resources/5._a19_and_expenditure_detail_step-by-step.docx.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gearup.wa.gov/file/form-plan-and-budget-revision-reques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gearup.wa.gov/file/allowable-costs-quick-referenc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gearup.wa.gov/file/specific-allowable-costs-and-guideline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gearup.wa.gov/file/time-and-effort-for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gearup.wa.gov/file/field-trip-approval-faq" TargetMode="External"/><Relationship Id="rId2" Type="http://schemas.openxmlformats.org/officeDocument/2006/relationships/hyperlink" Target="http://gearup.wa.gov/file/sample-field-trip-itinerary"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gearup.wa.gov/file/student-field-trip-meal-allowance-for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gearup.wa.gov/file/form-college-application-fee-assistance" TargetMode="External"/><Relationship Id="rId2" Type="http://schemas.openxmlformats.org/officeDocument/2006/relationships/hyperlink" Target="http://www.gearup.wa.gov/file/college-application-fee-reimbursement-instruction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gearup.wa.gov/file/wa-diem-rate-map" TargetMode="External"/><Relationship Id="rId2" Type="http://schemas.openxmlformats.org/officeDocument/2006/relationships/hyperlink" Target="http://gearup.wa.gov/file/travel-guideline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gearup.wa.gov/file/specific-allowable-costs-and-guideline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gearup.wa.gov/file/gear-match-requirement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gearup.wa.gov/file/f-monthly-match-summary-for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gearup.wa.gov/file/f-kind-match-form-school-staf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gearup.wa.gov/file/f-kind-match-form-goods-and-servi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gearup.wa.gov/file/f-kind-match-form-goods-and-services"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gearup.wa.gov/file/gear-match-training-outline"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mailto:marcies@wsac.wa.gov" TargetMode="External"/><Relationship Id="rId2" Type="http://schemas.openxmlformats.org/officeDocument/2006/relationships/hyperlink" Target="mailto:loriv@wsac.wa.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gearup.wa.gov/grant-manageme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Grant 4 A19 &amp; Match</a:t>
            </a:r>
            <a:br>
              <a:rPr lang="en-US" dirty="0" smtClean="0"/>
            </a:br>
            <a:r>
              <a:rPr lang="en-US" dirty="0" smtClean="0"/>
              <a:t>Webinar</a:t>
            </a:r>
            <a:endParaRPr lang="en-US" dirty="0"/>
          </a:p>
        </p:txBody>
      </p:sp>
      <p:sp>
        <p:nvSpPr>
          <p:cNvPr id="3" name="Subtitle 2"/>
          <p:cNvSpPr>
            <a:spLocks noGrp="1"/>
          </p:cNvSpPr>
          <p:nvPr>
            <p:ph type="subTitle" idx="1"/>
          </p:nvPr>
        </p:nvSpPr>
        <p:spPr/>
        <p:txBody>
          <a:bodyPr>
            <a:noAutofit/>
          </a:bodyPr>
          <a:lstStyle/>
          <a:p>
            <a:r>
              <a:rPr lang="en-US" sz="1600" dirty="0" smtClean="0"/>
              <a:t>Marcie Sample, Associate Director for College Access and Support</a:t>
            </a:r>
          </a:p>
          <a:p>
            <a:r>
              <a:rPr lang="en-US" sz="1600" dirty="0" smtClean="0"/>
              <a:t>Lori Vani, Program Manager</a:t>
            </a:r>
          </a:p>
          <a:p>
            <a:r>
              <a:rPr lang="en-US" sz="1600" dirty="0" smtClean="0"/>
              <a:t>November 29, 2017</a:t>
            </a:r>
            <a:endParaRPr lang="en-US" sz="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5949" y="5536375"/>
            <a:ext cx="3771169" cy="5928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6664" y="5419381"/>
            <a:ext cx="2345146" cy="826868"/>
          </a:xfrm>
          <a:prstGeom prst="rect">
            <a:avLst/>
          </a:prstGeom>
        </p:spPr>
      </p:pic>
    </p:spTree>
    <p:extLst>
      <p:ext uri="{BB962C8B-B14F-4D97-AF65-F5344CB8AC3E}">
        <p14:creationId xmlns:p14="http://schemas.microsoft.com/office/powerpoint/2010/main" val="1448152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Expenditure Detail Forms – Gets you organized</a:t>
            </a:r>
            <a:endParaRPr lang="en-US" dirty="0"/>
          </a:p>
        </p:txBody>
      </p:sp>
      <p:sp>
        <p:nvSpPr>
          <p:cNvPr id="3" name="Content Placeholder 2"/>
          <p:cNvSpPr>
            <a:spLocks noGrp="1"/>
          </p:cNvSpPr>
          <p:nvPr>
            <p:ph idx="1"/>
          </p:nvPr>
        </p:nvSpPr>
        <p:spPr>
          <a:xfrm>
            <a:off x="818712" y="2326741"/>
            <a:ext cx="10554574" cy="3848913"/>
          </a:xfrm>
        </p:spPr>
        <p:txBody>
          <a:bodyPr>
            <a:normAutofit fontScale="92500" lnSpcReduction="20000"/>
          </a:bodyPr>
          <a:lstStyle/>
          <a:p>
            <a:r>
              <a:rPr lang="en-US" sz="3600" dirty="0" smtClean="0"/>
              <a:t>This form summarizes who was paid, why the money was spent, and how much was spent. </a:t>
            </a:r>
          </a:p>
          <a:p>
            <a:r>
              <a:rPr lang="en-US" sz="3600" dirty="0" smtClean="0"/>
              <a:t>You must include how many students, family, or staff attended an event.</a:t>
            </a:r>
          </a:p>
          <a:p>
            <a:r>
              <a:rPr lang="en-US" sz="3600" dirty="0" smtClean="0"/>
              <a:t>Include both GEAR UP and non-GEAR UP students when doing combined activities.</a:t>
            </a:r>
          </a:p>
          <a:p>
            <a:r>
              <a:rPr lang="en-US" sz="3600" dirty="0" smtClean="0"/>
              <a:t>Reimbursement should reflect costs were split for combined activities.</a:t>
            </a:r>
          </a:p>
        </p:txBody>
      </p:sp>
    </p:spTree>
    <p:extLst>
      <p:ext uri="{BB962C8B-B14F-4D97-AF65-F5344CB8AC3E}">
        <p14:creationId xmlns:p14="http://schemas.microsoft.com/office/powerpoint/2010/main" val="3331990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Expenditure Detail Forms – Organize it!</a:t>
            </a:r>
            <a:endParaRPr lang="en-US" dirty="0"/>
          </a:p>
        </p:txBody>
      </p:sp>
      <p:sp>
        <p:nvSpPr>
          <p:cNvPr id="3" name="Content Placeholder 2"/>
          <p:cNvSpPr>
            <a:spLocks noGrp="1"/>
          </p:cNvSpPr>
          <p:nvPr>
            <p:ph idx="1"/>
          </p:nvPr>
        </p:nvSpPr>
        <p:spPr>
          <a:xfrm>
            <a:off x="818712" y="2326741"/>
            <a:ext cx="10554574" cy="3848913"/>
          </a:xfrm>
        </p:spPr>
        <p:txBody>
          <a:bodyPr>
            <a:normAutofit fontScale="85000" lnSpcReduction="20000"/>
          </a:bodyPr>
          <a:lstStyle/>
          <a:p>
            <a:r>
              <a:rPr lang="en-US" sz="3600" dirty="0" smtClean="0"/>
              <a:t>Organize the expenses and the back up in the categories on the form: </a:t>
            </a:r>
          </a:p>
          <a:p>
            <a:pPr lvl="1"/>
            <a:r>
              <a:rPr lang="en-US" sz="3400" dirty="0" smtClean="0"/>
              <a:t>Salaries, Wages, and Benefits: staff pay and benefits.</a:t>
            </a:r>
          </a:p>
          <a:p>
            <a:pPr lvl="1"/>
            <a:r>
              <a:rPr lang="en-US" sz="3400" dirty="0" smtClean="0"/>
              <a:t>Staff Travel and Professional Development: does not include field trips.</a:t>
            </a:r>
          </a:p>
          <a:p>
            <a:pPr lvl="1"/>
            <a:r>
              <a:rPr lang="en-US" sz="3400" dirty="0" smtClean="0"/>
              <a:t>Goods &amp; Services: the “stuff” related to students, field trip expenses other than transportation, technology, etc. </a:t>
            </a:r>
          </a:p>
          <a:p>
            <a:pPr lvl="1"/>
            <a:r>
              <a:rPr lang="en-US" sz="3400" dirty="0" smtClean="0"/>
              <a:t>Student Transportation: district vehicles, buses, vans. </a:t>
            </a:r>
          </a:p>
        </p:txBody>
      </p:sp>
    </p:spTree>
    <p:extLst>
      <p:ext uri="{BB962C8B-B14F-4D97-AF65-F5344CB8AC3E}">
        <p14:creationId xmlns:p14="http://schemas.microsoft.com/office/powerpoint/2010/main" val="11169136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Expenditure Detail Forms – Organize it!</a:t>
            </a:r>
            <a:endParaRPr lang="en-US" dirty="0"/>
          </a:p>
        </p:txBody>
      </p:sp>
      <p:sp>
        <p:nvSpPr>
          <p:cNvPr id="3" name="Content Placeholder 2"/>
          <p:cNvSpPr>
            <a:spLocks noGrp="1"/>
          </p:cNvSpPr>
          <p:nvPr>
            <p:ph idx="1"/>
          </p:nvPr>
        </p:nvSpPr>
        <p:spPr>
          <a:xfrm>
            <a:off x="818712" y="2326741"/>
            <a:ext cx="10554574" cy="3848913"/>
          </a:xfrm>
        </p:spPr>
        <p:txBody>
          <a:bodyPr>
            <a:normAutofit fontScale="77500" lnSpcReduction="20000"/>
          </a:bodyPr>
          <a:lstStyle/>
          <a:p>
            <a:r>
              <a:rPr lang="en-US" sz="3400" dirty="0" smtClean="0"/>
              <a:t>The “Vendor Name”:  who was paid. </a:t>
            </a:r>
          </a:p>
          <a:p>
            <a:r>
              <a:rPr lang="en-US" sz="3400" dirty="0" smtClean="0"/>
              <a:t>The “Purpose”: What did you spend the money on? What was the purpose? See additional instructions for food expenses. </a:t>
            </a:r>
          </a:p>
          <a:p>
            <a:r>
              <a:rPr lang="en-US" sz="3400" dirty="0" smtClean="0"/>
              <a:t>Purpose should align with your work plan.</a:t>
            </a:r>
          </a:p>
          <a:p>
            <a:r>
              <a:rPr lang="en-US" sz="3400" dirty="0" smtClean="0"/>
              <a:t>Receipt or Billing #: Manually assign a number for reference, starting with 1, and label the corresponding backup with the same number. </a:t>
            </a:r>
          </a:p>
          <a:p>
            <a:r>
              <a:rPr lang="en-US" sz="3400" dirty="0" smtClean="0"/>
              <a:t>Receipt Amount: The amount to be reimbursed, which matches the receipt or invoice. If it is different from the invoice, you must explain. </a:t>
            </a:r>
          </a:p>
        </p:txBody>
      </p:sp>
    </p:spTree>
    <p:extLst>
      <p:ext uri="{BB962C8B-B14F-4D97-AF65-F5344CB8AC3E}">
        <p14:creationId xmlns:p14="http://schemas.microsoft.com/office/powerpoint/2010/main" val="1731018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20028"/>
            <a:ext cx="10571998" cy="970450"/>
          </a:xfrm>
        </p:spPr>
        <p:txBody>
          <a:bodyPr/>
          <a:lstStyle/>
          <a:p>
            <a:r>
              <a:rPr lang="en-US" dirty="0" smtClean="0"/>
              <a:t>Indirect Cost Rate</a:t>
            </a:r>
            <a:endParaRPr lang="en-US" dirty="0"/>
          </a:p>
        </p:txBody>
      </p:sp>
      <p:sp>
        <p:nvSpPr>
          <p:cNvPr id="3" name="Content Placeholder 2"/>
          <p:cNvSpPr>
            <a:spLocks noGrp="1"/>
          </p:cNvSpPr>
          <p:nvPr>
            <p:ph idx="1"/>
          </p:nvPr>
        </p:nvSpPr>
        <p:spPr>
          <a:xfrm>
            <a:off x="818712" y="2326741"/>
            <a:ext cx="10554574" cy="3848913"/>
          </a:xfrm>
        </p:spPr>
        <p:txBody>
          <a:bodyPr>
            <a:normAutofit fontScale="92500" lnSpcReduction="20000"/>
          </a:bodyPr>
          <a:lstStyle/>
          <a:p>
            <a:endParaRPr lang="en-US" sz="3600" dirty="0" smtClean="0"/>
          </a:p>
          <a:p>
            <a:r>
              <a:rPr lang="en-US" sz="3600" dirty="0" smtClean="0"/>
              <a:t>If you are claiming the district federal restricted indirect rate it was included in your final budget and work plan. </a:t>
            </a:r>
          </a:p>
          <a:p>
            <a:r>
              <a:rPr lang="en-US" sz="3600" dirty="0" smtClean="0"/>
              <a:t>If you are claiming indirect, it will calculate automatically on the EDF and the A19 for you. </a:t>
            </a:r>
          </a:p>
          <a:p>
            <a:r>
              <a:rPr lang="en-US" sz="3600" dirty="0" smtClean="0"/>
              <a:t>If you did not ask to claim the indirect, it will be blank. </a:t>
            </a:r>
          </a:p>
          <a:p>
            <a:pPr marL="0" indent="0">
              <a:buNone/>
            </a:pPr>
            <a:endParaRPr lang="en-US" sz="3600" dirty="0"/>
          </a:p>
        </p:txBody>
      </p:sp>
    </p:spTree>
    <p:extLst>
      <p:ext uri="{BB962C8B-B14F-4D97-AF65-F5344CB8AC3E}">
        <p14:creationId xmlns:p14="http://schemas.microsoft.com/office/powerpoint/2010/main" val="3160707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508163"/>
            <a:ext cx="10571998" cy="970450"/>
          </a:xfrm>
        </p:spPr>
        <p:txBody>
          <a:bodyPr/>
          <a:lstStyle/>
          <a:p>
            <a:r>
              <a:rPr lang="en-US" dirty="0" smtClean="0"/>
              <a:t>A19 Invoice Voucher</a:t>
            </a:r>
            <a:endParaRPr lang="en-US" dirty="0"/>
          </a:p>
        </p:txBody>
      </p:sp>
      <p:sp>
        <p:nvSpPr>
          <p:cNvPr id="3" name="Content Placeholder 2"/>
          <p:cNvSpPr>
            <a:spLocks noGrp="1"/>
          </p:cNvSpPr>
          <p:nvPr>
            <p:ph idx="1"/>
          </p:nvPr>
        </p:nvSpPr>
        <p:spPr>
          <a:xfrm>
            <a:off x="818712" y="2326741"/>
            <a:ext cx="10554574" cy="3848913"/>
          </a:xfrm>
        </p:spPr>
        <p:txBody>
          <a:bodyPr>
            <a:normAutofit fontScale="77500" lnSpcReduction="20000"/>
          </a:bodyPr>
          <a:lstStyle/>
          <a:p>
            <a:endParaRPr lang="en-US" sz="3600" dirty="0" smtClean="0"/>
          </a:p>
          <a:p>
            <a:r>
              <a:rPr lang="en-US" sz="3600" dirty="0" smtClean="0"/>
              <a:t>See instructions for detail to complete this form.</a:t>
            </a:r>
          </a:p>
          <a:p>
            <a:r>
              <a:rPr lang="en-US" sz="3600" u="sng" dirty="0">
                <a:hlinkClick r:id="rId2"/>
              </a:rPr>
              <a:t>http://gearup.wa.gov/sites/default/files/resources/5._</a:t>
            </a:r>
            <a:r>
              <a:rPr lang="en-US" sz="3600" u="sng" dirty="0" smtClean="0">
                <a:hlinkClick r:id="rId2"/>
              </a:rPr>
              <a:t>a19_and_expenditure_detail_step-by-step.docx.pdf</a:t>
            </a:r>
            <a:r>
              <a:rPr lang="en-US" sz="3600" u="sng" dirty="0" smtClean="0"/>
              <a:t> </a:t>
            </a:r>
          </a:p>
          <a:p>
            <a:r>
              <a:rPr lang="en-US" sz="3600" dirty="0" smtClean="0"/>
              <a:t>Original signature of the designated authority is required. Stamped signatures are not allowed.</a:t>
            </a:r>
          </a:p>
          <a:p>
            <a:r>
              <a:rPr lang="en-US" sz="3600" dirty="0" smtClean="0"/>
              <a:t>The date on the A19 matches the date the expenses were incurred and paid by the district – the same as the month of the report.  </a:t>
            </a:r>
          </a:p>
          <a:p>
            <a:endParaRPr lang="en-US" sz="3600" dirty="0" smtClean="0"/>
          </a:p>
          <a:p>
            <a:pPr marL="0" indent="0">
              <a:buNone/>
            </a:pPr>
            <a:endParaRPr lang="en-US" sz="3600" dirty="0"/>
          </a:p>
        </p:txBody>
      </p:sp>
    </p:spTree>
    <p:extLst>
      <p:ext uri="{BB962C8B-B14F-4D97-AF65-F5344CB8AC3E}">
        <p14:creationId xmlns:p14="http://schemas.microsoft.com/office/powerpoint/2010/main" val="2819817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508163"/>
            <a:ext cx="10571998" cy="970450"/>
          </a:xfrm>
        </p:spPr>
        <p:txBody>
          <a:bodyPr/>
          <a:lstStyle/>
          <a:p>
            <a:r>
              <a:rPr lang="en-US" dirty="0" smtClean="0"/>
              <a:t>Auditor Guidance</a:t>
            </a:r>
            <a:endParaRPr lang="en-US" dirty="0"/>
          </a:p>
        </p:txBody>
      </p:sp>
      <p:sp>
        <p:nvSpPr>
          <p:cNvPr id="3" name="Content Placeholder 2"/>
          <p:cNvSpPr>
            <a:spLocks noGrp="1"/>
          </p:cNvSpPr>
          <p:nvPr>
            <p:ph idx="1"/>
          </p:nvPr>
        </p:nvSpPr>
        <p:spPr>
          <a:xfrm>
            <a:off x="818712" y="2326741"/>
            <a:ext cx="10554574" cy="4381630"/>
          </a:xfrm>
        </p:spPr>
        <p:txBody>
          <a:bodyPr>
            <a:normAutofit fontScale="70000" lnSpcReduction="20000"/>
          </a:bodyPr>
          <a:lstStyle/>
          <a:p>
            <a:endParaRPr lang="en-US" sz="3600" dirty="0" smtClean="0"/>
          </a:p>
          <a:p>
            <a:r>
              <a:rPr lang="en-US" sz="3600" dirty="0" smtClean="0"/>
              <a:t>State Auditors have indicated that school districts must not bill WSAC for expenses that they know are not allowable. </a:t>
            </a:r>
          </a:p>
          <a:p>
            <a:pPr lvl="1"/>
            <a:r>
              <a:rPr lang="en-US" sz="3400" dirty="0" smtClean="0"/>
              <a:t>For example, if the district pays a higher meal per diem than allowed by WSAC, you cannot bill us for the higher amount, you must reduce the reimbursement request to the amount allowable.</a:t>
            </a:r>
          </a:p>
          <a:p>
            <a:r>
              <a:rPr lang="en-US" sz="3600" dirty="0" smtClean="0"/>
              <a:t>Districts cannot bill WSAC for any expenses that the district has not already paid and posted to the transaction detail report. </a:t>
            </a:r>
          </a:p>
          <a:p>
            <a:pPr lvl="1"/>
            <a:r>
              <a:rPr lang="en-US" sz="3400" dirty="0" smtClean="0"/>
              <a:t>Note, this will change the June/July A19 process. Contracts have been amended to reflect this. </a:t>
            </a:r>
          </a:p>
          <a:p>
            <a:endParaRPr lang="en-US" sz="3600" dirty="0" smtClean="0"/>
          </a:p>
          <a:p>
            <a:pPr marL="0" indent="0">
              <a:buNone/>
            </a:pPr>
            <a:endParaRPr lang="en-US" sz="3600" dirty="0"/>
          </a:p>
        </p:txBody>
      </p:sp>
    </p:spTree>
    <p:extLst>
      <p:ext uri="{BB962C8B-B14F-4D97-AF65-F5344CB8AC3E}">
        <p14:creationId xmlns:p14="http://schemas.microsoft.com/office/powerpoint/2010/main" val="20845348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20028"/>
            <a:ext cx="10571998" cy="970450"/>
          </a:xfrm>
        </p:spPr>
        <p:txBody>
          <a:bodyPr/>
          <a:lstStyle/>
          <a:p>
            <a:r>
              <a:rPr lang="en-US" dirty="0" smtClean="0"/>
              <a:t>Budget &amp; Plan Revisions</a:t>
            </a:r>
            <a:endParaRPr lang="en-US" dirty="0"/>
          </a:p>
        </p:txBody>
      </p:sp>
      <p:sp>
        <p:nvSpPr>
          <p:cNvPr id="3" name="Content Placeholder 2"/>
          <p:cNvSpPr>
            <a:spLocks noGrp="1"/>
          </p:cNvSpPr>
          <p:nvPr>
            <p:ph idx="1"/>
          </p:nvPr>
        </p:nvSpPr>
        <p:spPr>
          <a:xfrm>
            <a:off x="818712" y="2467778"/>
            <a:ext cx="10554574" cy="4390222"/>
          </a:xfrm>
        </p:spPr>
        <p:txBody>
          <a:bodyPr>
            <a:normAutofit fontScale="32500" lnSpcReduction="20000"/>
          </a:bodyPr>
          <a:lstStyle/>
          <a:p>
            <a:endParaRPr lang="en-US" sz="3600" dirty="0" smtClean="0"/>
          </a:p>
          <a:p>
            <a:r>
              <a:rPr lang="en-US" sz="8600" dirty="0"/>
              <a:t>You are contractually obligated to do what is in your plan and budget unless you have an approved </a:t>
            </a:r>
            <a:r>
              <a:rPr lang="en-US" sz="8600" dirty="0" smtClean="0"/>
              <a:t>revision.</a:t>
            </a:r>
            <a:endParaRPr lang="en-US" sz="8600" dirty="0"/>
          </a:p>
          <a:p>
            <a:r>
              <a:rPr lang="en-US" sz="8600" dirty="0" smtClean="0"/>
              <a:t>If it is not in your plan, or not in your budget, it is not approved.</a:t>
            </a:r>
          </a:p>
          <a:p>
            <a:r>
              <a:rPr lang="en-US" sz="8600" dirty="0" smtClean="0"/>
              <a:t>Expenses not in your work plan/budget will not be reimbursed. </a:t>
            </a:r>
          </a:p>
          <a:p>
            <a:r>
              <a:rPr lang="en-US" sz="8600" dirty="0" smtClean="0"/>
              <a:t>Work plan/budget revisions done after the expenditure has been incurred will not be approved and will not be reimbursed. </a:t>
            </a:r>
          </a:p>
        </p:txBody>
      </p:sp>
    </p:spTree>
    <p:extLst>
      <p:ext uri="{BB962C8B-B14F-4D97-AF65-F5344CB8AC3E}">
        <p14:creationId xmlns:p14="http://schemas.microsoft.com/office/powerpoint/2010/main" val="27824507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20028"/>
            <a:ext cx="10571998" cy="970450"/>
          </a:xfrm>
        </p:spPr>
        <p:txBody>
          <a:bodyPr/>
          <a:lstStyle/>
          <a:p>
            <a:r>
              <a:rPr lang="en-US" dirty="0" smtClean="0"/>
              <a:t>Budget &amp; Plan Line Item Clarification</a:t>
            </a:r>
            <a:endParaRPr lang="en-US" dirty="0"/>
          </a:p>
        </p:txBody>
      </p:sp>
      <p:sp>
        <p:nvSpPr>
          <p:cNvPr id="3" name="Content Placeholder 2"/>
          <p:cNvSpPr>
            <a:spLocks noGrp="1"/>
          </p:cNvSpPr>
          <p:nvPr>
            <p:ph idx="1"/>
          </p:nvPr>
        </p:nvSpPr>
        <p:spPr>
          <a:xfrm>
            <a:off x="818712" y="2326741"/>
            <a:ext cx="10554574" cy="3848913"/>
          </a:xfrm>
        </p:spPr>
        <p:txBody>
          <a:bodyPr>
            <a:normAutofit fontScale="85000" lnSpcReduction="20000"/>
          </a:bodyPr>
          <a:lstStyle/>
          <a:p>
            <a:endParaRPr lang="en-US" sz="3600" dirty="0" smtClean="0"/>
          </a:p>
          <a:p>
            <a:r>
              <a:rPr lang="en-US" sz="3600" dirty="0" smtClean="0"/>
              <a:t>Each line item description and assigned budget is an estimate of expenses. You are allowed to go over/under any of these line items as long as the expenditures are part of the plan. In this case, no revision would be needed.</a:t>
            </a:r>
          </a:p>
          <a:p>
            <a:r>
              <a:rPr lang="en-US" sz="3600" b="1" dirty="0" smtClean="0"/>
              <a:t>A work plan/budget revision is required </a:t>
            </a:r>
            <a:r>
              <a:rPr lang="en-US" sz="3600" dirty="0" smtClean="0"/>
              <a:t>if you add a new activity, new expenditure in an existing line item, or delete an activity.</a:t>
            </a:r>
          </a:p>
          <a:p>
            <a:pPr marL="0" indent="0">
              <a:buNone/>
            </a:pPr>
            <a:endParaRPr lang="en-US" sz="3600" dirty="0"/>
          </a:p>
        </p:txBody>
      </p:sp>
    </p:spTree>
    <p:extLst>
      <p:ext uri="{BB962C8B-B14F-4D97-AF65-F5344CB8AC3E}">
        <p14:creationId xmlns:p14="http://schemas.microsoft.com/office/powerpoint/2010/main" val="41041911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20028"/>
            <a:ext cx="10571998" cy="970450"/>
          </a:xfrm>
        </p:spPr>
        <p:txBody>
          <a:bodyPr/>
          <a:lstStyle/>
          <a:p>
            <a:r>
              <a:rPr lang="en-US" dirty="0" smtClean="0"/>
              <a:t>Budget &amp; Plan Line Item Clarification</a:t>
            </a:r>
            <a:endParaRPr lang="en-US" dirty="0"/>
          </a:p>
        </p:txBody>
      </p:sp>
      <p:sp>
        <p:nvSpPr>
          <p:cNvPr id="3" name="Content Placeholder 2"/>
          <p:cNvSpPr>
            <a:spLocks noGrp="1"/>
          </p:cNvSpPr>
          <p:nvPr>
            <p:ph idx="1"/>
          </p:nvPr>
        </p:nvSpPr>
        <p:spPr>
          <a:xfrm>
            <a:off x="818712" y="2326741"/>
            <a:ext cx="10554574" cy="4382531"/>
          </a:xfrm>
        </p:spPr>
        <p:txBody>
          <a:bodyPr>
            <a:normAutofit fontScale="85000" lnSpcReduction="20000"/>
          </a:bodyPr>
          <a:lstStyle/>
          <a:p>
            <a:endParaRPr lang="en-US" sz="3600" dirty="0" smtClean="0"/>
          </a:p>
          <a:p>
            <a:r>
              <a:rPr lang="en-US" sz="3600" dirty="0"/>
              <a:t>Due dates: December 31, March 31, June </a:t>
            </a:r>
            <a:r>
              <a:rPr lang="en-US" sz="3600" dirty="0" smtClean="0"/>
              <a:t>30.</a:t>
            </a:r>
          </a:p>
          <a:p>
            <a:r>
              <a:rPr lang="en-US" sz="3600" dirty="0"/>
              <a:t>Form: </a:t>
            </a:r>
            <a:r>
              <a:rPr lang="en-US" sz="3600" dirty="0">
                <a:hlinkClick r:id="rId2"/>
              </a:rPr>
              <a:t>http://</a:t>
            </a:r>
            <a:r>
              <a:rPr lang="en-US" sz="3600" dirty="0" smtClean="0">
                <a:hlinkClick r:id="rId2"/>
              </a:rPr>
              <a:t>www.gearup.wa.gov/file/form-plan-and-budget-revision-request</a:t>
            </a:r>
            <a:r>
              <a:rPr lang="en-US" sz="3600" dirty="0"/>
              <a:t>.</a:t>
            </a:r>
            <a:endParaRPr lang="en-US" sz="3600" dirty="0" smtClean="0"/>
          </a:p>
          <a:p>
            <a:r>
              <a:rPr lang="en-US" sz="3600" dirty="0" smtClean="0"/>
              <a:t>Must be submitted to Marcie by the building administrator. </a:t>
            </a:r>
          </a:p>
          <a:p>
            <a:r>
              <a:rPr lang="en-US" sz="3600" dirty="0" smtClean="0"/>
              <a:t>Form and Work Plan/Budget document are required.</a:t>
            </a:r>
          </a:p>
          <a:p>
            <a:r>
              <a:rPr lang="en-US" sz="3600" dirty="0" smtClean="0"/>
              <a:t>Work Plan/Budget changes must be in red font. </a:t>
            </a:r>
            <a:endParaRPr lang="en-US" sz="3600" dirty="0"/>
          </a:p>
        </p:txBody>
      </p:sp>
    </p:spTree>
    <p:extLst>
      <p:ext uri="{BB962C8B-B14F-4D97-AF65-F5344CB8AC3E}">
        <p14:creationId xmlns:p14="http://schemas.microsoft.com/office/powerpoint/2010/main" val="29331119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2241" y="995702"/>
            <a:ext cx="8761413" cy="706964"/>
          </a:xfrm>
        </p:spPr>
        <p:txBody>
          <a:bodyPr/>
          <a:lstStyle/>
          <a:p>
            <a:r>
              <a:rPr lang="en-US" dirty="0" smtClean="0"/>
              <a:t>Supplement, not Supplant</a:t>
            </a:r>
            <a:endParaRPr lang="en-US" dirty="0"/>
          </a:p>
        </p:txBody>
      </p:sp>
      <p:sp>
        <p:nvSpPr>
          <p:cNvPr id="3" name="Content Placeholder 2"/>
          <p:cNvSpPr>
            <a:spLocks noGrp="1"/>
          </p:cNvSpPr>
          <p:nvPr>
            <p:ph idx="1"/>
          </p:nvPr>
        </p:nvSpPr>
        <p:spPr>
          <a:xfrm>
            <a:off x="818712" y="2326741"/>
            <a:ext cx="10554574" cy="3848913"/>
          </a:xfrm>
        </p:spPr>
        <p:txBody>
          <a:bodyPr>
            <a:normAutofit fontScale="92500" lnSpcReduction="20000"/>
          </a:bodyPr>
          <a:lstStyle/>
          <a:p>
            <a:pPr marL="0" indent="0">
              <a:buNone/>
            </a:pPr>
            <a:endParaRPr lang="en-US" sz="3600" dirty="0" smtClean="0"/>
          </a:p>
          <a:p>
            <a:r>
              <a:rPr lang="en-US" sz="3600" dirty="0" smtClean="0"/>
              <a:t>GEAR UP funds can be used to enhance existing services or add new services (supplementing).</a:t>
            </a:r>
          </a:p>
          <a:p>
            <a:r>
              <a:rPr lang="en-US" sz="3600" dirty="0" smtClean="0"/>
              <a:t>GEAR UP funds cannot be used to replace existing funds (supplanting).</a:t>
            </a:r>
          </a:p>
          <a:p>
            <a:r>
              <a:rPr lang="en-US" sz="3600" dirty="0" smtClean="0"/>
              <a:t>GEAR UP funds cannot be used to pay for district responsibilities that are part of normal business (textbook adoption, for example).</a:t>
            </a:r>
          </a:p>
        </p:txBody>
      </p:sp>
    </p:spTree>
    <p:extLst>
      <p:ext uri="{BB962C8B-B14F-4D97-AF65-F5344CB8AC3E}">
        <p14:creationId xmlns:p14="http://schemas.microsoft.com/office/powerpoint/2010/main" val="1734899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a:xfrm>
            <a:off x="818712" y="2326741"/>
            <a:ext cx="10554574" cy="3848913"/>
          </a:xfrm>
        </p:spPr>
        <p:txBody>
          <a:bodyPr>
            <a:normAutofit/>
          </a:bodyPr>
          <a:lstStyle/>
          <a:p>
            <a:endParaRPr lang="en-US" sz="3600" dirty="0" smtClean="0"/>
          </a:p>
          <a:p>
            <a:r>
              <a:rPr lang="en-US" sz="3600" dirty="0" smtClean="0"/>
              <a:t>In the room – Lori Vani, Marcie Sample</a:t>
            </a:r>
          </a:p>
          <a:p>
            <a:pPr marL="0" indent="0">
              <a:buNone/>
            </a:pPr>
            <a:endParaRPr lang="en-US" sz="3300" dirty="0"/>
          </a:p>
          <a:p>
            <a:endParaRPr lang="en-US" sz="3600" dirty="0"/>
          </a:p>
        </p:txBody>
      </p:sp>
    </p:spTree>
    <p:extLst>
      <p:ext uri="{BB962C8B-B14F-4D97-AF65-F5344CB8AC3E}">
        <p14:creationId xmlns:p14="http://schemas.microsoft.com/office/powerpoint/2010/main" val="2824517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2241" y="995702"/>
            <a:ext cx="8761413" cy="706964"/>
          </a:xfrm>
        </p:spPr>
        <p:txBody>
          <a:bodyPr/>
          <a:lstStyle/>
          <a:p>
            <a:r>
              <a:rPr lang="en-US" dirty="0" smtClean="0"/>
              <a:t>Allowable Costs Quick Reference</a:t>
            </a:r>
            <a:endParaRPr lang="en-US" dirty="0"/>
          </a:p>
        </p:txBody>
      </p:sp>
      <p:sp>
        <p:nvSpPr>
          <p:cNvPr id="3" name="Content Placeholder 2"/>
          <p:cNvSpPr>
            <a:spLocks noGrp="1"/>
          </p:cNvSpPr>
          <p:nvPr>
            <p:ph idx="1"/>
          </p:nvPr>
        </p:nvSpPr>
        <p:spPr>
          <a:xfrm>
            <a:off x="818712" y="2326741"/>
            <a:ext cx="10554574" cy="3848913"/>
          </a:xfrm>
        </p:spPr>
        <p:txBody>
          <a:bodyPr>
            <a:normAutofit fontScale="92500" lnSpcReduction="10000"/>
          </a:bodyPr>
          <a:lstStyle/>
          <a:p>
            <a:pPr marL="0" indent="0">
              <a:buNone/>
            </a:pPr>
            <a:endParaRPr lang="en-US" sz="3600" dirty="0" smtClean="0"/>
          </a:p>
          <a:p>
            <a:r>
              <a:rPr lang="en-US" sz="3600" dirty="0" smtClean="0"/>
              <a:t>Read it: </a:t>
            </a:r>
            <a:r>
              <a:rPr lang="en-US" sz="3600" dirty="0" smtClean="0">
                <a:hlinkClick r:id="rId2"/>
              </a:rPr>
              <a:t>http</a:t>
            </a:r>
            <a:r>
              <a:rPr lang="en-US" sz="3600" dirty="0">
                <a:hlinkClick r:id="rId2"/>
              </a:rPr>
              <a:t>://</a:t>
            </a:r>
            <a:r>
              <a:rPr lang="en-US" sz="3600" dirty="0" smtClean="0">
                <a:hlinkClick r:id="rId2"/>
              </a:rPr>
              <a:t>gearup.wa.gov/file/allowable-costs-quick-reference</a:t>
            </a:r>
            <a:r>
              <a:rPr lang="en-US" sz="3600" dirty="0" smtClean="0"/>
              <a:t> </a:t>
            </a:r>
          </a:p>
          <a:p>
            <a:r>
              <a:rPr lang="en-US" sz="3600" dirty="0" smtClean="0"/>
              <a:t>Does not include everything, but covers majority of possibilities. </a:t>
            </a:r>
          </a:p>
          <a:p>
            <a:r>
              <a:rPr lang="en-US" sz="3600" dirty="0" smtClean="0"/>
              <a:t>Not on the list and not in your budget? Please ask. </a:t>
            </a:r>
          </a:p>
        </p:txBody>
      </p:sp>
    </p:spTree>
    <p:extLst>
      <p:ext uri="{BB962C8B-B14F-4D97-AF65-F5344CB8AC3E}">
        <p14:creationId xmlns:p14="http://schemas.microsoft.com/office/powerpoint/2010/main" val="1980551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2241" y="995702"/>
            <a:ext cx="8761413" cy="706964"/>
          </a:xfrm>
        </p:spPr>
        <p:txBody>
          <a:bodyPr/>
          <a:lstStyle/>
          <a:p>
            <a:r>
              <a:rPr lang="en-US" dirty="0" smtClean="0"/>
              <a:t>Reimbursement</a:t>
            </a:r>
            <a:endParaRPr lang="en-US" dirty="0"/>
          </a:p>
        </p:txBody>
      </p:sp>
      <p:sp>
        <p:nvSpPr>
          <p:cNvPr id="3" name="Content Placeholder 2"/>
          <p:cNvSpPr>
            <a:spLocks noGrp="1"/>
          </p:cNvSpPr>
          <p:nvPr>
            <p:ph idx="1"/>
          </p:nvPr>
        </p:nvSpPr>
        <p:spPr>
          <a:xfrm>
            <a:off x="818712" y="2326741"/>
            <a:ext cx="10554574" cy="3848913"/>
          </a:xfrm>
        </p:spPr>
        <p:txBody>
          <a:bodyPr>
            <a:normAutofit fontScale="92500" lnSpcReduction="20000"/>
          </a:bodyPr>
          <a:lstStyle/>
          <a:p>
            <a:pPr marL="0" indent="0">
              <a:buNone/>
            </a:pPr>
            <a:endParaRPr lang="en-US" sz="3600" dirty="0" smtClean="0"/>
          </a:p>
          <a:p>
            <a:r>
              <a:rPr lang="en-US" sz="3600" dirty="0" smtClean="0"/>
              <a:t>Only goods and services actually received will be reimbursed.</a:t>
            </a:r>
          </a:p>
          <a:p>
            <a:r>
              <a:rPr lang="en-US" sz="3600" dirty="0" smtClean="0"/>
              <a:t>Expenses paid by the district for goods or services not received are the district’s responsibility.  </a:t>
            </a:r>
          </a:p>
          <a:p>
            <a:r>
              <a:rPr lang="en-US" sz="3600" dirty="0" smtClean="0"/>
              <a:t>Late fees, test change dates, penalties, fines, and airline change fees, and travel insurance are not allowable. </a:t>
            </a:r>
          </a:p>
        </p:txBody>
      </p:sp>
    </p:spTree>
    <p:extLst>
      <p:ext uri="{BB962C8B-B14F-4D97-AF65-F5344CB8AC3E}">
        <p14:creationId xmlns:p14="http://schemas.microsoft.com/office/powerpoint/2010/main" val="38186174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818712" y="2326741"/>
            <a:ext cx="10554574" cy="4345663"/>
          </a:xfrm>
        </p:spPr>
        <p:txBody>
          <a:bodyPr>
            <a:normAutofit/>
          </a:bodyPr>
          <a:lstStyle/>
          <a:p>
            <a:endParaRPr lang="en-US" sz="3400" dirty="0" smtClean="0"/>
          </a:p>
        </p:txBody>
      </p:sp>
    </p:spTree>
    <p:extLst>
      <p:ext uri="{BB962C8B-B14F-4D97-AF65-F5344CB8AC3E}">
        <p14:creationId xmlns:p14="http://schemas.microsoft.com/office/powerpoint/2010/main" val="29460895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Incentives</a:t>
            </a:r>
            <a:endParaRPr lang="en-US" dirty="0"/>
          </a:p>
        </p:txBody>
      </p:sp>
      <p:sp>
        <p:nvSpPr>
          <p:cNvPr id="3" name="Content Placeholder 2"/>
          <p:cNvSpPr>
            <a:spLocks noGrp="1"/>
          </p:cNvSpPr>
          <p:nvPr>
            <p:ph idx="1"/>
          </p:nvPr>
        </p:nvSpPr>
        <p:spPr>
          <a:xfrm>
            <a:off x="818712" y="2326741"/>
            <a:ext cx="10554574" cy="3848913"/>
          </a:xfrm>
        </p:spPr>
        <p:txBody>
          <a:bodyPr>
            <a:normAutofit fontScale="92500"/>
          </a:bodyPr>
          <a:lstStyle/>
          <a:p>
            <a:pPr marL="0" indent="0">
              <a:buNone/>
            </a:pPr>
            <a:endParaRPr lang="en-US" sz="3600" dirty="0" smtClean="0"/>
          </a:p>
          <a:p>
            <a:r>
              <a:rPr lang="en-US" sz="3600" dirty="0" smtClean="0"/>
              <a:t>Incentives ordered from our office are free, and do not have to be in your budget.</a:t>
            </a:r>
          </a:p>
          <a:p>
            <a:r>
              <a:rPr lang="en-US" sz="3600" dirty="0" smtClean="0"/>
              <a:t>Incentives in your budget must follow guidance. </a:t>
            </a:r>
          </a:p>
          <a:p>
            <a:r>
              <a:rPr lang="en-US" sz="3600" dirty="0">
                <a:hlinkClick r:id="rId2"/>
              </a:rPr>
              <a:t>http://</a:t>
            </a:r>
            <a:r>
              <a:rPr lang="en-US" sz="3600" dirty="0" smtClean="0">
                <a:hlinkClick r:id="rId2"/>
              </a:rPr>
              <a:t>gearup.wa.gov/file/specific-allowable-costs-and-guidelines</a:t>
            </a:r>
            <a:r>
              <a:rPr lang="en-US" sz="3600" dirty="0" smtClean="0"/>
              <a:t> </a:t>
            </a:r>
            <a:endParaRPr lang="en-US" sz="3600" dirty="0"/>
          </a:p>
        </p:txBody>
      </p:sp>
    </p:spTree>
    <p:extLst>
      <p:ext uri="{BB962C8B-B14F-4D97-AF65-F5344CB8AC3E}">
        <p14:creationId xmlns:p14="http://schemas.microsoft.com/office/powerpoint/2010/main" val="35726651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&amp; Effort</a:t>
            </a:r>
            <a:endParaRPr lang="en-US" dirty="0"/>
          </a:p>
        </p:txBody>
      </p:sp>
      <p:sp>
        <p:nvSpPr>
          <p:cNvPr id="3" name="Content Placeholder 2"/>
          <p:cNvSpPr>
            <a:spLocks noGrp="1"/>
          </p:cNvSpPr>
          <p:nvPr>
            <p:ph idx="1"/>
          </p:nvPr>
        </p:nvSpPr>
        <p:spPr>
          <a:xfrm>
            <a:off x="818712" y="2060154"/>
            <a:ext cx="10554574" cy="4797845"/>
          </a:xfrm>
        </p:spPr>
        <p:txBody>
          <a:bodyPr>
            <a:normAutofit fontScale="77500" lnSpcReduction="20000"/>
          </a:bodyPr>
          <a:lstStyle/>
          <a:p>
            <a:endParaRPr lang="en-US" sz="3600" dirty="0" smtClean="0"/>
          </a:p>
          <a:p>
            <a:r>
              <a:rPr lang="en-US" sz="3600" dirty="0" smtClean="0"/>
              <a:t>Time &amp; Effort Requirements – Same as other federally funded programs, including match time</a:t>
            </a:r>
          </a:p>
          <a:p>
            <a:r>
              <a:rPr lang="en-US" sz="3600" dirty="0" smtClean="0"/>
              <a:t>All staff paid with GEAR UP funds must have a Time &amp; Effort form. Most districts have an established form and process for this. If you don’t you can find a sample form here</a:t>
            </a:r>
            <a:r>
              <a:rPr lang="en-US" sz="3600" dirty="0"/>
              <a:t>: </a:t>
            </a:r>
            <a:r>
              <a:rPr lang="en-US" sz="3600" dirty="0">
                <a:hlinkClick r:id="rId2"/>
              </a:rPr>
              <a:t>http://</a:t>
            </a:r>
            <a:r>
              <a:rPr lang="en-US" sz="3600" dirty="0" smtClean="0">
                <a:hlinkClick r:id="rId2"/>
              </a:rPr>
              <a:t>www.gearup.wa.gov/file/time-and-effort-form</a:t>
            </a:r>
            <a:endParaRPr lang="en-US" sz="3600" dirty="0" smtClean="0"/>
          </a:p>
          <a:p>
            <a:r>
              <a:rPr lang="en-US" sz="3600" dirty="0" smtClean="0"/>
              <a:t>Time &amp; Effort forms are also required for staff match contributions. </a:t>
            </a:r>
          </a:p>
          <a:p>
            <a:r>
              <a:rPr lang="en-US" sz="3600" dirty="0" smtClean="0"/>
              <a:t>Time &amp; Effort forms may be monitored/audited by program staff and state auditor’s office. </a:t>
            </a:r>
            <a:endParaRPr lang="en-US" sz="3600" dirty="0"/>
          </a:p>
        </p:txBody>
      </p:sp>
    </p:spTree>
    <p:extLst>
      <p:ext uri="{BB962C8B-B14F-4D97-AF65-F5344CB8AC3E}">
        <p14:creationId xmlns:p14="http://schemas.microsoft.com/office/powerpoint/2010/main" val="33005372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GEAR UP Inventory </a:t>
            </a:r>
            <a:endParaRPr lang="en-US" dirty="0"/>
          </a:p>
        </p:txBody>
      </p:sp>
      <p:sp>
        <p:nvSpPr>
          <p:cNvPr id="3" name="Content Placeholder 2"/>
          <p:cNvSpPr>
            <a:spLocks noGrp="1"/>
          </p:cNvSpPr>
          <p:nvPr>
            <p:ph idx="1"/>
          </p:nvPr>
        </p:nvSpPr>
        <p:spPr>
          <a:xfrm>
            <a:off x="818712" y="2326741"/>
            <a:ext cx="10554574" cy="3848913"/>
          </a:xfrm>
        </p:spPr>
        <p:txBody>
          <a:bodyPr>
            <a:normAutofit fontScale="70000" lnSpcReduction="20000"/>
          </a:bodyPr>
          <a:lstStyle/>
          <a:p>
            <a:endParaRPr lang="en-US" sz="3600" dirty="0" smtClean="0"/>
          </a:p>
          <a:p>
            <a:r>
              <a:rPr lang="en-US" sz="3600" dirty="0" smtClean="0"/>
              <a:t>GEAR UP Property – program materials, equipment, furniture, computers, etc. are property of the GEAR UP program and must stay with the program through the end of the grant cycle, in 2023.</a:t>
            </a:r>
          </a:p>
          <a:p>
            <a:r>
              <a:rPr lang="en-US" sz="3600" dirty="0" smtClean="0"/>
              <a:t>An annual inventory must be tracked and submitted to WSAC. </a:t>
            </a:r>
          </a:p>
          <a:p>
            <a:r>
              <a:rPr lang="en-US" sz="3600" i="1" dirty="0" smtClean="0"/>
              <a:t>Exception:</a:t>
            </a:r>
            <a:r>
              <a:rPr lang="en-US" sz="3600" dirty="0" smtClean="0"/>
              <a:t> if technology is at or near the end of its life span, permission may be given to leave it at the middle school when the program transitions to the high school, only if it is not needed at the high school. </a:t>
            </a:r>
            <a:endParaRPr lang="en-US" sz="3600" dirty="0"/>
          </a:p>
        </p:txBody>
      </p:sp>
    </p:spTree>
    <p:extLst>
      <p:ext uri="{BB962C8B-B14F-4D97-AF65-F5344CB8AC3E}">
        <p14:creationId xmlns:p14="http://schemas.microsoft.com/office/powerpoint/2010/main" val="29420058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20028"/>
            <a:ext cx="10571998" cy="970450"/>
          </a:xfrm>
        </p:spPr>
        <p:txBody>
          <a:bodyPr/>
          <a:lstStyle/>
          <a:p>
            <a:r>
              <a:rPr lang="en-US" dirty="0" smtClean="0"/>
              <a:t>Field Trips</a:t>
            </a:r>
            <a:endParaRPr lang="en-US" dirty="0"/>
          </a:p>
        </p:txBody>
      </p:sp>
      <p:sp>
        <p:nvSpPr>
          <p:cNvPr id="3" name="Content Placeholder 2"/>
          <p:cNvSpPr>
            <a:spLocks noGrp="1"/>
          </p:cNvSpPr>
          <p:nvPr>
            <p:ph idx="1"/>
          </p:nvPr>
        </p:nvSpPr>
        <p:spPr>
          <a:xfrm>
            <a:off x="818712" y="2326741"/>
            <a:ext cx="10554574" cy="4393548"/>
          </a:xfrm>
        </p:spPr>
        <p:txBody>
          <a:bodyPr>
            <a:normAutofit fontScale="62500" lnSpcReduction="20000"/>
          </a:bodyPr>
          <a:lstStyle/>
          <a:p>
            <a:endParaRPr lang="en-US" sz="3600" dirty="0" smtClean="0"/>
          </a:p>
          <a:p>
            <a:r>
              <a:rPr lang="en-US" sz="3600" dirty="0" smtClean="0"/>
              <a:t>You must submit a Field Trip Approval Form for </a:t>
            </a:r>
            <a:r>
              <a:rPr lang="en-US" sz="3600" b="1" u="sng" dirty="0" smtClean="0"/>
              <a:t>all</a:t>
            </a:r>
            <a:r>
              <a:rPr lang="en-US" sz="3600" dirty="0" smtClean="0"/>
              <a:t> off campus activities. </a:t>
            </a:r>
          </a:p>
          <a:p>
            <a:r>
              <a:rPr lang="en-US" sz="3600" dirty="0" smtClean="0"/>
              <a:t>Requires an itinerary </a:t>
            </a:r>
            <a:r>
              <a:rPr lang="en-US" sz="3600" dirty="0"/>
              <a:t>(sample: </a:t>
            </a:r>
            <a:r>
              <a:rPr lang="en-US" sz="3600" dirty="0">
                <a:hlinkClick r:id="rId2"/>
              </a:rPr>
              <a:t>http://</a:t>
            </a:r>
            <a:r>
              <a:rPr lang="en-US" sz="3600" dirty="0" smtClean="0">
                <a:hlinkClick r:id="rId2"/>
              </a:rPr>
              <a:t>gearup.wa.gov/file/sample-field-trip-itinerary</a:t>
            </a:r>
            <a:r>
              <a:rPr lang="en-US" sz="3600" dirty="0" smtClean="0"/>
              <a:t>)</a:t>
            </a:r>
          </a:p>
          <a:p>
            <a:r>
              <a:rPr lang="en-US" sz="3600" dirty="0"/>
              <a:t>FAQs: </a:t>
            </a:r>
            <a:r>
              <a:rPr lang="en-US" sz="3600" dirty="0">
                <a:hlinkClick r:id="rId3"/>
              </a:rPr>
              <a:t>http://</a:t>
            </a:r>
            <a:r>
              <a:rPr lang="en-US" sz="3600" dirty="0" smtClean="0">
                <a:hlinkClick r:id="rId3"/>
              </a:rPr>
              <a:t>gearup.wa.gov/file/field-trip-approval-faq</a:t>
            </a:r>
            <a:r>
              <a:rPr lang="en-US" sz="3600" dirty="0" smtClean="0"/>
              <a:t>  </a:t>
            </a:r>
          </a:p>
          <a:p>
            <a:r>
              <a:rPr lang="en-US" sz="3600" dirty="0" smtClean="0"/>
              <a:t>10 days prior to event.</a:t>
            </a:r>
          </a:p>
          <a:p>
            <a:r>
              <a:rPr lang="en-US" sz="3600" dirty="0" smtClean="0"/>
              <a:t>3 days response time.</a:t>
            </a:r>
          </a:p>
          <a:p>
            <a:r>
              <a:rPr lang="en-US" sz="3600" dirty="0" smtClean="0"/>
              <a:t>Must be in your work plan/budget. </a:t>
            </a:r>
          </a:p>
          <a:p>
            <a:r>
              <a:rPr lang="en-US" sz="3600" dirty="0" smtClean="0"/>
              <a:t>For the work plan/budget, generic field trips are acceptable, they do not have to be detailed. </a:t>
            </a:r>
          </a:p>
          <a:p>
            <a:r>
              <a:rPr lang="en-US" sz="3600" dirty="0" smtClean="0"/>
              <a:t>If not in your work plan/budget, a revision must precede the request. </a:t>
            </a:r>
          </a:p>
          <a:p>
            <a:pPr marL="0" indent="0">
              <a:buNone/>
            </a:pPr>
            <a:endParaRPr lang="en-US" sz="3600" dirty="0"/>
          </a:p>
        </p:txBody>
      </p:sp>
    </p:spTree>
    <p:extLst>
      <p:ext uri="{BB962C8B-B14F-4D97-AF65-F5344CB8AC3E}">
        <p14:creationId xmlns:p14="http://schemas.microsoft.com/office/powerpoint/2010/main" val="29358724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20028"/>
            <a:ext cx="10571998" cy="970450"/>
          </a:xfrm>
        </p:spPr>
        <p:txBody>
          <a:bodyPr/>
          <a:lstStyle/>
          <a:p>
            <a:r>
              <a:rPr lang="en-US" dirty="0" smtClean="0"/>
              <a:t>Student Cash Meal Allowance</a:t>
            </a:r>
            <a:endParaRPr lang="en-US" dirty="0"/>
          </a:p>
        </p:txBody>
      </p:sp>
      <p:sp>
        <p:nvSpPr>
          <p:cNvPr id="3" name="Content Placeholder 2"/>
          <p:cNvSpPr>
            <a:spLocks noGrp="1"/>
          </p:cNvSpPr>
          <p:nvPr>
            <p:ph idx="1"/>
          </p:nvPr>
        </p:nvSpPr>
        <p:spPr>
          <a:xfrm>
            <a:off x="818712" y="2326741"/>
            <a:ext cx="10554574" cy="4191754"/>
          </a:xfrm>
        </p:spPr>
        <p:txBody>
          <a:bodyPr>
            <a:normAutofit fontScale="92500" lnSpcReduction="20000"/>
          </a:bodyPr>
          <a:lstStyle/>
          <a:p>
            <a:endParaRPr lang="en-US" sz="3600" dirty="0" smtClean="0"/>
          </a:p>
          <a:p>
            <a:r>
              <a:rPr lang="en-US" sz="3600" dirty="0"/>
              <a:t>Form: </a:t>
            </a:r>
            <a:r>
              <a:rPr lang="en-US" sz="3600" dirty="0">
                <a:hlinkClick r:id="rId2"/>
              </a:rPr>
              <a:t>http://</a:t>
            </a:r>
            <a:r>
              <a:rPr lang="en-US" sz="3600" dirty="0" smtClean="0">
                <a:hlinkClick r:id="rId2"/>
              </a:rPr>
              <a:t>www.gearup.wa.gov/file/student-field-trip-meal-allowance-form</a:t>
            </a:r>
            <a:r>
              <a:rPr lang="en-US" sz="3600" dirty="0" smtClean="0"/>
              <a:t> </a:t>
            </a:r>
          </a:p>
          <a:p>
            <a:r>
              <a:rPr lang="en-US" sz="3600" dirty="0" smtClean="0"/>
              <a:t>Students MUST sign for each meal received.</a:t>
            </a:r>
          </a:p>
          <a:p>
            <a:r>
              <a:rPr lang="en-US" sz="3600" dirty="0" smtClean="0"/>
              <a:t>Chaperones/staff may also be given the meal allowance and must sign.</a:t>
            </a:r>
          </a:p>
          <a:p>
            <a:r>
              <a:rPr lang="en-US" sz="3600" dirty="0" smtClean="0"/>
              <a:t>Chaperones/staff may be given district per diem instead, will require travel form. </a:t>
            </a:r>
            <a:endParaRPr lang="en-US" sz="3600" dirty="0"/>
          </a:p>
        </p:txBody>
      </p:sp>
    </p:spTree>
    <p:extLst>
      <p:ext uri="{BB962C8B-B14F-4D97-AF65-F5344CB8AC3E}">
        <p14:creationId xmlns:p14="http://schemas.microsoft.com/office/powerpoint/2010/main" val="5197386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20028"/>
            <a:ext cx="10571998" cy="970450"/>
          </a:xfrm>
        </p:spPr>
        <p:txBody>
          <a:bodyPr/>
          <a:lstStyle/>
          <a:p>
            <a:r>
              <a:rPr lang="en-US" dirty="0" smtClean="0"/>
              <a:t>College Application Fees</a:t>
            </a:r>
            <a:endParaRPr lang="en-US" dirty="0"/>
          </a:p>
        </p:txBody>
      </p:sp>
      <p:sp>
        <p:nvSpPr>
          <p:cNvPr id="3" name="Content Placeholder 2"/>
          <p:cNvSpPr>
            <a:spLocks noGrp="1"/>
          </p:cNvSpPr>
          <p:nvPr>
            <p:ph idx="1"/>
          </p:nvPr>
        </p:nvSpPr>
        <p:spPr>
          <a:xfrm>
            <a:off x="818712" y="2326741"/>
            <a:ext cx="10554574" cy="4191754"/>
          </a:xfrm>
        </p:spPr>
        <p:txBody>
          <a:bodyPr>
            <a:normAutofit fontScale="85000" lnSpcReduction="20000"/>
          </a:bodyPr>
          <a:lstStyle/>
          <a:p>
            <a:endParaRPr lang="en-US" sz="3600" dirty="0" smtClean="0"/>
          </a:p>
          <a:p>
            <a:r>
              <a:rPr lang="en-US" sz="3600" dirty="0" smtClean="0"/>
              <a:t>Instructions</a:t>
            </a:r>
            <a:r>
              <a:rPr lang="en-US" sz="3600" dirty="0"/>
              <a:t>: </a:t>
            </a:r>
            <a:r>
              <a:rPr lang="en-US" sz="3600" dirty="0">
                <a:hlinkClick r:id="rId2"/>
              </a:rPr>
              <a:t>http://</a:t>
            </a:r>
            <a:r>
              <a:rPr lang="en-US" sz="3600" dirty="0" smtClean="0">
                <a:hlinkClick r:id="rId2"/>
              </a:rPr>
              <a:t>www.gearup.wa.gov/file/college-application-fee-reimbursement-instructions</a:t>
            </a:r>
            <a:endParaRPr lang="en-US" sz="3600" dirty="0" smtClean="0"/>
          </a:p>
          <a:p>
            <a:r>
              <a:rPr lang="en-US" sz="3600" dirty="0"/>
              <a:t>Form: </a:t>
            </a:r>
            <a:r>
              <a:rPr lang="en-US" sz="3600" dirty="0">
                <a:hlinkClick r:id="rId3"/>
              </a:rPr>
              <a:t>http://</a:t>
            </a:r>
            <a:r>
              <a:rPr lang="en-US" sz="3600" dirty="0" smtClean="0">
                <a:hlinkClick r:id="rId3"/>
              </a:rPr>
              <a:t>www.gearup.wa.gov/file/form-college-application-fee-assistance</a:t>
            </a:r>
            <a:r>
              <a:rPr lang="en-US" sz="3600" dirty="0" smtClean="0"/>
              <a:t> </a:t>
            </a:r>
          </a:p>
          <a:p>
            <a:r>
              <a:rPr lang="en-US" sz="3600" dirty="0" smtClean="0"/>
              <a:t>Up to 3 per student.</a:t>
            </a:r>
          </a:p>
          <a:p>
            <a:r>
              <a:rPr lang="en-US" sz="3600" dirty="0" smtClean="0"/>
              <a:t>Exceptions to $15 allowed if approved by Coordinator.</a:t>
            </a:r>
            <a:endParaRPr lang="en-US" sz="3600" dirty="0"/>
          </a:p>
        </p:txBody>
      </p:sp>
    </p:spTree>
    <p:extLst>
      <p:ext uri="{BB962C8B-B14F-4D97-AF65-F5344CB8AC3E}">
        <p14:creationId xmlns:p14="http://schemas.microsoft.com/office/powerpoint/2010/main" val="21459006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20028"/>
            <a:ext cx="10571998" cy="970450"/>
          </a:xfrm>
        </p:spPr>
        <p:txBody>
          <a:bodyPr/>
          <a:lstStyle/>
          <a:p>
            <a:r>
              <a:rPr lang="en-US" dirty="0" smtClean="0"/>
              <a:t>AVID</a:t>
            </a:r>
            <a:endParaRPr lang="en-US" dirty="0"/>
          </a:p>
        </p:txBody>
      </p:sp>
      <p:sp>
        <p:nvSpPr>
          <p:cNvPr id="3" name="Content Placeholder 2"/>
          <p:cNvSpPr>
            <a:spLocks noGrp="1"/>
          </p:cNvSpPr>
          <p:nvPr>
            <p:ph idx="1"/>
          </p:nvPr>
        </p:nvSpPr>
        <p:spPr>
          <a:xfrm>
            <a:off x="818712" y="2326741"/>
            <a:ext cx="10554574" cy="4191754"/>
          </a:xfrm>
        </p:spPr>
        <p:txBody>
          <a:bodyPr>
            <a:normAutofit fontScale="77500" lnSpcReduction="20000"/>
          </a:bodyPr>
          <a:lstStyle/>
          <a:p>
            <a:endParaRPr lang="en-US" sz="3600" dirty="0" smtClean="0"/>
          </a:p>
          <a:p>
            <a:r>
              <a:rPr lang="en-US" sz="3600" dirty="0" smtClean="0"/>
              <a:t>Schools were not awarded AVID specific funds.</a:t>
            </a:r>
          </a:p>
          <a:p>
            <a:r>
              <a:rPr lang="en-US" sz="3600" dirty="0" smtClean="0"/>
              <a:t>If you want to support AVID then it must be budgeted with your base grant award.</a:t>
            </a:r>
          </a:p>
          <a:p>
            <a:r>
              <a:rPr lang="en-US" sz="3600" dirty="0" smtClean="0"/>
              <a:t>GEAR UP supports AVID, and believes in the program effectiveness for all students.</a:t>
            </a:r>
          </a:p>
          <a:p>
            <a:r>
              <a:rPr lang="en-US" sz="3600" dirty="0" smtClean="0"/>
              <a:t>However, GEAR UP will not support “AVID only” activities. </a:t>
            </a:r>
            <a:endParaRPr lang="en-US" sz="3600" dirty="0"/>
          </a:p>
          <a:p>
            <a:r>
              <a:rPr lang="en-US" sz="3600" dirty="0" smtClean="0"/>
              <a:t>For example, AVID only field trips must be supported by the district.</a:t>
            </a:r>
          </a:p>
          <a:p>
            <a:pPr marL="0" indent="0">
              <a:buNone/>
            </a:pPr>
            <a:endParaRPr lang="en-US" sz="3600" dirty="0" smtClean="0"/>
          </a:p>
          <a:p>
            <a:pPr marL="0" indent="0">
              <a:buNone/>
            </a:pPr>
            <a:endParaRPr lang="en-US" sz="3600" dirty="0"/>
          </a:p>
        </p:txBody>
      </p:sp>
    </p:spTree>
    <p:extLst>
      <p:ext uri="{BB962C8B-B14F-4D97-AF65-F5344CB8AC3E}">
        <p14:creationId xmlns:p14="http://schemas.microsoft.com/office/powerpoint/2010/main" val="1543311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818712" y="2326741"/>
            <a:ext cx="10554574" cy="3848913"/>
          </a:xfrm>
        </p:spPr>
        <p:txBody>
          <a:bodyPr>
            <a:normAutofit/>
          </a:bodyPr>
          <a:lstStyle/>
          <a:p>
            <a:endParaRPr lang="en-US" sz="3600" dirty="0" smtClean="0"/>
          </a:p>
          <a:p>
            <a:r>
              <a:rPr lang="en-US" sz="3600" dirty="0" smtClean="0"/>
              <a:t>Review Expenditure Reimbursement Process</a:t>
            </a:r>
          </a:p>
          <a:p>
            <a:r>
              <a:rPr lang="en-US" sz="3600" dirty="0" smtClean="0"/>
              <a:t>Review Match Documentation Process</a:t>
            </a:r>
          </a:p>
          <a:p>
            <a:r>
              <a:rPr lang="en-US" sz="3600" dirty="0" smtClean="0"/>
              <a:t>Get Acquainted with gearup.wa.gov Resources</a:t>
            </a:r>
            <a:endParaRPr lang="en-US" sz="3300" dirty="0"/>
          </a:p>
          <a:p>
            <a:endParaRPr lang="en-US" sz="3600" dirty="0"/>
          </a:p>
        </p:txBody>
      </p:sp>
    </p:spTree>
    <p:extLst>
      <p:ext uri="{BB962C8B-B14F-4D97-AF65-F5344CB8AC3E}">
        <p14:creationId xmlns:p14="http://schemas.microsoft.com/office/powerpoint/2010/main" val="26000089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20028"/>
            <a:ext cx="10571998" cy="970450"/>
          </a:xfrm>
        </p:spPr>
        <p:txBody>
          <a:bodyPr/>
          <a:lstStyle/>
          <a:p>
            <a:r>
              <a:rPr lang="en-US" dirty="0" smtClean="0"/>
              <a:t>AVID</a:t>
            </a:r>
            <a:endParaRPr lang="en-US" dirty="0"/>
          </a:p>
        </p:txBody>
      </p:sp>
      <p:sp>
        <p:nvSpPr>
          <p:cNvPr id="3" name="Content Placeholder 2"/>
          <p:cNvSpPr>
            <a:spLocks noGrp="1"/>
          </p:cNvSpPr>
          <p:nvPr>
            <p:ph idx="1"/>
          </p:nvPr>
        </p:nvSpPr>
        <p:spPr>
          <a:xfrm>
            <a:off x="818712" y="2326741"/>
            <a:ext cx="10554574" cy="4191754"/>
          </a:xfrm>
        </p:spPr>
        <p:txBody>
          <a:bodyPr>
            <a:normAutofit fontScale="77500" lnSpcReduction="20000"/>
          </a:bodyPr>
          <a:lstStyle/>
          <a:p>
            <a:pPr marL="0" indent="0">
              <a:buNone/>
            </a:pPr>
            <a:endParaRPr lang="en-US" sz="3600" dirty="0" smtClean="0"/>
          </a:p>
          <a:p>
            <a:r>
              <a:rPr lang="en-US" sz="3600" dirty="0" smtClean="0"/>
              <a:t>IMPORTANT REMINDERS:</a:t>
            </a:r>
          </a:p>
          <a:p>
            <a:pPr lvl="1"/>
            <a:r>
              <a:rPr lang="en-US" sz="3400" dirty="0" smtClean="0"/>
              <a:t>If you want GEAR UP to pay for the Summer Institute, you are expected to attend the Seattle session, July 10-12. </a:t>
            </a:r>
          </a:p>
          <a:p>
            <a:pPr lvl="1"/>
            <a:r>
              <a:rPr lang="en-US" sz="3400" dirty="0" smtClean="0"/>
              <a:t>If you opt to attend any other session, the district is expected to pay for the flights, or the difference in the cost to attend.</a:t>
            </a:r>
          </a:p>
          <a:p>
            <a:pPr lvl="1"/>
            <a:r>
              <a:rPr lang="en-US" sz="3400" dirty="0" smtClean="0"/>
              <a:t>GEAR UP will pay for early bird registration only. </a:t>
            </a:r>
            <a:endParaRPr lang="en-US" sz="3400" dirty="0"/>
          </a:p>
          <a:p>
            <a:pPr lvl="1"/>
            <a:r>
              <a:rPr lang="en-US" sz="3600" dirty="0" smtClean="0"/>
              <a:t>Full </a:t>
            </a:r>
            <a:r>
              <a:rPr lang="en-US" sz="3600" dirty="0"/>
              <a:t>guidance will be sent out prior to the registration deadline. </a:t>
            </a:r>
          </a:p>
          <a:p>
            <a:pPr marL="0" indent="0">
              <a:buNone/>
            </a:pPr>
            <a:endParaRPr lang="en-US" sz="3600" dirty="0" smtClean="0"/>
          </a:p>
          <a:p>
            <a:pPr marL="0" indent="0">
              <a:buNone/>
            </a:pPr>
            <a:endParaRPr lang="en-US" sz="3600" dirty="0"/>
          </a:p>
        </p:txBody>
      </p:sp>
    </p:spTree>
    <p:extLst>
      <p:ext uri="{BB962C8B-B14F-4D97-AF65-F5344CB8AC3E}">
        <p14:creationId xmlns:p14="http://schemas.microsoft.com/office/powerpoint/2010/main" val="1752751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20028"/>
            <a:ext cx="10571998" cy="970450"/>
          </a:xfrm>
        </p:spPr>
        <p:txBody>
          <a:bodyPr/>
          <a:lstStyle/>
          <a:p>
            <a:r>
              <a:rPr lang="en-US" dirty="0" smtClean="0"/>
              <a:t>Professional Development</a:t>
            </a:r>
            <a:endParaRPr lang="en-US" dirty="0"/>
          </a:p>
        </p:txBody>
      </p:sp>
      <p:sp>
        <p:nvSpPr>
          <p:cNvPr id="3" name="Content Placeholder 2"/>
          <p:cNvSpPr>
            <a:spLocks noGrp="1"/>
          </p:cNvSpPr>
          <p:nvPr>
            <p:ph idx="1"/>
          </p:nvPr>
        </p:nvSpPr>
        <p:spPr>
          <a:xfrm>
            <a:off x="818712" y="2326741"/>
            <a:ext cx="10554574" cy="4371514"/>
          </a:xfrm>
        </p:spPr>
        <p:txBody>
          <a:bodyPr>
            <a:normAutofit fontScale="70000" lnSpcReduction="20000"/>
          </a:bodyPr>
          <a:lstStyle/>
          <a:p>
            <a:endParaRPr lang="en-US" sz="3600" dirty="0" smtClean="0"/>
          </a:p>
          <a:p>
            <a:r>
              <a:rPr lang="en-US" sz="3600" dirty="0" smtClean="0"/>
              <a:t>GEAR UP may pay for professional development for current or future teachers of the cohort. </a:t>
            </a:r>
          </a:p>
          <a:p>
            <a:r>
              <a:rPr lang="en-US" sz="3600" dirty="0" smtClean="0"/>
              <a:t>Pro-Dev content must support GEAR UP goals and objectives. </a:t>
            </a:r>
          </a:p>
          <a:p>
            <a:r>
              <a:rPr lang="en-US" sz="3600" dirty="0" smtClean="0"/>
              <a:t>Pro-Dev supported with GEAR UP funds must be entered in the portal. </a:t>
            </a:r>
          </a:p>
          <a:p>
            <a:r>
              <a:rPr lang="en-US" sz="3600" dirty="0" smtClean="0"/>
              <a:t>Out of state travel for pro-dev is not allowable. </a:t>
            </a:r>
          </a:p>
          <a:p>
            <a:r>
              <a:rPr lang="en-US" sz="3600" dirty="0" smtClean="0"/>
              <a:t>Oregon and Idaho are allowable, per state guidelines. </a:t>
            </a:r>
          </a:p>
          <a:p>
            <a:r>
              <a:rPr lang="en-US" sz="3600" dirty="0" smtClean="0"/>
              <a:t>If travel is required, please note rules for departure and return times. </a:t>
            </a:r>
          </a:p>
        </p:txBody>
      </p:sp>
    </p:spTree>
    <p:extLst>
      <p:ext uri="{BB962C8B-B14F-4D97-AF65-F5344CB8AC3E}">
        <p14:creationId xmlns:p14="http://schemas.microsoft.com/office/powerpoint/2010/main" val="22015990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a:t>
            </a:r>
            <a:endParaRPr lang="en-US" dirty="0"/>
          </a:p>
        </p:txBody>
      </p:sp>
      <p:sp>
        <p:nvSpPr>
          <p:cNvPr id="3" name="Content Placeholder 2"/>
          <p:cNvSpPr>
            <a:spLocks noGrp="1"/>
          </p:cNvSpPr>
          <p:nvPr>
            <p:ph idx="1"/>
          </p:nvPr>
        </p:nvSpPr>
        <p:spPr>
          <a:xfrm>
            <a:off x="818712" y="2258459"/>
            <a:ext cx="10554574" cy="4599542"/>
          </a:xfrm>
        </p:spPr>
        <p:txBody>
          <a:bodyPr>
            <a:normAutofit fontScale="77500" lnSpcReduction="20000"/>
          </a:bodyPr>
          <a:lstStyle/>
          <a:p>
            <a:endParaRPr lang="en-US" sz="3600" dirty="0" smtClean="0"/>
          </a:p>
          <a:p>
            <a:r>
              <a:rPr lang="en-US" sz="3600" dirty="0" smtClean="0"/>
              <a:t>Read it: </a:t>
            </a:r>
            <a:r>
              <a:rPr lang="en-US" sz="3600" dirty="0" smtClean="0">
                <a:hlinkClick r:id="rId2"/>
              </a:rPr>
              <a:t>http</a:t>
            </a:r>
            <a:r>
              <a:rPr lang="en-US" sz="3600" dirty="0">
                <a:hlinkClick r:id="rId2"/>
              </a:rPr>
              <a:t>://</a:t>
            </a:r>
            <a:r>
              <a:rPr lang="en-US" sz="3600" dirty="0" smtClean="0">
                <a:hlinkClick r:id="rId2"/>
              </a:rPr>
              <a:t>gearup.wa.gov/file/travel-guidelines</a:t>
            </a:r>
            <a:r>
              <a:rPr lang="en-US" sz="3600" dirty="0" smtClean="0"/>
              <a:t>. </a:t>
            </a:r>
          </a:p>
          <a:p>
            <a:r>
              <a:rPr lang="en-US" sz="3600" dirty="0" smtClean="0"/>
              <a:t>Travel related issues are the most common issue on A19s.</a:t>
            </a:r>
          </a:p>
          <a:p>
            <a:r>
              <a:rPr lang="en-US" sz="3600" dirty="0" smtClean="0"/>
              <a:t>Review materials in the Coordinator Manual with special attention to:</a:t>
            </a:r>
          </a:p>
          <a:p>
            <a:pPr lvl="1"/>
            <a:r>
              <a:rPr lang="en-US" sz="3100" dirty="0" smtClean="0"/>
              <a:t>Meal periods and eligibility for meal reimbursement.</a:t>
            </a:r>
          </a:p>
          <a:p>
            <a:pPr lvl="1"/>
            <a:r>
              <a:rPr lang="en-US" sz="3100" dirty="0" smtClean="0"/>
              <a:t>Documentation requirements.</a:t>
            </a:r>
          </a:p>
          <a:p>
            <a:r>
              <a:rPr lang="en-US" sz="3300" dirty="0" smtClean="0"/>
              <a:t>2017 </a:t>
            </a:r>
            <a:r>
              <a:rPr lang="en-US" sz="3300" dirty="0"/>
              <a:t>Per Diem Map: </a:t>
            </a:r>
            <a:r>
              <a:rPr lang="en-US" sz="3300" dirty="0">
                <a:hlinkClick r:id="rId3"/>
              </a:rPr>
              <a:t>http://</a:t>
            </a:r>
            <a:r>
              <a:rPr lang="en-US" sz="3300" dirty="0" smtClean="0">
                <a:hlinkClick r:id="rId3"/>
              </a:rPr>
              <a:t>www.gearup.wa.gov/file/wa-diem-rate-map</a:t>
            </a:r>
            <a:r>
              <a:rPr lang="en-US" sz="3300" dirty="0" smtClean="0"/>
              <a:t> </a:t>
            </a:r>
          </a:p>
          <a:p>
            <a:r>
              <a:rPr lang="en-US" sz="3300" dirty="0" smtClean="0"/>
              <a:t>Out of state travel is generally not allowable. Oregon and Idaho are considered “in state.”</a:t>
            </a:r>
            <a:endParaRPr lang="en-US" sz="3300" dirty="0"/>
          </a:p>
        </p:txBody>
      </p:sp>
    </p:spTree>
    <p:extLst>
      <p:ext uri="{BB962C8B-B14F-4D97-AF65-F5344CB8AC3E}">
        <p14:creationId xmlns:p14="http://schemas.microsoft.com/office/powerpoint/2010/main" val="16280211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a:t>
            </a:r>
            <a:endParaRPr lang="en-US" dirty="0"/>
          </a:p>
        </p:txBody>
      </p:sp>
      <p:sp>
        <p:nvSpPr>
          <p:cNvPr id="3" name="Content Placeholder 2"/>
          <p:cNvSpPr>
            <a:spLocks noGrp="1"/>
          </p:cNvSpPr>
          <p:nvPr>
            <p:ph idx="1"/>
          </p:nvPr>
        </p:nvSpPr>
        <p:spPr>
          <a:xfrm>
            <a:off x="793774" y="2017390"/>
            <a:ext cx="10554574" cy="4599542"/>
          </a:xfrm>
        </p:spPr>
        <p:txBody>
          <a:bodyPr>
            <a:normAutofit fontScale="92500" lnSpcReduction="20000"/>
          </a:bodyPr>
          <a:lstStyle/>
          <a:p>
            <a:pPr marL="0" indent="0">
              <a:buNone/>
            </a:pPr>
            <a:endParaRPr lang="en-US" sz="3600" dirty="0" smtClean="0"/>
          </a:p>
          <a:p>
            <a:r>
              <a:rPr lang="en-US" sz="3600" dirty="0" smtClean="0"/>
              <a:t>DEPART AND RETURN TIMES ARE REQUIRED for all staff travel. </a:t>
            </a:r>
          </a:p>
          <a:p>
            <a:r>
              <a:rPr lang="en-US" sz="3600" dirty="0" smtClean="0"/>
              <a:t>If not included, the meals will be deducted.</a:t>
            </a:r>
          </a:p>
          <a:p>
            <a:r>
              <a:rPr lang="en-US" sz="3600" dirty="0" smtClean="0"/>
              <a:t>It will be up to you to correct the form and resubmit the meal cost on the next A19.</a:t>
            </a:r>
          </a:p>
          <a:p>
            <a:r>
              <a:rPr lang="en-US" sz="3600" dirty="0" smtClean="0"/>
              <a:t>Why? It’s been required for 5 years. It’s the only way we can determine what meals are allowable. </a:t>
            </a:r>
          </a:p>
          <a:p>
            <a:pPr marL="0" indent="0">
              <a:buNone/>
            </a:pPr>
            <a:endParaRPr lang="en-US" sz="3600" dirty="0" smtClean="0"/>
          </a:p>
        </p:txBody>
      </p:sp>
    </p:spTree>
    <p:extLst>
      <p:ext uri="{BB962C8B-B14F-4D97-AF65-F5344CB8AC3E}">
        <p14:creationId xmlns:p14="http://schemas.microsoft.com/office/powerpoint/2010/main" val="5279621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a:t>
            </a:r>
            <a:endParaRPr lang="en-US" dirty="0"/>
          </a:p>
        </p:txBody>
      </p:sp>
      <p:sp>
        <p:nvSpPr>
          <p:cNvPr id="3" name="Content Placeholder 2"/>
          <p:cNvSpPr>
            <a:spLocks noGrp="1"/>
          </p:cNvSpPr>
          <p:nvPr>
            <p:ph idx="1"/>
          </p:nvPr>
        </p:nvSpPr>
        <p:spPr>
          <a:xfrm>
            <a:off x="818712" y="2326741"/>
            <a:ext cx="10554574" cy="4318503"/>
          </a:xfrm>
        </p:spPr>
        <p:txBody>
          <a:bodyPr>
            <a:normAutofit fontScale="77500" lnSpcReduction="20000"/>
          </a:bodyPr>
          <a:lstStyle/>
          <a:p>
            <a:endParaRPr lang="en-US" sz="3600" dirty="0" smtClean="0"/>
          </a:p>
          <a:p>
            <a:r>
              <a:rPr lang="en-US" sz="3600" dirty="0"/>
              <a:t>Read </a:t>
            </a:r>
            <a:r>
              <a:rPr lang="en-US" sz="3600" dirty="0" smtClean="0"/>
              <a:t>it:  </a:t>
            </a:r>
            <a:r>
              <a:rPr lang="en-US" sz="3600" dirty="0">
                <a:hlinkClick r:id="rId2"/>
              </a:rPr>
              <a:t>http://</a:t>
            </a:r>
            <a:r>
              <a:rPr lang="en-US" sz="3600" dirty="0" smtClean="0">
                <a:hlinkClick r:id="rId2"/>
              </a:rPr>
              <a:t>gearup.wa.gov/file/specific-allowable-costs-and-guidelines</a:t>
            </a:r>
            <a:r>
              <a:rPr lang="en-US" sz="3600" dirty="0" smtClean="0"/>
              <a:t>.</a:t>
            </a:r>
          </a:p>
          <a:p>
            <a:r>
              <a:rPr lang="en-US" sz="3600" dirty="0" smtClean="0"/>
              <a:t>Healthy snacks – Always – Really.</a:t>
            </a:r>
          </a:p>
          <a:p>
            <a:r>
              <a:rPr lang="en-US" sz="3600" dirty="0" smtClean="0"/>
              <a:t>Candy or other sweets are an incentive and limited to $1 per student; limited to 1 activity per quarter. Treats are rare and for a specific purpose (like returning a survey).</a:t>
            </a:r>
          </a:p>
          <a:p>
            <a:r>
              <a:rPr lang="en-US" sz="3600" dirty="0" smtClean="0"/>
              <a:t>Want treats more often? Get donations.</a:t>
            </a:r>
          </a:p>
          <a:p>
            <a:r>
              <a:rPr lang="en-US" sz="3600" dirty="0" smtClean="0"/>
              <a:t>After school snacks/food are not an allowable expense. Use the school  nutrition services program. </a:t>
            </a:r>
            <a:endParaRPr lang="en-US" sz="3600" dirty="0"/>
          </a:p>
        </p:txBody>
      </p:sp>
    </p:spTree>
    <p:extLst>
      <p:ext uri="{BB962C8B-B14F-4D97-AF65-F5344CB8AC3E}">
        <p14:creationId xmlns:p14="http://schemas.microsoft.com/office/powerpoint/2010/main" val="35073710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818712" y="2326741"/>
            <a:ext cx="10554574" cy="4345663"/>
          </a:xfrm>
        </p:spPr>
        <p:txBody>
          <a:bodyPr>
            <a:normAutofit/>
          </a:bodyPr>
          <a:lstStyle/>
          <a:p>
            <a:endParaRPr lang="en-US" sz="3400" dirty="0" smtClean="0"/>
          </a:p>
        </p:txBody>
      </p:sp>
    </p:spTree>
    <p:extLst>
      <p:ext uri="{BB962C8B-B14F-4D97-AF65-F5344CB8AC3E}">
        <p14:creationId xmlns:p14="http://schemas.microsoft.com/office/powerpoint/2010/main" val="21241344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a:t>
            </a:r>
            <a:endParaRPr lang="en-US" dirty="0"/>
          </a:p>
        </p:txBody>
      </p:sp>
      <p:sp>
        <p:nvSpPr>
          <p:cNvPr id="3" name="Content Placeholder 2"/>
          <p:cNvSpPr>
            <a:spLocks noGrp="1"/>
          </p:cNvSpPr>
          <p:nvPr>
            <p:ph idx="1"/>
          </p:nvPr>
        </p:nvSpPr>
        <p:spPr>
          <a:xfrm>
            <a:off x="818712" y="2326740"/>
            <a:ext cx="10554574" cy="4409037"/>
          </a:xfrm>
        </p:spPr>
        <p:txBody>
          <a:bodyPr>
            <a:normAutofit fontScale="92500"/>
          </a:bodyPr>
          <a:lstStyle/>
          <a:p>
            <a:r>
              <a:rPr lang="en-US" sz="3600" dirty="0" smtClean="0"/>
              <a:t>Read it: </a:t>
            </a:r>
            <a:r>
              <a:rPr lang="en-US" sz="3600" dirty="0" smtClean="0">
                <a:hlinkClick r:id="rId2"/>
              </a:rPr>
              <a:t>http</a:t>
            </a:r>
            <a:r>
              <a:rPr lang="en-US" sz="3600" dirty="0">
                <a:hlinkClick r:id="rId2"/>
              </a:rPr>
              <a:t>://</a:t>
            </a:r>
            <a:r>
              <a:rPr lang="en-US" sz="3600" dirty="0" smtClean="0">
                <a:hlinkClick r:id="rId2"/>
              </a:rPr>
              <a:t>www.gearup.wa.gov/file/gear-match-requirements</a:t>
            </a:r>
            <a:endParaRPr lang="en-US" sz="3600" dirty="0" smtClean="0"/>
          </a:p>
          <a:p>
            <a:r>
              <a:rPr lang="en-US" sz="3600" dirty="0" smtClean="0"/>
              <a:t>Match is the cash share contribution by the school district to support GEAR UP students and families. </a:t>
            </a:r>
          </a:p>
          <a:p>
            <a:r>
              <a:rPr lang="en-US" sz="3600" dirty="0" smtClean="0"/>
              <a:t>It may be in the form of services, donations, staff time, volunteer hours, or goods provided to the program.  </a:t>
            </a:r>
            <a:endParaRPr lang="en-US" sz="3600" dirty="0"/>
          </a:p>
        </p:txBody>
      </p:sp>
    </p:spTree>
    <p:extLst>
      <p:ext uri="{BB962C8B-B14F-4D97-AF65-F5344CB8AC3E}">
        <p14:creationId xmlns:p14="http://schemas.microsoft.com/office/powerpoint/2010/main" val="39659214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a:t>
            </a:r>
            <a:endParaRPr lang="en-US" dirty="0"/>
          </a:p>
        </p:txBody>
      </p:sp>
      <p:sp>
        <p:nvSpPr>
          <p:cNvPr id="3" name="Content Placeholder 2"/>
          <p:cNvSpPr>
            <a:spLocks noGrp="1"/>
          </p:cNvSpPr>
          <p:nvPr>
            <p:ph idx="1"/>
          </p:nvPr>
        </p:nvSpPr>
        <p:spPr>
          <a:xfrm>
            <a:off x="818712" y="2326740"/>
            <a:ext cx="10554574" cy="4409037"/>
          </a:xfrm>
        </p:spPr>
        <p:txBody>
          <a:bodyPr>
            <a:normAutofit fontScale="92500" lnSpcReduction="20000"/>
          </a:bodyPr>
          <a:lstStyle/>
          <a:p>
            <a:r>
              <a:rPr lang="en-US" sz="3600" dirty="0" smtClean="0"/>
              <a:t>Requirement: 75% of expenditures during the contract period (October 1 –August 31).</a:t>
            </a:r>
          </a:p>
          <a:p>
            <a:r>
              <a:rPr lang="en-US" sz="3600" dirty="0" smtClean="0"/>
              <a:t>Federal funds may not be used as match. </a:t>
            </a:r>
          </a:p>
          <a:p>
            <a:r>
              <a:rPr lang="en-US" sz="3600" dirty="0" smtClean="0"/>
              <a:t>Match must be submitted monthly, with the A19.</a:t>
            </a:r>
          </a:p>
          <a:p>
            <a:r>
              <a:rPr lang="en-US" sz="3600" dirty="0" err="1" smtClean="0"/>
              <a:t>Monthy</a:t>
            </a:r>
            <a:r>
              <a:rPr lang="en-US" sz="3600" dirty="0" smtClean="0"/>
              <a:t> Match </a:t>
            </a:r>
            <a:r>
              <a:rPr lang="en-US" sz="3600" dirty="0"/>
              <a:t>Summary Form: </a:t>
            </a:r>
            <a:r>
              <a:rPr lang="en-US" sz="3600" dirty="0">
                <a:hlinkClick r:id="rId2"/>
              </a:rPr>
              <a:t>http://</a:t>
            </a:r>
            <a:r>
              <a:rPr lang="en-US" sz="3600" dirty="0" smtClean="0">
                <a:hlinkClick r:id="rId2"/>
              </a:rPr>
              <a:t>www.gearup.wa.gov/file/f-monthly-match-summary-form</a:t>
            </a:r>
            <a:r>
              <a:rPr lang="en-US" sz="3600" dirty="0" smtClean="0"/>
              <a:t> </a:t>
            </a:r>
          </a:p>
          <a:p>
            <a:r>
              <a:rPr lang="en-US" sz="3600" dirty="0" smtClean="0"/>
              <a:t>If match is not submitted with the A19, reimbursement will be held until it is received. </a:t>
            </a:r>
            <a:endParaRPr lang="en-US" sz="3600" dirty="0"/>
          </a:p>
        </p:txBody>
      </p:sp>
    </p:spTree>
    <p:extLst>
      <p:ext uri="{BB962C8B-B14F-4D97-AF65-F5344CB8AC3E}">
        <p14:creationId xmlns:p14="http://schemas.microsoft.com/office/powerpoint/2010/main" val="2228692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 – School Staff </a:t>
            </a:r>
            <a:endParaRPr lang="en-US" dirty="0"/>
          </a:p>
        </p:txBody>
      </p:sp>
      <p:sp>
        <p:nvSpPr>
          <p:cNvPr id="3" name="Content Placeholder 2"/>
          <p:cNvSpPr>
            <a:spLocks noGrp="1"/>
          </p:cNvSpPr>
          <p:nvPr>
            <p:ph idx="1"/>
          </p:nvPr>
        </p:nvSpPr>
        <p:spPr>
          <a:xfrm>
            <a:off x="818712" y="2326740"/>
            <a:ext cx="10554574" cy="4409037"/>
          </a:xfrm>
        </p:spPr>
        <p:txBody>
          <a:bodyPr>
            <a:normAutofit fontScale="62500" lnSpcReduction="20000"/>
          </a:bodyPr>
          <a:lstStyle/>
          <a:p>
            <a:r>
              <a:rPr lang="en-US" sz="3600" b="1" dirty="0" smtClean="0"/>
              <a:t>Form: </a:t>
            </a:r>
            <a:r>
              <a:rPr lang="en-US" sz="3600" dirty="0" smtClean="0">
                <a:hlinkClick r:id="rId2"/>
              </a:rPr>
              <a:t>http</a:t>
            </a:r>
            <a:r>
              <a:rPr lang="en-US" sz="3600" dirty="0">
                <a:hlinkClick r:id="rId2"/>
              </a:rPr>
              <a:t>://</a:t>
            </a:r>
            <a:r>
              <a:rPr lang="en-US" sz="3600" dirty="0" smtClean="0">
                <a:hlinkClick r:id="rId2"/>
              </a:rPr>
              <a:t>www.gearup.wa.gov/file/f-kind-match-form-school-staff</a:t>
            </a:r>
            <a:r>
              <a:rPr lang="en-US" sz="3600" dirty="0" smtClean="0"/>
              <a:t> </a:t>
            </a:r>
          </a:p>
          <a:p>
            <a:r>
              <a:rPr lang="en-US" sz="3600" dirty="0" smtClean="0"/>
              <a:t>Include actual hourly salary plus benefits spent supporting the GEAR UP program, students, and families. </a:t>
            </a:r>
          </a:p>
          <a:p>
            <a:pPr lvl="1"/>
            <a:r>
              <a:rPr lang="en-US" sz="3400" dirty="0" smtClean="0"/>
              <a:t>Administrators: all time supporting program.</a:t>
            </a:r>
          </a:p>
          <a:p>
            <a:pPr lvl="1"/>
            <a:r>
              <a:rPr lang="en-US" sz="3400" dirty="0" smtClean="0"/>
              <a:t>Counselors: all time if they are considered administrators; all time beyond the contract day if they are considered certificated staff. </a:t>
            </a:r>
          </a:p>
          <a:p>
            <a:pPr lvl="1"/>
            <a:r>
              <a:rPr lang="en-US" sz="3400" dirty="0" smtClean="0"/>
              <a:t>Teachers: all time beyond the contract day. </a:t>
            </a:r>
          </a:p>
          <a:p>
            <a:pPr lvl="1"/>
            <a:r>
              <a:rPr lang="en-US" sz="3400" dirty="0" smtClean="0"/>
              <a:t>GEAR UP Staff: all time beyond GEAR UP paid time.</a:t>
            </a:r>
          </a:p>
          <a:p>
            <a:pPr lvl="1"/>
            <a:r>
              <a:rPr lang="en-US" sz="3400" dirty="0" smtClean="0"/>
              <a:t>Classified Staff: all time supporting program. </a:t>
            </a:r>
          </a:p>
          <a:p>
            <a:pPr lvl="1"/>
            <a:r>
              <a:rPr lang="en-US" sz="3400" dirty="0" smtClean="0"/>
              <a:t>Substitutes, if not paid by GEAR UP. </a:t>
            </a:r>
          </a:p>
          <a:p>
            <a:pPr lvl="1"/>
            <a:r>
              <a:rPr lang="en-US" sz="3400" dirty="0" smtClean="0"/>
              <a:t>Staff time paid with federal funds cannot be counted as match. </a:t>
            </a:r>
          </a:p>
          <a:p>
            <a:pPr marL="0" indent="0">
              <a:buNone/>
            </a:pPr>
            <a:endParaRPr lang="en-US" sz="3600" dirty="0"/>
          </a:p>
        </p:txBody>
      </p:sp>
    </p:spTree>
    <p:extLst>
      <p:ext uri="{BB962C8B-B14F-4D97-AF65-F5344CB8AC3E}">
        <p14:creationId xmlns:p14="http://schemas.microsoft.com/office/powerpoint/2010/main" val="2756523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 – Other Volunteers</a:t>
            </a:r>
            <a:endParaRPr lang="en-US" dirty="0"/>
          </a:p>
        </p:txBody>
      </p:sp>
      <p:sp>
        <p:nvSpPr>
          <p:cNvPr id="3" name="Content Placeholder 2"/>
          <p:cNvSpPr>
            <a:spLocks noGrp="1"/>
          </p:cNvSpPr>
          <p:nvPr>
            <p:ph idx="1"/>
          </p:nvPr>
        </p:nvSpPr>
        <p:spPr>
          <a:xfrm>
            <a:off x="818712" y="2326740"/>
            <a:ext cx="10554574" cy="4409037"/>
          </a:xfrm>
        </p:spPr>
        <p:txBody>
          <a:bodyPr>
            <a:normAutofit/>
          </a:bodyPr>
          <a:lstStyle/>
          <a:p>
            <a:r>
              <a:rPr lang="en-US" sz="3600" b="1" dirty="0" smtClean="0"/>
              <a:t>Form: </a:t>
            </a:r>
            <a:r>
              <a:rPr lang="en-US" sz="3600" dirty="0" smtClean="0">
                <a:hlinkClick r:id="rId2"/>
              </a:rPr>
              <a:t>http</a:t>
            </a:r>
            <a:r>
              <a:rPr lang="en-US" sz="3600" dirty="0">
                <a:hlinkClick r:id="rId2"/>
              </a:rPr>
              <a:t>://</a:t>
            </a:r>
            <a:r>
              <a:rPr lang="en-US" sz="3600" dirty="0" smtClean="0">
                <a:hlinkClick r:id="rId2"/>
              </a:rPr>
              <a:t>www.gearup.wa.gov/file/f-kind-match-form-goods-and-services</a:t>
            </a:r>
            <a:endParaRPr lang="en-US" sz="3600" dirty="0" smtClean="0"/>
          </a:p>
          <a:p>
            <a:r>
              <a:rPr lang="en-US" sz="3600" dirty="0" smtClean="0"/>
              <a:t>Must be filled out completely or will not be accepted and will be returned.</a:t>
            </a:r>
          </a:p>
          <a:p>
            <a:r>
              <a:rPr lang="en-US" sz="3600" dirty="0" smtClean="0"/>
              <a:t>Original signatures required. </a:t>
            </a:r>
          </a:p>
          <a:p>
            <a:r>
              <a:rPr lang="en-US" sz="3600" dirty="0" smtClean="0"/>
              <a:t>Cannot be edited by anyone other than the donor. (exception: calculation errors)</a:t>
            </a:r>
          </a:p>
          <a:p>
            <a:pPr marL="0" indent="0">
              <a:buNone/>
            </a:pPr>
            <a:endParaRPr lang="en-US" sz="3600" dirty="0"/>
          </a:p>
        </p:txBody>
      </p:sp>
    </p:spTree>
    <p:extLst>
      <p:ext uri="{BB962C8B-B14F-4D97-AF65-F5344CB8AC3E}">
        <p14:creationId xmlns:p14="http://schemas.microsoft.com/office/powerpoint/2010/main" val="1562294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Contracts</a:t>
            </a:r>
            <a:endParaRPr lang="en-US" dirty="0"/>
          </a:p>
        </p:txBody>
      </p:sp>
      <p:sp>
        <p:nvSpPr>
          <p:cNvPr id="3" name="Content Placeholder 2"/>
          <p:cNvSpPr>
            <a:spLocks noGrp="1"/>
          </p:cNvSpPr>
          <p:nvPr>
            <p:ph idx="1"/>
          </p:nvPr>
        </p:nvSpPr>
        <p:spPr>
          <a:xfrm>
            <a:off x="818712" y="2326741"/>
            <a:ext cx="10554574" cy="3848913"/>
          </a:xfrm>
        </p:spPr>
        <p:txBody>
          <a:bodyPr>
            <a:normAutofit/>
          </a:bodyPr>
          <a:lstStyle/>
          <a:p>
            <a:r>
              <a:rPr lang="en-US" sz="3600" dirty="0" smtClean="0"/>
              <a:t>Signed by Superintendents</a:t>
            </a:r>
          </a:p>
          <a:p>
            <a:r>
              <a:rPr lang="en-US" sz="3600" dirty="0" smtClean="0"/>
              <a:t>New Interagency Agreement # for A19s</a:t>
            </a:r>
          </a:p>
          <a:p>
            <a:r>
              <a:rPr lang="en-US" sz="3600" dirty="0" smtClean="0"/>
              <a:t>Electronic Copy out to Coordinators/Fiscal</a:t>
            </a:r>
            <a:endParaRPr lang="en-US" sz="3300" dirty="0"/>
          </a:p>
          <a:p>
            <a:r>
              <a:rPr lang="en-US" sz="3600" dirty="0" smtClean="0"/>
              <a:t>Contractual Obligations = Scope of Work</a:t>
            </a:r>
          </a:p>
          <a:p>
            <a:r>
              <a:rPr lang="en-US" sz="3600" dirty="0" smtClean="0"/>
              <a:t>GEAR UP CFDA# is 84.334S.</a:t>
            </a:r>
            <a:endParaRPr lang="en-US" sz="3600" dirty="0"/>
          </a:p>
        </p:txBody>
      </p:sp>
    </p:spTree>
    <p:extLst>
      <p:ext uri="{BB962C8B-B14F-4D97-AF65-F5344CB8AC3E}">
        <p14:creationId xmlns:p14="http://schemas.microsoft.com/office/powerpoint/2010/main" val="12292283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 for Volunteers</a:t>
            </a:r>
            <a:endParaRPr lang="en-US" dirty="0"/>
          </a:p>
        </p:txBody>
      </p:sp>
      <p:sp>
        <p:nvSpPr>
          <p:cNvPr id="3" name="Content Placeholder 2"/>
          <p:cNvSpPr>
            <a:spLocks noGrp="1"/>
          </p:cNvSpPr>
          <p:nvPr>
            <p:ph idx="1"/>
          </p:nvPr>
        </p:nvSpPr>
        <p:spPr>
          <a:xfrm>
            <a:off x="818712" y="2326740"/>
            <a:ext cx="10554574" cy="4409037"/>
          </a:xfrm>
        </p:spPr>
        <p:txBody>
          <a:bodyPr>
            <a:normAutofit fontScale="55000" lnSpcReduction="20000"/>
          </a:bodyPr>
          <a:lstStyle/>
          <a:p>
            <a:r>
              <a:rPr lang="en-US" sz="3600" dirty="0" smtClean="0"/>
              <a:t>Use the current volunteer rate, $30.04, when a volunteer is doing their “regular” job but does not provide their actual salary. </a:t>
            </a:r>
          </a:p>
          <a:p>
            <a:r>
              <a:rPr lang="en-US" sz="3600" dirty="0" smtClean="0"/>
              <a:t>Volunteers who are performing their regular job, or representing their organization, may use their actual salary and benefits as match. If they don’t know their benefit rate, 35% is a good estimate.</a:t>
            </a:r>
          </a:p>
          <a:p>
            <a:r>
              <a:rPr lang="en-US" sz="3500" b="1" dirty="0" smtClean="0"/>
              <a:t>Volunteer: </a:t>
            </a:r>
            <a:r>
              <a:rPr lang="en-US" sz="3500" dirty="0" smtClean="0"/>
              <a:t>Anyone who is supporting the program, students and families, and not being paid by GEAR UP to do so.  Examples include but are not limited to: </a:t>
            </a:r>
          </a:p>
          <a:p>
            <a:pPr lvl="1"/>
            <a:r>
              <a:rPr lang="en-US" sz="3300" dirty="0" smtClean="0"/>
              <a:t>Guest speakers.</a:t>
            </a:r>
          </a:p>
          <a:p>
            <a:pPr lvl="1"/>
            <a:r>
              <a:rPr lang="en-US" sz="3300" dirty="0"/>
              <a:t>C</a:t>
            </a:r>
            <a:r>
              <a:rPr lang="en-US" sz="3300" dirty="0" smtClean="0"/>
              <a:t>ollege </a:t>
            </a:r>
            <a:r>
              <a:rPr lang="en-US" sz="3300" dirty="0"/>
              <a:t>campus </a:t>
            </a:r>
            <a:r>
              <a:rPr lang="en-US" sz="3300" dirty="0" smtClean="0"/>
              <a:t>staff.</a:t>
            </a:r>
          </a:p>
          <a:p>
            <a:pPr lvl="1"/>
            <a:r>
              <a:rPr lang="en-US" sz="3300" dirty="0" smtClean="0"/>
              <a:t>Career Fair presenters. </a:t>
            </a:r>
          </a:p>
          <a:p>
            <a:pPr lvl="1"/>
            <a:r>
              <a:rPr lang="en-US" sz="3300" dirty="0" smtClean="0"/>
              <a:t>Tutors, mentors.</a:t>
            </a:r>
          </a:p>
          <a:p>
            <a:pPr lvl="1"/>
            <a:r>
              <a:rPr lang="en-US" sz="3500" dirty="0" smtClean="0"/>
              <a:t>Advisory Committee members.</a:t>
            </a:r>
          </a:p>
          <a:p>
            <a:r>
              <a:rPr lang="en-US" sz="3600" dirty="0"/>
              <a:t>Military recruiters and AmeriCorps members cannot be used as match. </a:t>
            </a:r>
          </a:p>
        </p:txBody>
      </p:sp>
    </p:spTree>
    <p:extLst>
      <p:ext uri="{BB962C8B-B14F-4D97-AF65-F5344CB8AC3E}">
        <p14:creationId xmlns:p14="http://schemas.microsoft.com/office/powerpoint/2010/main" val="35262153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 Contribution of Goods and Services</a:t>
            </a:r>
            <a:endParaRPr lang="en-US" dirty="0"/>
          </a:p>
        </p:txBody>
      </p:sp>
      <p:sp>
        <p:nvSpPr>
          <p:cNvPr id="3" name="Content Placeholder 2"/>
          <p:cNvSpPr>
            <a:spLocks noGrp="1"/>
          </p:cNvSpPr>
          <p:nvPr>
            <p:ph idx="1"/>
          </p:nvPr>
        </p:nvSpPr>
        <p:spPr>
          <a:xfrm>
            <a:off x="818712" y="2326740"/>
            <a:ext cx="10554574" cy="4409037"/>
          </a:xfrm>
        </p:spPr>
        <p:txBody>
          <a:bodyPr>
            <a:normAutofit fontScale="92500" lnSpcReduction="20000"/>
          </a:bodyPr>
          <a:lstStyle/>
          <a:p>
            <a:r>
              <a:rPr lang="en-US" sz="3600" b="1" dirty="0" smtClean="0"/>
              <a:t>Form: </a:t>
            </a:r>
            <a:r>
              <a:rPr lang="en-US" sz="3600" dirty="0" smtClean="0">
                <a:hlinkClick r:id="rId2"/>
              </a:rPr>
              <a:t>http</a:t>
            </a:r>
            <a:r>
              <a:rPr lang="en-US" sz="3600" dirty="0">
                <a:hlinkClick r:id="rId2"/>
              </a:rPr>
              <a:t>://</a:t>
            </a:r>
            <a:r>
              <a:rPr lang="en-US" sz="3600" dirty="0" smtClean="0">
                <a:hlinkClick r:id="rId2"/>
              </a:rPr>
              <a:t>www.gearup.wa.gov/file/f-kind-match-form-goods-and-services</a:t>
            </a:r>
            <a:endParaRPr lang="en-US" sz="3600" dirty="0" smtClean="0"/>
          </a:p>
          <a:p>
            <a:r>
              <a:rPr lang="en-US" sz="3600" dirty="0" smtClean="0"/>
              <a:t>Schools, individuals, or businesses donate </a:t>
            </a:r>
            <a:r>
              <a:rPr lang="en-US" sz="3600" b="1" dirty="0" smtClean="0"/>
              <a:t>goods</a:t>
            </a:r>
            <a:r>
              <a:rPr lang="en-US" sz="3600" dirty="0" smtClean="0"/>
              <a:t> to the program.</a:t>
            </a:r>
          </a:p>
          <a:p>
            <a:r>
              <a:rPr lang="en-US" sz="3600" dirty="0" smtClean="0"/>
              <a:t>Receipts may be required. For most items, receipts are required to document the actual cost of the donation. For swag donated by colleges or businesses, we will not require a receipt, but a reasonable cost must be provided.</a:t>
            </a:r>
            <a:endParaRPr lang="en-US" sz="3600" dirty="0"/>
          </a:p>
        </p:txBody>
      </p:sp>
    </p:spTree>
    <p:extLst>
      <p:ext uri="{BB962C8B-B14F-4D97-AF65-F5344CB8AC3E}">
        <p14:creationId xmlns:p14="http://schemas.microsoft.com/office/powerpoint/2010/main" val="41693331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 - Space</a:t>
            </a:r>
            <a:endParaRPr lang="en-US" dirty="0"/>
          </a:p>
        </p:txBody>
      </p:sp>
      <p:sp>
        <p:nvSpPr>
          <p:cNvPr id="3" name="Content Placeholder 2"/>
          <p:cNvSpPr>
            <a:spLocks noGrp="1"/>
          </p:cNvSpPr>
          <p:nvPr>
            <p:ph idx="1"/>
          </p:nvPr>
        </p:nvSpPr>
        <p:spPr>
          <a:xfrm>
            <a:off x="818712" y="2326740"/>
            <a:ext cx="10554574" cy="4409037"/>
          </a:xfrm>
        </p:spPr>
        <p:txBody>
          <a:bodyPr>
            <a:normAutofit/>
          </a:bodyPr>
          <a:lstStyle/>
          <a:p>
            <a:r>
              <a:rPr lang="en-US" sz="3500" dirty="0" smtClean="0"/>
              <a:t>New guidance to use school space as match. </a:t>
            </a:r>
          </a:p>
          <a:p>
            <a:r>
              <a:rPr lang="en-US" sz="3500" dirty="0" smtClean="0"/>
              <a:t>Can use established district rates that would be charged to programs or community groups.</a:t>
            </a:r>
          </a:p>
          <a:p>
            <a:r>
              <a:rPr lang="en-US" sz="3500" dirty="0" smtClean="0"/>
              <a:t>Describe monthly on Goods and Services Match Contribution form. </a:t>
            </a:r>
          </a:p>
          <a:p>
            <a:r>
              <a:rPr lang="en-US" sz="3500" dirty="0" smtClean="0"/>
              <a:t>Submit district rate sheet as back up.  </a:t>
            </a:r>
            <a:endParaRPr lang="en-US" sz="3500" dirty="0"/>
          </a:p>
        </p:txBody>
      </p:sp>
    </p:spTree>
    <p:extLst>
      <p:ext uri="{BB962C8B-B14F-4D97-AF65-F5344CB8AC3E}">
        <p14:creationId xmlns:p14="http://schemas.microsoft.com/office/powerpoint/2010/main" val="14981652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 – District Support</a:t>
            </a:r>
            <a:endParaRPr lang="en-US" dirty="0"/>
          </a:p>
        </p:txBody>
      </p:sp>
      <p:sp>
        <p:nvSpPr>
          <p:cNvPr id="3" name="Content Placeholder 2"/>
          <p:cNvSpPr>
            <a:spLocks noGrp="1"/>
          </p:cNvSpPr>
          <p:nvPr>
            <p:ph idx="1"/>
          </p:nvPr>
        </p:nvSpPr>
        <p:spPr>
          <a:xfrm>
            <a:off x="818712" y="2326740"/>
            <a:ext cx="10554574" cy="4409037"/>
          </a:xfrm>
        </p:spPr>
        <p:txBody>
          <a:bodyPr>
            <a:normAutofit/>
          </a:bodyPr>
          <a:lstStyle/>
          <a:p>
            <a:r>
              <a:rPr lang="en-US" sz="3500" dirty="0" smtClean="0"/>
              <a:t>Easily missed match opportunities include:</a:t>
            </a:r>
          </a:p>
          <a:p>
            <a:pPr lvl="1"/>
            <a:r>
              <a:rPr lang="en-US" sz="3300" dirty="0" smtClean="0"/>
              <a:t>Telephones used by GEAR UP.</a:t>
            </a:r>
          </a:p>
          <a:p>
            <a:pPr lvl="1"/>
            <a:r>
              <a:rPr lang="en-US" sz="3300" dirty="0" smtClean="0"/>
              <a:t>Consumable supplies (office supplies).</a:t>
            </a:r>
          </a:p>
          <a:p>
            <a:pPr lvl="1"/>
            <a:r>
              <a:rPr lang="en-US" sz="3300" dirty="0" smtClean="0"/>
              <a:t>Printing charges, including office photocopier.</a:t>
            </a:r>
          </a:p>
          <a:p>
            <a:pPr lvl="1"/>
            <a:r>
              <a:rPr lang="en-US" sz="3300" dirty="0" smtClean="0"/>
              <a:t>Furniture and technology.</a:t>
            </a:r>
          </a:p>
          <a:p>
            <a:pPr lvl="1"/>
            <a:r>
              <a:rPr lang="en-US" sz="3300" dirty="0" smtClean="0"/>
              <a:t>IT support.</a:t>
            </a:r>
          </a:p>
          <a:p>
            <a:pPr lvl="1"/>
            <a:r>
              <a:rPr lang="en-US" sz="3300" dirty="0" smtClean="0"/>
              <a:t>Nurse and food service prep for field trips.</a:t>
            </a:r>
            <a:endParaRPr lang="en-US" sz="3300" dirty="0"/>
          </a:p>
        </p:txBody>
      </p:sp>
    </p:spTree>
    <p:extLst>
      <p:ext uri="{BB962C8B-B14F-4D97-AF65-F5344CB8AC3E}">
        <p14:creationId xmlns:p14="http://schemas.microsoft.com/office/powerpoint/2010/main" val="6089853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a:t>
            </a:r>
            <a:endParaRPr lang="en-US" dirty="0"/>
          </a:p>
        </p:txBody>
      </p:sp>
      <p:sp>
        <p:nvSpPr>
          <p:cNvPr id="3" name="Content Placeholder 2"/>
          <p:cNvSpPr>
            <a:spLocks noGrp="1"/>
          </p:cNvSpPr>
          <p:nvPr>
            <p:ph idx="1"/>
          </p:nvPr>
        </p:nvSpPr>
        <p:spPr>
          <a:xfrm>
            <a:off x="818712" y="2326740"/>
            <a:ext cx="10554574" cy="4409037"/>
          </a:xfrm>
        </p:spPr>
        <p:txBody>
          <a:bodyPr>
            <a:normAutofit/>
          </a:bodyPr>
          <a:lstStyle/>
          <a:p>
            <a:r>
              <a:rPr lang="en-US" sz="3500" dirty="0" smtClean="0"/>
              <a:t>Annual staff match training is REQUIRED.</a:t>
            </a:r>
          </a:p>
          <a:p>
            <a:r>
              <a:rPr lang="en-US" sz="3500" dirty="0" smtClean="0"/>
              <a:t>Outline is available at </a:t>
            </a:r>
            <a:r>
              <a:rPr lang="en-US" sz="3500" dirty="0">
                <a:hlinkClick r:id="rId2"/>
              </a:rPr>
              <a:t>http://</a:t>
            </a:r>
            <a:r>
              <a:rPr lang="en-US" sz="3500" dirty="0" smtClean="0">
                <a:hlinkClick r:id="rId2"/>
              </a:rPr>
              <a:t>www.gearup.wa.gov/file/gear-match-training-outline</a:t>
            </a:r>
            <a:r>
              <a:rPr lang="en-US" sz="3500" dirty="0" smtClean="0"/>
              <a:t>. </a:t>
            </a:r>
          </a:p>
          <a:p>
            <a:r>
              <a:rPr lang="en-US" sz="3500" dirty="0" smtClean="0"/>
              <a:t>Enter training participation in the professional development section of the portal. </a:t>
            </a:r>
            <a:endParaRPr lang="en-US" sz="3500" dirty="0"/>
          </a:p>
        </p:txBody>
      </p:sp>
    </p:spTree>
    <p:extLst>
      <p:ext uri="{BB962C8B-B14F-4D97-AF65-F5344CB8AC3E}">
        <p14:creationId xmlns:p14="http://schemas.microsoft.com/office/powerpoint/2010/main" val="39224454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818712" y="2326741"/>
            <a:ext cx="10554574" cy="4345663"/>
          </a:xfrm>
        </p:spPr>
        <p:txBody>
          <a:bodyPr>
            <a:normAutofit/>
          </a:bodyPr>
          <a:lstStyle/>
          <a:p>
            <a:endParaRPr lang="en-US" sz="3400" dirty="0" smtClean="0"/>
          </a:p>
        </p:txBody>
      </p:sp>
    </p:spTree>
    <p:extLst>
      <p:ext uri="{BB962C8B-B14F-4D97-AF65-F5344CB8AC3E}">
        <p14:creationId xmlns:p14="http://schemas.microsoft.com/office/powerpoint/2010/main" val="448081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20028"/>
            <a:ext cx="10571998" cy="970450"/>
          </a:xfrm>
        </p:spPr>
        <p:txBody>
          <a:bodyPr/>
          <a:lstStyle/>
          <a:p>
            <a:r>
              <a:rPr lang="en-US" dirty="0" smtClean="0"/>
              <a:t>Cohort School Expenditures</a:t>
            </a:r>
            <a:endParaRPr lang="en-US" dirty="0"/>
          </a:p>
        </p:txBody>
      </p:sp>
      <p:sp>
        <p:nvSpPr>
          <p:cNvPr id="3" name="Content Placeholder 2"/>
          <p:cNvSpPr>
            <a:spLocks noGrp="1"/>
          </p:cNvSpPr>
          <p:nvPr>
            <p:ph idx="1"/>
          </p:nvPr>
        </p:nvSpPr>
        <p:spPr>
          <a:xfrm>
            <a:off x="818712" y="2326741"/>
            <a:ext cx="10554574" cy="4273235"/>
          </a:xfrm>
        </p:spPr>
        <p:txBody>
          <a:bodyPr>
            <a:normAutofit fontScale="92500" lnSpcReduction="20000"/>
          </a:bodyPr>
          <a:lstStyle/>
          <a:p>
            <a:pPr lvl="1"/>
            <a:r>
              <a:rPr lang="en-US" sz="2400" dirty="0"/>
              <a:t>Funds may only be spent on the </a:t>
            </a:r>
            <a:r>
              <a:rPr lang="en-US" sz="2400" b="1" i="1" dirty="0"/>
              <a:t>Class of 2023</a:t>
            </a:r>
            <a:r>
              <a:rPr lang="en-US" sz="2400" dirty="0"/>
              <a:t>.  </a:t>
            </a:r>
          </a:p>
          <a:p>
            <a:pPr lvl="1"/>
            <a:r>
              <a:rPr lang="en-US" sz="2400" dirty="0" smtClean="0"/>
              <a:t>You </a:t>
            </a:r>
            <a:r>
              <a:rPr lang="en-US" sz="2400" dirty="0"/>
              <a:t>may only pay for expenses that are specifically incurred as a result of GEAR </a:t>
            </a:r>
            <a:r>
              <a:rPr lang="en-US" sz="2400" dirty="0" smtClean="0"/>
              <a:t>UP.</a:t>
            </a:r>
            <a:endParaRPr lang="en-US" sz="2400" dirty="0"/>
          </a:p>
          <a:p>
            <a:pPr lvl="1"/>
            <a:r>
              <a:rPr lang="en-US" sz="2400" dirty="0" smtClean="0"/>
              <a:t>Staff pay: </a:t>
            </a:r>
            <a:r>
              <a:rPr lang="en-US" sz="2400" dirty="0"/>
              <a:t> </a:t>
            </a:r>
            <a:r>
              <a:rPr lang="en-US" sz="2400" dirty="0" smtClean="0"/>
              <a:t>must support the Class of 2023. GEAR UP staff may not include recess/lunch room duty or other activities. 100% of their time must support the program. </a:t>
            </a:r>
            <a:endParaRPr lang="en-US" sz="2400" dirty="0"/>
          </a:p>
          <a:p>
            <a:pPr lvl="1"/>
            <a:r>
              <a:rPr lang="en-US" sz="2400" dirty="0"/>
              <a:t>If you include other students, the related expenses must be funded by another source, including staff </a:t>
            </a:r>
            <a:r>
              <a:rPr lang="en-US" sz="2400" dirty="0" smtClean="0"/>
              <a:t>time. </a:t>
            </a:r>
            <a:endParaRPr lang="en-US" sz="2400" dirty="0"/>
          </a:p>
          <a:p>
            <a:pPr lvl="1"/>
            <a:r>
              <a:rPr lang="en-US" sz="2400" dirty="0"/>
              <a:t>If your cohort is larger than a bus load (60), you are expected to fill the bus with cohort </a:t>
            </a:r>
            <a:r>
              <a:rPr lang="en-US" sz="2400" dirty="0" smtClean="0"/>
              <a:t>students.</a:t>
            </a:r>
          </a:p>
          <a:p>
            <a:pPr lvl="1"/>
            <a:r>
              <a:rPr lang="en-US" sz="2400" dirty="0" smtClean="0"/>
              <a:t>Other students may participation only if </a:t>
            </a:r>
            <a:r>
              <a:rPr lang="en-US" sz="2400" b="1" i="1" dirty="0" smtClean="0"/>
              <a:t>there is no additional cost</a:t>
            </a:r>
            <a:r>
              <a:rPr lang="en-US" sz="2400" dirty="0" smtClean="0"/>
              <a:t>.</a:t>
            </a:r>
            <a:endParaRPr lang="en-US" sz="2400" dirty="0"/>
          </a:p>
          <a:p>
            <a:pPr lvl="1"/>
            <a:r>
              <a:rPr lang="en-US" sz="2400" dirty="0"/>
              <a:t>Your INTENTION is the important </a:t>
            </a:r>
            <a:r>
              <a:rPr lang="en-US" sz="2400" dirty="0" smtClean="0"/>
              <a:t>consideration.</a:t>
            </a:r>
            <a:endParaRPr lang="en-US" sz="2400" dirty="0"/>
          </a:p>
          <a:p>
            <a:pPr marL="0" indent="0">
              <a:buNone/>
            </a:pPr>
            <a:endParaRPr lang="en-US" sz="3600" dirty="0"/>
          </a:p>
        </p:txBody>
      </p:sp>
    </p:spTree>
    <p:extLst>
      <p:ext uri="{BB962C8B-B14F-4D97-AF65-F5344CB8AC3E}">
        <p14:creationId xmlns:p14="http://schemas.microsoft.com/office/powerpoint/2010/main" val="8093012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20028"/>
            <a:ext cx="10571998" cy="970450"/>
          </a:xfrm>
        </p:spPr>
        <p:txBody>
          <a:bodyPr/>
          <a:lstStyle/>
          <a:p>
            <a:r>
              <a:rPr lang="en-US" dirty="0" smtClean="0"/>
              <a:t>Cohort School Expenditures</a:t>
            </a:r>
            <a:endParaRPr lang="en-US" dirty="0"/>
          </a:p>
        </p:txBody>
      </p:sp>
      <p:sp>
        <p:nvSpPr>
          <p:cNvPr id="3" name="Content Placeholder 2"/>
          <p:cNvSpPr>
            <a:spLocks noGrp="1"/>
          </p:cNvSpPr>
          <p:nvPr>
            <p:ph idx="1"/>
          </p:nvPr>
        </p:nvSpPr>
        <p:spPr>
          <a:xfrm>
            <a:off x="818712" y="2326741"/>
            <a:ext cx="10554574" cy="4336609"/>
          </a:xfrm>
        </p:spPr>
        <p:txBody>
          <a:bodyPr>
            <a:normAutofit fontScale="92500" lnSpcReduction="20000"/>
          </a:bodyPr>
          <a:lstStyle/>
          <a:p>
            <a:endParaRPr lang="en-US" sz="3600" dirty="0" smtClean="0"/>
          </a:p>
          <a:p>
            <a:pPr>
              <a:buNone/>
            </a:pPr>
            <a:r>
              <a:rPr lang="en-US" sz="2800" dirty="0"/>
              <a:t>Examples for Bus Costs:</a:t>
            </a:r>
          </a:p>
          <a:p>
            <a:r>
              <a:rPr lang="en-US" dirty="0"/>
              <a:t>You have 100 students in </a:t>
            </a:r>
            <a:r>
              <a:rPr lang="en-US" dirty="0" smtClean="0"/>
              <a:t>7th </a:t>
            </a:r>
            <a:r>
              <a:rPr lang="en-US" dirty="0"/>
              <a:t>grade. You take them on a field trip to the University of Washington. Two buses hold about </a:t>
            </a:r>
            <a:r>
              <a:rPr lang="en-US" dirty="0" smtClean="0"/>
              <a:t>80 </a:t>
            </a:r>
            <a:r>
              <a:rPr lang="en-US" dirty="0"/>
              <a:t>kids. </a:t>
            </a:r>
            <a:r>
              <a:rPr lang="en-US" dirty="0" smtClean="0"/>
              <a:t>You had 70 students sign up for the field trip. You </a:t>
            </a:r>
            <a:r>
              <a:rPr lang="en-US" dirty="0"/>
              <a:t>may opt to take an additional </a:t>
            </a:r>
            <a:r>
              <a:rPr lang="en-US" dirty="0" smtClean="0"/>
              <a:t>10 </a:t>
            </a:r>
            <a:r>
              <a:rPr lang="en-US" dirty="0"/>
              <a:t>non-GEAR UP students. GEAR UP will pay for the buses, but not the other expenses for those </a:t>
            </a:r>
            <a:r>
              <a:rPr lang="en-US" dirty="0" smtClean="0"/>
              <a:t>10 </a:t>
            </a:r>
            <a:r>
              <a:rPr lang="en-US" dirty="0"/>
              <a:t>students. </a:t>
            </a:r>
            <a:r>
              <a:rPr lang="en-US" dirty="0">
                <a:solidFill>
                  <a:srgbClr val="FF0000"/>
                </a:solidFill>
              </a:rPr>
              <a:t>KEY FACTOR: </a:t>
            </a:r>
            <a:r>
              <a:rPr lang="en-US" dirty="0"/>
              <a:t>You had to take two buses anyway, so there was no additional bus </a:t>
            </a:r>
            <a:r>
              <a:rPr lang="en-US" dirty="0" smtClean="0"/>
              <a:t>cost.</a:t>
            </a:r>
            <a:endParaRPr lang="en-US" dirty="0"/>
          </a:p>
          <a:p>
            <a:r>
              <a:rPr lang="en-US" dirty="0"/>
              <a:t>You have 100 students in 7</a:t>
            </a:r>
            <a:r>
              <a:rPr lang="en-US" baseline="30000" dirty="0" smtClean="0"/>
              <a:t>th</a:t>
            </a:r>
            <a:r>
              <a:rPr lang="en-US" dirty="0" smtClean="0"/>
              <a:t> </a:t>
            </a:r>
            <a:r>
              <a:rPr lang="en-US" dirty="0"/>
              <a:t>grade. You take </a:t>
            </a:r>
            <a:r>
              <a:rPr lang="en-US" dirty="0" smtClean="0"/>
              <a:t>40 </a:t>
            </a:r>
            <a:r>
              <a:rPr lang="en-US" dirty="0"/>
              <a:t>of them on a field trip to the University of Washington, and take </a:t>
            </a:r>
            <a:r>
              <a:rPr lang="en-US" dirty="0" smtClean="0"/>
              <a:t>40 </a:t>
            </a:r>
            <a:r>
              <a:rPr lang="en-US" dirty="0"/>
              <a:t>8</a:t>
            </a:r>
            <a:r>
              <a:rPr lang="en-US" baseline="30000" dirty="0" smtClean="0"/>
              <a:t>th</a:t>
            </a:r>
            <a:r>
              <a:rPr lang="en-US" dirty="0" smtClean="0"/>
              <a:t> </a:t>
            </a:r>
            <a:r>
              <a:rPr lang="en-US" dirty="0"/>
              <a:t>graders along. GEAR UP will pay for one bus and the expenses for the 7</a:t>
            </a:r>
            <a:r>
              <a:rPr lang="en-US" baseline="30000" dirty="0" smtClean="0"/>
              <a:t>th</a:t>
            </a:r>
            <a:r>
              <a:rPr lang="en-US" dirty="0" smtClean="0"/>
              <a:t> </a:t>
            </a:r>
            <a:r>
              <a:rPr lang="en-US" dirty="0"/>
              <a:t>graders only.  </a:t>
            </a:r>
            <a:r>
              <a:rPr lang="en-US" dirty="0">
                <a:solidFill>
                  <a:srgbClr val="FF0000"/>
                </a:solidFill>
              </a:rPr>
              <a:t>KEY FACTOR: </a:t>
            </a:r>
            <a:r>
              <a:rPr lang="en-US" dirty="0"/>
              <a:t>This was a </a:t>
            </a:r>
            <a:r>
              <a:rPr lang="en-US" dirty="0" smtClean="0"/>
              <a:t>7</a:t>
            </a:r>
            <a:r>
              <a:rPr lang="en-US" baseline="30000" dirty="0" smtClean="0"/>
              <a:t>th</a:t>
            </a:r>
            <a:r>
              <a:rPr lang="en-US" dirty="0" smtClean="0"/>
              <a:t>/8</a:t>
            </a:r>
            <a:r>
              <a:rPr lang="en-US" baseline="30000" dirty="0" smtClean="0"/>
              <a:t>th</a:t>
            </a:r>
            <a:r>
              <a:rPr lang="en-US" dirty="0" smtClean="0"/>
              <a:t> </a:t>
            </a:r>
            <a:r>
              <a:rPr lang="en-US" dirty="0"/>
              <a:t>grade combined trip, and you needed one bus for the 7</a:t>
            </a:r>
            <a:r>
              <a:rPr lang="en-US" baseline="30000" dirty="0" smtClean="0"/>
              <a:t>th</a:t>
            </a:r>
            <a:r>
              <a:rPr lang="en-US" dirty="0" smtClean="0"/>
              <a:t> </a:t>
            </a:r>
            <a:r>
              <a:rPr lang="en-US" dirty="0"/>
              <a:t>graders participating, the second bus was only needed because you took additional non-GEAR UP students. </a:t>
            </a:r>
          </a:p>
          <a:p>
            <a:r>
              <a:rPr lang="en-US" dirty="0"/>
              <a:t>You invite all </a:t>
            </a:r>
            <a:r>
              <a:rPr lang="en-US" dirty="0" smtClean="0"/>
              <a:t>40 science class </a:t>
            </a:r>
            <a:r>
              <a:rPr lang="en-US" dirty="0"/>
              <a:t>students on a field trip, and need only 1 bus. </a:t>
            </a:r>
            <a:r>
              <a:rPr lang="en-US" dirty="0" smtClean="0"/>
              <a:t>10 of the students are GEAR UP. The </a:t>
            </a:r>
            <a:r>
              <a:rPr lang="en-US" dirty="0"/>
              <a:t>bus and all other expenses must be </a:t>
            </a:r>
            <a:r>
              <a:rPr lang="en-US" dirty="0" smtClean="0"/>
              <a:t>prorated, GEAR UP will pay for 25% of the expenses. </a:t>
            </a:r>
            <a:r>
              <a:rPr lang="en-US" dirty="0">
                <a:solidFill>
                  <a:srgbClr val="FF0000"/>
                </a:solidFill>
              </a:rPr>
              <a:t>KEY FACTOR: </a:t>
            </a:r>
            <a:r>
              <a:rPr lang="en-US" dirty="0"/>
              <a:t>Your </a:t>
            </a:r>
            <a:r>
              <a:rPr lang="en-US" u="sng" dirty="0"/>
              <a:t>intention</a:t>
            </a:r>
            <a:r>
              <a:rPr lang="en-US" dirty="0"/>
              <a:t> was to include all </a:t>
            </a:r>
            <a:r>
              <a:rPr lang="en-US" dirty="0" smtClean="0"/>
              <a:t>science students </a:t>
            </a:r>
            <a:r>
              <a:rPr lang="en-US" dirty="0"/>
              <a:t>in both grades. </a:t>
            </a:r>
          </a:p>
          <a:p>
            <a:pPr marL="0" indent="0">
              <a:buNone/>
            </a:pPr>
            <a:endParaRPr lang="en-US" sz="3600" dirty="0"/>
          </a:p>
        </p:txBody>
      </p:sp>
    </p:spTree>
    <p:extLst>
      <p:ext uri="{BB962C8B-B14F-4D97-AF65-F5344CB8AC3E}">
        <p14:creationId xmlns:p14="http://schemas.microsoft.com/office/powerpoint/2010/main" val="23143546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20028"/>
            <a:ext cx="10571998" cy="970450"/>
          </a:xfrm>
        </p:spPr>
        <p:txBody>
          <a:bodyPr/>
          <a:lstStyle/>
          <a:p>
            <a:r>
              <a:rPr lang="en-US" dirty="0" smtClean="0"/>
              <a:t>Cohort School Expenditures</a:t>
            </a:r>
            <a:endParaRPr lang="en-US" dirty="0"/>
          </a:p>
        </p:txBody>
      </p:sp>
      <p:sp>
        <p:nvSpPr>
          <p:cNvPr id="3" name="Content Placeholder 2"/>
          <p:cNvSpPr>
            <a:spLocks noGrp="1"/>
          </p:cNvSpPr>
          <p:nvPr>
            <p:ph idx="1"/>
          </p:nvPr>
        </p:nvSpPr>
        <p:spPr>
          <a:xfrm>
            <a:off x="818712" y="2326741"/>
            <a:ext cx="10554574" cy="4436198"/>
          </a:xfrm>
        </p:spPr>
        <p:txBody>
          <a:bodyPr>
            <a:normAutofit fontScale="92500" lnSpcReduction="10000"/>
          </a:bodyPr>
          <a:lstStyle/>
          <a:p>
            <a:endParaRPr lang="en-US" sz="3600" dirty="0" smtClean="0"/>
          </a:p>
          <a:p>
            <a:r>
              <a:rPr lang="en-US" sz="2800" dirty="0"/>
              <a:t>Examples for food costs:</a:t>
            </a:r>
          </a:p>
          <a:p>
            <a:r>
              <a:rPr lang="en-US" dirty="0"/>
              <a:t>You have a family event and invite only the </a:t>
            </a:r>
            <a:r>
              <a:rPr lang="en-US" dirty="0" smtClean="0"/>
              <a:t>10</a:t>
            </a:r>
            <a:r>
              <a:rPr lang="en-US" baseline="30000" dirty="0" smtClean="0"/>
              <a:t>th</a:t>
            </a:r>
            <a:r>
              <a:rPr lang="en-US" dirty="0" smtClean="0"/>
              <a:t> </a:t>
            </a:r>
            <a:r>
              <a:rPr lang="en-US" dirty="0"/>
              <a:t>grade families. You provide refreshments at a cost of $5 per person. You can pay for all the food for this event. </a:t>
            </a:r>
            <a:r>
              <a:rPr lang="en-US" dirty="0">
                <a:solidFill>
                  <a:srgbClr val="FF0000"/>
                </a:solidFill>
              </a:rPr>
              <a:t>KEY FACTOR: </a:t>
            </a:r>
            <a:r>
              <a:rPr lang="en-US" dirty="0"/>
              <a:t>You only invited </a:t>
            </a:r>
            <a:r>
              <a:rPr lang="en-US" dirty="0" smtClean="0"/>
              <a:t>10</a:t>
            </a:r>
            <a:r>
              <a:rPr lang="en-US" baseline="30000" dirty="0" smtClean="0"/>
              <a:t>th</a:t>
            </a:r>
            <a:r>
              <a:rPr lang="en-US" dirty="0" smtClean="0"/>
              <a:t> </a:t>
            </a:r>
            <a:r>
              <a:rPr lang="en-US" dirty="0"/>
              <a:t>grade families.</a:t>
            </a:r>
          </a:p>
          <a:p>
            <a:r>
              <a:rPr lang="en-US" dirty="0"/>
              <a:t>You have a family event and invite all families, grades 9-12. You provide refreshments at a cost of $3 per person. You must proportionately divide the expenses, since you opted to include non-GEAR UP students and their families. </a:t>
            </a:r>
            <a:r>
              <a:rPr lang="en-US" dirty="0">
                <a:solidFill>
                  <a:srgbClr val="FF0000"/>
                </a:solidFill>
              </a:rPr>
              <a:t>KEY FACTOR: </a:t>
            </a:r>
            <a:r>
              <a:rPr lang="en-US" dirty="0"/>
              <a:t> You intentionally included </a:t>
            </a:r>
            <a:r>
              <a:rPr lang="en-US" dirty="0" smtClean="0"/>
              <a:t>four grade </a:t>
            </a:r>
            <a:r>
              <a:rPr lang="en-US" dirty="0"/>
              <a:t>levels, opening the event to non-GEAR UP students and families. </a:t>
            </a:r>
          </a:p>
          <a:p>
            <a:r>
              <a:rPr lang="en-US" dirty="0"/>
              <a:t>You planned to take 25 students on a field trip to the University of Washington.  However, only 21 show up on the day of the trip. You arranged to have meal cards at the HUB at a cost of $8 per person = $200 total. GEAR UP can only pay for the actual number of students who attended = $8 per person x 21 = $168. </a:t>
            </a:r>
            <a:r>
              <a:rPr lang="en-US" dirty="0">
                <a:solidFill>
                  <a:srgbClr val="FF0000"/>
                </a:solidFill>
              </a:rPr>
              <a:t>KEY FACTOR: </a:t>
            </a:r>
            <a:r>
              <a:rPr lang="en-US" dirty="0"/>
              <a:t>GEAR UP can only pay for goods and services actually received/used.</a:t>
            </a:r>
          </a:p>
          <a:p>
            <a:pPr marL="0" indent="0">
              <a:buNone/>
            </a:pPr>
            <a:endParaRPr lang="en-US" sz="3600" dirty="0"/>
          </a:p>
        </p:txBody>
      </p:sp>
    </p:spTree>
    <p:extLst>
      <p:ext uri="{BB962C8B-B14F-4D97-AF65-F5344CB8AC3E}">
        <p14:creationId xmlns:p14="http://schemas.microsoft.com/office/powerpoint/2010/main" val="38127706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20028"/>
            <a:ext cx="10571998" cy="970450"/>
          </a:xfrm>
        </p:spPr>
        <p:txBody>
          <a:bodyPr/>
          <a:lstStyle/>
          <a:p>
            <a:r>
              <a:rPr lang="en-US" dirty="0" smtClean="0"/>
              <a:t>Priority School Expenditures</a:t>
            </a:r>
            <a:endParaRPr lang="en-US" dirty="0"/>
          </a:p>
        </p:txBody>
      </p:sp>
      <p:sp>
        <p:nvSpPr>
          <p:cNvPr id="3" name="Content Placeholder 2"/>
          <p:cNvSpPr>
            <a:spLocks noGrp="1"/>
          </p:cNvSpPr>
          <p:nvPr>
            <p:ph idx="1"/>
          </p:nvPr>
        </p:nvSpPr>
        <p:spPr>
          <a:xfrm>
            <a:off x="818712" y="2326741"/>
            <a:ext cx="10554574" cy="4273235"/>
          </a:xfrm>
        </p:spPr>
        <p:txBody>
          <a:bodyPr>
            <a:normAutofit lnSpcReduction="10000"/>
          </a:bodyPr>
          <a:lstStyle/>
          <a:p>
            <a:endParaRPr lang="en-US" sz="3600" dirty="0" smtClean="0"/>
          </a:p>
          <a:p>
            <a:pPr lvl="1"/>
            <a:r>
              <a:rPr lang="en-US" sz="2400" dirty="0"/>
              <a:t>Funds may only be spent on the </a:t>
            </a:r>
            <a:r>
              <a:rPr lang="en-US" sz="2400" b="1" i="1" dirty="0" smtClean="0"/>
              <a:t>GEAR UP eligible students in grades 7 through 12. </a:t>
            </a:r>
            <a:endParaRPr lang="en-US" sz="2400" dirty="0"/>
          </a:p>
          <a:p>
            <a:pPr lvl="1"/>
            <a:r>
              <a:rPr lang="en-US" sz="2400" dirty="0" smtClean="0"/>
              <a:t>You </a:t>
            </a:r>
            <a:r>
              <a:rPr lang="en-US" sz="2400" dirty="0"/>
              <a:t>may only pay for expenses that are specifically incurred as a result of GEAR UP.</a:t>
            </a:r>
          </a:p>
          <a:p>
            <a:pPr lvl="1"/>
            <a:r>
              <a:rPr lang="en-US" sz="2400" dirty="0"/>
              <a:t>S</a:t>
            </a:r>
            <a:r>
              <a:rPr lang="en-US" sz="2400" dirty="0" smtClean="0"/>
              <a:t>taff </a:t>
            </a:r>
            <a:r>
              <a:rPr lang="en-US" sz="2400" dirty="0"/>
              <a:t>time being paid for by GEAR UP </a:t>
            </a:r>
            <a:r>
              <a:rPr lang="en-US" sz="2400" dirty="0" smtClean="0"/>
              <a:t>must directly serve </a:t>
            </a:r>
            <a:r>
              <a:rPr lang="en-US" sz="2400" dirty="0"/>
              <a:t>GEAR UP eligible </a:t>
            </a:r>
            <a:r>
              <a:rPr lang="en-US" sz="2400" dirty="0" smtClean="0"/>
              <a:t>students. </a:t>
            </a:r>
            <a:endParaRPr lang="en-US" sz="2400" dirty="0"/>
          </a:p>
          <a:p>
            <a:pPr lvl="1"/>
            <a:r>
              <a:rPr lang="en-US" sz="2400" dirty="0"/>
              <a:t>If you include other students, the related expenses must be funded by another source, including staff time. </a:t>
            </a:r>
          </a:p>
          <a:p>
            <a:pPr lvl="1"/>
            <a:r>
              <a:rPr lang="en-US" sz="2400" dirty="0"/>
              <a:t>Your INTENTION is the important consideration. </a:t>
            </a:r>
          </a:p>
          <a:p>
            <a:pPr marL="0" indent="0">
              <a:buNone/>
            </a:pPr>
            <a:endParaRPr lang="en-US" sz="3600" dirty="0"/>
          </a:p>
        </p:txBody>
      </p:sp>
    </p:spTree>
    <p:extLst>
      <p:ext uri="{BB962C8B-B14F-4D97-AF65-F5344CB8AC3E}">
        <p14:creationId xmlns:p14="http://schemas.microsoft.com/office/powerpoint/2010/main" val="988006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Records Retention/Archive</a:t>
            </a:r>
            <a:endParaRPr lang="en-US" dirty="0"/>
          </a:p>
        </p:txBody>
      </p:sp>
      <p:sp>
        <p:nvSpPr>
          <p:cNvPr id="3" name="Content Placeholder 2"/>
          <p:cNvSpPr>
            <a:spLocks noGrp="1"/>
          </p:cNvSpPr>
          <p:nvPr>
            <p:ph idx="1"/>
          </p:nvPr>
        </p:nvSpPr>
        <p:spPr>
          <a:xfrm>
            <a:off x="792954" y="2622956"/>
            <a:ext cx="10554574" cy="3848913"/>
          </a:xfrm>
        </p:spPr>
        <p:txBody>
          <a:bodyPr>
            <a:normAutofit/>
          </a:bodyPr>
          <a:lstStyle/>
          <a:p>
            <a:r>
              <a:rPr lang="en-US" sz="3600" dirty="0" smtClean="0"/>
              <a:t>All GEAR UP financial and participation records must be retained by the school district for a period of 6 years after the end of the grant cycle. </a:t>
            </a:r>
            <a:endParaRPr lang="en-US" sz="3600" dirty="0"/>
          </a:p>
        </p:txBody>
      </p:sp>
    </p:spTree>
    <p:extLst>
      <p:ext uri="{BB962C8B-B14F-4D97-AF65-F5344CB8AC3E}">
        <p14:creationId xmlns:p14="http://schemas.microsoft.com/office/powerpoint/2010/main" val="58313065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20028"/>
            <a:ext cx="10571998" cy="970450"/>
          </a:xfrm>
        </p:spPr>
        <p:txBody>
          <a:bodyPr/>
          <a:lstStyle/>
          <a:p>
            <a:r>
              <a:rPr lang="en-US" dirty="0" smtClean="0"/>
              <a:t>Priority School Expenditures</a:t>
            </a:r>
            <a:endParaRPr lang="en-US" dirty="0"/>
          </a:p>
        </p:txBody>
      </p:sp>
      <p:sp>
        <p:nvSpPr>
          <p:cNvPr id="3" name="Content Placeholder 2"/>
          <p:cNvSpPr>
            <a:spLocks noGrp="1"/>
          </p:cNvSpPr>
          <p:nvPr>
            <p:ph idx="1"/>
          </p:nvPr>
        </p:nvSpPr>
        <p:spPr>
          <a:xfrm>
            <a:off x="818712" y="2326741"/>
            <a:ext cx="10554574" cy="4164594"/>
          </a:xfrm>
        </p:spPr>
        <p:txBody>
          <a:bodyPr>
            <a:normAutofit fontScale="25000" lnSpcReduction="20000"/>
          </a:bodyPr>
          <a:lstStyle/>
          <a:p>
            <a:endParaRPr lang="en-US" sz="3600" dirty="0" smtClean="0"/>
          </a:p>
          <a:p>
            <a:pPr>
              <a:buNone/>
            </a:pPr>
            <a:r>
              <a:rPr lang="en-US" sz="11500" dirty="0"/>
              <a:t>Examples:</a:t>
            </a:r>
          </a:p>
          <a:p>
            <a:r>
              <a:rPr lang="en-US" sz="6200" u="sng" dirty="0"/>
              <a:t>You take all 9</a:t>
            </a:r>
            <a:r>
              <a:rPr lang="en-US" sz="6200" u="sng" baseline="30000" dirty="0"/>
              <a:t>th</a:t>
            </a:r>
            <a:r>
              <a:rPr lang="en-US" sz="6200" u="sng" dirty="0"/>
              <a:t>-10</a:t>
            </a:r>
            <a:r>
              <a:rPr lang="en-US" sz="6200" u="sng" baseline="30000" dirty="0"/>
              <a:t>th</a:t>
            </a:r>
            <a:r>
              <a:rPr lang="en-US" sz="6200" u="sng" dirty="0"/>
              <a:t> grade GEAR UP </a:t>
            </a:r>
            <a:r>
              <a:rPr lang="en-US" sz="6200" u="sng" dirty="0" smtClean="0"/>
              <a:t>eligible students </a:t>
            </a:r>
            <a:r>
              <a:rPr lang="en-US" sz="6200" dirty="0" smtClean="0"/>
              <a:t>(30 </a:t>
            </a:r>
            <a:r>
              <a:rPr lang="en-US" sz="6200" dirty="0"/>
              <a:t>students, </a:t>
            </a:r>
            <a:r>
              <a:rPr lang="en-US" sz="6200" dirty="0" smtClean="0"/>
              <a:t>e.g.) </a:t>
            </a:r>
            <a:r>
              <a:rPr lang="en-US" sz="6200" dirty="0"/>
              <a:t>on a field trip. You also invite non-GEAR UP students to participate, as you have room on the bus. As long as the majority of students are GEAR UP, you may pay for the bus with GEAR UP funds. All other expenses (food, admission, etc.) must be paid from another source for the non-GEAR UP students. </a:t>
            </a:r>
            <a:r>
              <a:rPr lang="en-US" sz="6200" dirty="0">
                <a:solidFill>
                  <a:srgbClr val="FF0000"/>
                </a:solidFill>
              </a:rPr>
              <a:t>KEY FACTOR: </a:t>
            </a:r>
            <a:r>
              <a:rPr lang="en-US" sz="6200" dirty="0"/>
              <a:t>Your intention was to take only GEAR UP students, and there was still room on the bus because of the size of the group. </a:t>
            </a:r>
            <a:r>
              <a:rPr lang="en-US" sz="6200" dirty="0">
                <a:solidFill>
                  <a:srgbClr val="FF0000"/>
                </a:solidFill>
              </a:rPr>
              <a:t>HOWEVER, </a:t>
            </a:r>
            <a:r>
              <a:rPr lang="en-US" sz="6200" dirty="0"/>
              <a:t>we encourage you to consider how to include more GEAR UP students, rather than taking non GEAR UP students and billing us for the total cost</a:t>
            </a:r>
            <a:r>
              <a:rPr lang="en-US" sz="6200" dirty="0" smtClean="0"/>
              <a:t>.</a:t>
            </a:r>
            <a:endParaRPr lang="en-US" sz="6200" dirty="0"/>
          </a:p>
          <a:p>
            <a:r>
              <a:rPr lang="en-US" sz="6200" u="sng" dirty="0"/>
              <a:t>You take Washington State History students on a field trip</a:t>
            </a:r>
            <a:r>
              <a:rPr lang="en-US" sz="6200" dirty="0"/>
              <a:t>. 12 are GEAR UP eligible, and 18 are not. All costs, including transportation, must be split proportionately with GEAR UP and another source, in this case, 40% can be charged to GEAR UP and 60% must be charged to another source. </a:t>
            </a:r>
            <a:r>
              <a:rPr lang="en-US" sz="6200" dirty="0">
                <a:solidFill>
                  <a:srgbClr val="FF0000"/>
                </a:solidFill>
              </a:rPr>
              <a:t>KEY FACTOR: </a:t>
            </a:r>
            <a:r>
              <a:rPr lang="en-US" sz="6200" dirty="0"/>
              <a:t>Your intention was to take a specific classroom of students, regardless of the GEAR UP eligibility of the group. </a:t>
            </a:r>
          </a:p>
          <a:p>
            <a:r>
              <a:rPr lang="en-US" sz="6200" dirty="0"/>
              <a:t>You have a senior study activity on Saturday. </a:t>
            </a:r>
            <a:r>
              <a:rPr lang="en-US" sz="6200" u="sng" dirty="0"/>
              <a:t>You invite all of your seniors </a:t>
            </a:r>
            <a:r>
              <a:rPr lang="en-US" sz="6200" dirty="0"/>
              <a:t>and 15 students show up. 10 are GEAR UP eligible and 5 are not. You provide food for them and must split the cost with another source. GEAR UP can pay for 67% of the total, another fund must pay for the other 33%. </a:t>
            </a:r>
            <a:r>
              <a:rPr lang="en-US" sz="6200" dirty="0">
                <a:solidFill>
                  <a:srgbClr val="FF0000"/>
                </a:solidFill>
              </a:rPr>
              <a:t>KEY FACTOR: </a:t>
            </a:r>
            <a:r>
              <a:rPr lang="en-US" sz="6200" dirty="0"/>
              <a:t>Your intention was to support a senior class activity, that was open to all seniors</a:t>
            </a:r>
            <a:r>
              <a:rPr lang="en-US" sz="6200" dirty="0" smtClean="0"/>
              <a:t>.</a:t>
            </a:r>
            <a:endParaRPr lang="en-US" sz="6200" dirty="0"/>
          </a:p>
          <a:p>
            <a:pPr lvl="2">
              <a:buNone/>
            </a:pPr>
            <a:endParaRPr lang="en-US" sz="5600" dirty="0"/>
          </a:p>
          <a:p>
            <a:pPr marL="0" indent="0">
              <a:buNone/>
            </a:pPr>
            <a:endParaRPr lang="en-US" sz="3600" dirty="0"/>
          </a:p>
        </p:txBody>
      </p:sp>
    </p:spTree>
    <p:extLst>
      <p:ext uri="{BB962C8B-B14F-4D97-AF65-F5344CB8AC3E}">
        <p14:creationId xmlns:p14="http://schemas.microsoft.com/office/powerpoint/2010/main" val="31124559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818712" y="2326741"/>
            <a:ext cx="10554574" cy="4345663"/>
          </a:xfrm>
        </p:spPr>
        <p:txBody>
          <a:bodyPr>
            <a:normAutofit/>
          </a:bodyPr>
          <a:lstStyle/>
          <a:p>
            <a:endParaRPr lang="en-US" sz="3400" dirty="0" smtClean="0"/>
          </a:p>
        </p:txBody>
      </p:sp>
    </p:spTree>
    <p:extLst>
      <p:ext uri="{BB962C8B-B14F-4D97-AF65-F5344CB8AC3E}">
        <p14:creationId xmlns:p14="http://schemas.microsoft.com/office/powerpoint/2010/main" val="11086469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Supplemental Funding Request</a:t>
            </a:r>
            <a:endParaRPr lang="en-US" dirty="0"/>
          </a:p>
        </p:txBody>
      </p:sp>
      <p:sp>
        <p:nvSpPr>
          <p:cNvPr id="3" name="Content Placeholder 2"/>
          <p:cNvSpPr>
            <a:spLocks noGrp="1"/>
          </p:cNvSpPr>
          <p:nvPr>
            <p:ph idx="1"/>
          </p:nvPr>
        </p:nvSpPr>
        <p:spPr>
          <a:xfrm>
            <a:off x="818712" y="2326741"/>
            <a:ext cx="10554574" cy="4345663"/>
          </a:xfrm>
        </p:spPr>
        <p:txBody>
          <a:bodyPr>
            <a:normAutofit fontScale="77500" lnSpcReduction="20000"/>
          </a:bodyPr>
          <a:lstStyle/>
          <a:p>
            <a:r>
              <a:rPr lang="en-US" sz="3400" dirty="0" smtClean="0"/>
              <a:t>Application was sent to Coordinators and Principals in November</a:t>
            </a:r>
            <a:r>
              <a:rPr lang="en-US" sz="3400" dirty="0" smtClean="0"/>
              <a:t>. </a:t>
            </a:r>
            <a:endParaRPr lang="en-US" sz="3400" dirty="0" smtClean="0"/>
          </a:p>
          <a:p>
            <a:r>
              <a:rPr lang="en-US" sz="3400" dirty="0" smtClean="0"/>
              <a:t>I</a:t>
            </a:r>
            <a:r>
              <a:rPr lang="en-US" sz="3400" dirty="0" smtClean="0"/>
              <a:t>ncludes </a:t>
            </a:r>
            <a:r>
              <a:rPr lang="en-US" sz="3400" dirty="0" smtClean="0"/>
              <a:t>specific guidance about what is allowable. </a:t>
            </a:r>
          </a:p>
          <a:p>
            <a:r>
              <a:rPr lang="en-US" sz="3400" dirty="0" smtClean="0"/>
              <a:t>Due by </a:t>
            </a:r>
            <a:r>
              <a:rPr lang="en-US" sz="3400" dirty="0" smtClean="0"/>
              <a:t>December </a:t>
            </a:r>
            <a:r>
              <a:rPr lang="en-US" sz="3400" dirty="0" smtClean="0"/>
              <a:t>29</a:t>
            </a:r>
            <a:r>
              <a:rPr lang="en-US" sz="3400" dirty="0" smtClean="0"/>
              <a:t>. </a:t>
            </a:r>
            <a:endParaRPr lang="en-US" sz="3400" dirty="0" smtClean="0"/>
          </a:p>
          <a:p>
            <a:r>
              <a:rPr lang="en-US" sz="3400" dirty="0" smtClean="0"/>
              <a:t>Funds must be spend by August 31. </a:t>
            </a:r>
          </a:p>
          <a:p>
            <a:r>
              <a:rPr lang="en-US" sz="3400" dirty="0" smtClean="0"/>
              <a:t>Must be submitted by building administrator. </a:t>
            </a:r>
          </a:p>
          <a:p>
            <a:r>
              <a:rPr lang="en-US" sz="3400" dirty="0" smtClean="0"/>
              <a:t>For these funds only: </a:t>
            </a:r>
          </a:p>
          <a:p>
            <a:pPr lvl="1"/>
            <a:r>
              <a:rPr lang="en-US" sz="3200" dirty="0" smtClean="0"/>
              <a:t>Match will be required for new priority schools and all cohort schools.</a:t>
            </a:r>
          </a:p>
          <a:p>
            <a:pPr lvl="1"/>
            <a:r>
              <a:rPr lang="en-US" sz="3200" dirty="0" smtClean="0"/>
              <a:t>Match will not be required for priority schools. </a:t>
            </a:r>
          </a:p>
        </p:txBody>
      </p:sp>
    </p:spTree>
    <p:extLst>
      <p:ext uri="{BB962C8B-B14F-4D97-AF65-F5344CB8AC3E}">
        <p14:creationId xmlns:p14="http://schemas.microsoft.com/office/powerpoint/2010/main" val="42388150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818712" y="2326741"/>
            <a:ext cx="10554574" cy="4345663"/>
          </a:xfrm>
        </p:spPr>
        <p:txBody>
          <a:bodyPr>
            <a:normAutofit/>
          </a:bodyPr>
          <a:lstStyle/>
          <a:p>
            <a:r>
              <a:rPr lang="en-US" sz="3400" dirty="0" smtClean="0"/>
              <a:t>All A19 and match questions should be directed to Lori Vani, </a:t>
            </a:r>
            <a:r>
              <a:rPr lang="en-US" sz="3400" dirty="0" smtClean="0">
                <a:hlinkClick r:id="rId2"/>
              </a:rPr>
              <a:t>loriv@wsac.wa.gov</a:t>
            </a:r>
            <a:r>
              <a:rPr lang="en-US" sz="3400" dirty="0" smtClean="0"/>
              <a:t> or 360-753-7789.</a:t>
            </a:r>
          </a:p>
          <a:p>
            <a:r>
              <a:rPr lang="en-US" sz="3400" dirty="0" smtClean="0"/>
              <a:t>All budget approval questions should be directed to Marcie Sample, </a:t>
            </a:r>
            <a:r>
              <a:rPr lang="en-US" sz="3400" dirty="0" smtClean="0">
                <a:hlinkClick r:id="rId3"/>
              </a:rPr>
              <a:t>marcies@wsac.wa.gov</a:t>
            </a:r>
            <a:r>
              <a:rPr lang="en-US" sz="3400" dirty="0" smtClean="0"/>
              <a:t>, or 360-753-7788.</a:t>
            </a:r>
          </a:p>
        </p:txBody>
      </p:sp>
    </p:spTree>
    <p:extLst>
      <p:ext uri="{BB962C8B-B14F-4D97-AF65-F5344CB8AC3E}">
        <p14:creationId xmlns:p14="http://schemas.microsoft.com/office/powerpoint/2010/main" val="2656834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A19s, Expenditure Detail Form (EDF), and Match Forms</a:t>
            </a:r>
            <a:endParaRPr lang="en-US" dirty="0"/>
          </a:p>
        </p:txBody>
      </p:sp>
      <p:sp>
        <p:nvSpPr>
          <p:cNvPr id="3" name="Content Placeholder 2"/>
          <p:cNvSpPr>
            <a:spLocks noGrp="1"/>
          </p:cNvSpPr>
          <p:nvPr>
            <p:ph idx="1"/>
          </p:nvPr>
        </p:nvSpPr>
        <p:spPr>
          <a:xfrm>
            <a:off x="818712" y="2326741"/>
            <a:ext cx="10554574" cy="3848913"/>
          </a:xfrm>
        </p:spPr>
        <p:txBody>
          <a:bodyPr>
            <a:normAutofit fontScale="77500" lnSpcReduction="20000"/>
          </a:bodyPr>
          <a:lstStyle/>
          <a:p>
            <a:endParaRPr lang="en-US" sz="3600" dirty="0" smtClean="0"/>
          </a:p>
          <a:p>
            <a:r>
              <a:rPr lang="en-US" sz="3600" dirty="0" smtClean="0"/>
              <a:t>Review the </a:t>
            </a:r>
            <a:r>
              <a:rPr lang="en-US" sz="3600" dirty="0"/>
              <a:t>instructions: </a:t>
            </a:r>
            <a:r>
              <a:rPr lang="en-US" sz="3600" dirty="0">
                <a:hlinkClick r:id="rId2"/>
              </a:rPr>
              <a:t>http://</a:t>
            </a:r>
            <a:r>
              <a:rPr lang="en-US" sz="3600" dirty="0" smtClean="0">
                <a:hlinkClick r:id="rId2"/>
              </a:rPr>
              <a:t>gearup.wa.gov/grant-management</a:t>
            </a:r>
            <a:r>
              <a:rPr lang="en-US" sz="3600" dirty="0" smtClean="0"/>
              <a:t> </a:t>
            </a:r>
          </a:p>
          <a:p>
            <a:r>
              <a:rPr lang="en-US" sz="3600" dirty="0" smtClean="0"/>
              <a:t>New version of A19/EDF were sent to Coordinators and Business </a:t>
            </a:r>
            <a:r>
              <a:rPr lang="en-US" sz="3600" dirty="0" smtClean="0"/>
              <a:t>Managers</a:t>
            </a:r>
            <a:r>
              <a:rPr lang="en-US" sz="3600" dirty="0" smtClean="0"/>
              <a:t>. You must use the new version as they have the new Interagency Agreement (contract) number. </a:t>
            </a:r>
          </a:p>
          <a:p>
            <a:r>
              <a:rPr lang="en-US" sz="3600" dirty="0" smtClean="0"/>
              <a:t>Always go </a:t>
            </a:r>
            <a:r>
              <a:rPr lang="en-US" sz="3600" dirty="0"/>
              <a:t>to </a:t>
            </a:r>
            <a:r>
              <a:rPr lang="en-US" sz="3600" dirty="0">
                <a:hlinkClick r:id="rId2"/>
              </a:rPr>
              <a:t>http://</a:t>
            </a:r>
            <a:r>
              <a:rPr lang="en-US" sz="3600" dirty="0" smtClean="0">
                <a:hlinkClick r:id="rId2"/>
              </a:rPr>
              <a:t>gearup.wa.gov/grant-management</a:t>
            </a:r>
            <a:r>
              <a:rPr lang="en-US" sz="3600" dirty="0" smtClean="0"/>
              <a:t>  for most current forms</a:t>
            </a:r>
            <a:r>
              <a:rPr lang="en-US" sz="3600" dirty="0"/>
              <a:t>.</a:t>
            </a:r>
            <a:endParaRPr lang="en-US" sz="3600" dirty="0" smtClean="0"/>
          </a:p>
        </p:txBody>
      </p:sp>
    </p:spTree>
    <p:extLst>
      <p:ext uri="{BB962C8B-B14F-4D97-AF65-F5344CB8AC3E}">
        <p14:creationId xmlns:p14="http://schemas.microsoft.com/office/powerpoint/2010/main" val="195376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Dates: An example</a:t>
            </a:r>
            <a:endParaRPr lang="en-US" dirty="0"/>
          </a:p>
        </p:txBody>
      </p:sp>
      <p:sp>
        <p:nvSpPr>
          <p:cNvPr id="3" name="Content Placeholder 2"/>
          <p:cNvSpPr>
            <a:spLocks noGrp="1"/>
          </p:cNvSpPr>
          <p:nvPr>
            <p:ph idx="1"/>
          </p:nvPr>
        </p:nvSpPr>
        <p:spPr>
          <a:xfrm>
            <a:off x="818712" y="2326741"/>
            <a:ext cx="10554574" cy="3848913"/>
          </a:xfrm>
        </p:spPr>
        <p:txBody>
          <a:bodyPr>
            <a:normAutofit fontScale="70000" lnSpcReduction="20000"/>
          </a:bodyPr>
          <a:lstStyle/>
          <a:p>
            <a:endParaRPr lang="en-US" sz="3600" dirty="0" smtClean="0"/>
          </a:p>
          <a:p>
            <a:r>
              <a:rPr lang="en-US" sz="3600" dirty="0" smtClean="0"/>
              <a:t>When the September fiscal month closes, you will print the transaction recap for September expenses. </a:t>
            </a:r>
          </a:p>
          <a:p>
            <a:r>
              <a:rPr lang="en-US" sz="3600" dirty="0" smtClean="0"/>
              <a:t>The EDF date and A19 date is September – the month in which the expenses were incurred and/or paid. </a:t>
            </a:r>
          </a:p>
          <a:p>
            <a:r>
              <a:rPr lang="en-US" sz="3600" dirty="0"/>
              <a:t>You will submit these expenses by the week of October 25. </a:t>
            </a:r>
          </a:p>
          <a:p>
            <a:r>
              <a:rPr lang="en-US" sz="3600" dirty="0" smtClean="0"/>
              <a:t>WSAC will process the reimbursement within 30 days of the A19 being </a:t>
            </a:r>
            <a:r>
              <a:rPr lang="en-US" sz="3600" u="sng" dirty="0" smtClean="0"/>
              <a:t>reviewed and completed</a:t>
            </a:r>
            <a:r>
              <a:rPr lang="en-US" sz="3600" dirty="0" smtClean="0"/>
              <a:t>. </a:t>
            </a:r>
            <a:endParaRPr lang="en-US" sz="3600" dirty="0"/>
          </a:p>
          <a:p>
            <a:r>
              <a:rPr lang="en-US" sz="3600" dirty="0" smtClean="0"/>
              <a:t>When follow up and additional documentation is required, it may take longer than 30 days. </a:t>
            </a:r>
            <a:endParaRPr lang="en-US" sz="3600" dirty="0"/>
          </a:p>
        </p:txBody>
      </p:sp>
    </p:spTree>
    <p:extLst>
      <p:ext uri="{BB962C8B-B14F-4D97-AF65-F5344CB8AC3E}">
        <p14:creationId xmlns:p14="http://schemas.microsoft.com/office/powerpoint/2010/main" val="3423618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 Recap Report</a:t>
            </a:r>
            <a:endParaRPr lang="en-US" dirty="0"/>
          </a:p>
        </p:txBody>
      </p:sp>
      <p:sp>
        <p:nvSpPr>
          <p:cNvPr id="3" name="Content Placeholder 2"/>
          <p:cNvSpPr>
            <a:spLocks noGrp="1"/>
          </p:cNvSpPr>
          <p:nvPr>
            <p:ph idx="1"/>
          </p:nvPr>
        </p:nvSpPr>
        <p:spPr>
          <a:xfrm>
            <a:off x="818712" y="2326741"/>
            <a:ext cx="10554574" cy="3848913"/>
          </a:xfrm>
        </p:spPr>
        <p:txBody>
          <a:bodyPr>
            <a:normAutofit/>
          </a:bodyPr>
          <a:lstStyle/>
          <a:p>
            <a:r>
              <a:rPr lang="en-US" sz="3600" dirty="0" smtClean="0"/>
              <a:t>This form summarizes everything GEAR UP paid for in a given month.</a:t>
            </a:r>
          </a:p>
          <a:p>
            <a:r>
              <a:rPr lang="en-US" sz="3600" dirty="0" smtClean="0"/>
              <a:t>It is a district generated report. </a:t>
            </a:r>
          </a:p>
          <a:p>
            <a:r>
              <a:rPr lang="en-US" sz="3600" dirty="0" smtClean="0"/>
              <a:t>Must be printed for a single month, after the fiscal close of that month (when all the bills have been paid, checks were issued).</a:t>
            </a:r>
          </a:p>
        </p:txBody>
      </p:sp>
    </p:spTree>
    <p:extLst>
      <p:ext uri="{BB962C8B-B14F-4D97-AF65-F5344CB8AC3E}">
        <p14:creationId xmlns:p14="http://schemas.microsoft.com/office/powerpoint/2010/main" val="1213738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 the Invoices/Backup</a:t>
            </a:r>
            <a:endParaRPr lang="en-US" dirty="0"/>
          </a:p>
        </p:txBody>
      </p:sp>
      <p:sp>
        <p:nvSpPr>
          <p:cNvPr id="3" name="Content Placeholder 2"/>
          <p:cNvSpPr>
            <a:spLocks noGrp="1"/>
          </p:cNvSpPr>
          <p:nvPr>
            <p:ph idx="1"/>
          </p:nvPr>
        </p:nvSpPr>
        <p:spPr>
          <a:xfrm>
            <a:off x="818712" y="2326741"/>
            <a:ext cx="10554574" cy="3848913"/>
          </a:xfrm>
        </p:spPr>
        <p:txBody>
          <a:bodyPr>
            <a:normAutofit fontScale="62500" lnSpcReduction="20000"/>
          </a:bodyPr>
          <a:lstStyle/>
          <a:p>
            <a:r>
              <a:rPr lang="en-US" sz="3600" dirty="0" smtClean="0"/>
              <a:t> Once you know what was paid, collect a copy of the </a:t>
            </a:r>
            <a:r>
              <a:rPr lang="en-US" sz="3600" b="1" u="sng" dirty="0" smtClean="0"/>
              <a:t>itemized invoice or receipt </a:t>
            </a:r>
            <a:r>
              <a:rPr lang="en-US" sz="3600" dirty="0" smtClean="0"/>
              <a:t>that documents the expenditure.</a:t>
            </a:r>
          </a:p>
          <a:p>
            <a:r>
              <a:rPr lang="en-US" sz="3600" dirty="0" smtClean="0"/>
              <a:t>For travel, the </a:t>
            </a:r>
            <a:r>
              <a:rPr lang="en-US" sz="3600" b="1" u="sng" dirty="0" smtClean="0"/>
              <a:t>travel reimbursement form </a:t>
            </a:r>
            <a:r>
              <a:rPr lang="en-US" sz="3600" dirty="0" smtClean="0"/>
              <a:t>(Travel </a:t>
            </a:r>
            <a:r>
              <a:rPr lang="en-US" sz="3600" dirty="0" smtClean="0"/>
              <a:t>Expense </a:t>
            </a:r>
            <a:r>
              <a:rPr lang="en-US" sz="3600" dirty="0" smtClean="0"/>
              <a:t>Voucher, Expense Reimbursement form, or your standard district staff reimbursement form) </a:t>
            </a:r>
            <a:r>
              <a:rPr lang="en-US" sz="3600" b="1" u="sng" dirty="0" smtClean="0"/>
              <a:t>and any accompanying receipts. </a:t>
            </a:r>
          </a:p>
          <a:p>
            <a:r>
              <a:rPr lang="en-US" sz="3600" b="1" u="sng" dirty="0" smtClean="0"/>
              <a:t>For payroll, </a:t>
            </a:r>
            <a:r>
              <a:rPr lang="en-US" sz="3600" dirty="0" smtClean="0"/>
              <a:t>the transaction recap is the only back up we required. Timesheets must be retained by the district, and may be audited at any time. </a:t>
            </a:r>
            <a:endParaRPr lang="en-US" sz="3600" b="1" u="sng" dirty="0" smtClean="0"/>
          </a:p>
          <a:p>
            <a:r>
              <a:rPr lang="en-US" sz="3600" b="1" u="sng" dirty="0" smtClean="0"/>
              <a:t>Do not send</a:t>
            </a:r>
            <a:r>
              <a:rPr lang="en-US" sz="3600" dirty="0" smtClean="0"/>
              <a:t>: purchase orders, timesheets, packing lists, requisitions, activity participation logs, order confirmations, district check vouchers, credit card statements, bank statements, or other documentation. </a:t>
            </a:r>
          </a:p>
        </p:txBody>
      </p:sp>
    </p:spTree>
    <p:extLst>
      <p:ext uri="{BB962C8B-B14F-4D97-AF65-F5344CB8AC3E}">
        <p14:creationId xmlns:p14="http://schemas.microsoft.com/office/powerpoint/2010/main" val="2678773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244</TotalTime>
  <Words>3676</Words>
  <Application>Microsoft Office PowerPoint</Application>
  <PresentationFormat>Widescreen</PresentationFormat>
  <Paragraphs>294</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Century Gothic</vt:lpstr>
      <vt:lpstr>Wingdings 3</vt:lpstr>
      <vt:lpstr>Ion Boardroom</vt:lpstr>
      <vt:lpstr>Grant 4 A19 &amp; Match Webinar</vt:lpstr>
      <vt:lpstr>Welcome</vt:lpstr>
      <vt:lpstr>Objectives</vt:lpstr>
      <vt:lpstr>Contracts</vt:lpstr>
      <vt:lpstr>Records Retention/Archive</vt:lpstr>
      <vt:lpstr>A19s, Expenditure Detail Form (EDF), and Match Forms</vt:lpstr>
      <vt:lpstr>Dates: An example</vt:lpstr>
      <vt:lpstr>Transaction Recap Report</vt:lpstr>
      <vt:lpstr>Collect the Invoices/Backup</vt:lpstr>
      <vt:lpstr>Expenditure Detail Forms – Gets you organized</vt:lpstr>
      <vt:lpstr>Expenditure Detail Forms – Organize it!</vt:lpstr>
      <vt:lpstr>Expenditure Detail Forms – Organize it!</vt:lpstr>
      <vt:lpstr>Indirect Cost Rate</vt:lpstr>
      <vt:lpstr>A19 Invoice Voucher</vt:lpstr>
      <vt:lpstr>Auditor Guidance</vt:lpstr>
      <vt:lpstr>Budget &amp; Plan Revisions</vt:lpstr>
      <vt:lpstr>Budget &amp; Plan Line Item Clarification</vt:lpstr>
      <vt:lpstr>Budget &amp; Plan Line Item Clarification</vt:lpstr>
      <vt:lpstr>Supplement, not Supplant</vt:lpstr>
      <vt:lpstr>Allowable Costs Quick Reference</vt:lpstr>
      <vt:lpstr>Reimbursement</vt:lpstr>
      <vt:lpstr>Questions?</vt:lpstr>
      <vt:lpstr>Incentives</vt:lpstr>
      <vt:lpstr>Time &amp; Effort</vt:lpstr>
      <vt:lpstr>GEAR UP Inventory </vt:lpstr>
      <vt:lpstr>Field Trips</vt:lpstr>
      <vt:lpstr>Student Cash Meal Allowance</vt:lpstr>
      <vt:lpstr>College Application Fees</vt:lpstr>
      <vt:lpstr>AVID</vt:lpstr>
      <vt:lpstr>AVID</vt:lpstr>
      <vt:lpstr>Professional Development</vt:lpstr>
      <vt:lpstr>Travel</vt:lpstr>
      <vt:lpstr>Travel</vt:lpstr>
      <vt:lpstr>Food</vt:lpstr>
      <vt:lpstr>Questions?</vt:lpstr>
      <vt:lpstr>Match</vt:lpstr>
      <vt:lpstr>Match</vt:lpstr>
      <vt:lpstr>Match – School Staff </vt:lpstr>
      <vt:lpstr>Match – Other Volunteers</vt:lpstr>
      <vt:lpstr>Match for Volunteers</vt:lpstr>
      <vt:lpstr>Match Contribution of Goods and Services</vt:lpstr>
      <vt:lpstr>Match - Space</vt:lpstr>
      <vt:lpstr>Match – District Support</vt:lpstr>
      <vt:lpstr>Match</vt:lpstr>
      <vt:lpstr>Questions?</vt:lpstr>
      <vt:lpstr>Cohort School Expenditures</vt:lpstr>
      <vt:lpstr>Cohort School Expenditures</vt:lpstr>
      <vt:lpstr>Cohort School Expenditures</vt:lpstr>
      <vt:lpstr>Priority School Expenditures</vt:lpstr>
      <vt:lpstr>Priority School Expenditures</vt:lpstr>
      <vt:lpstr>Questions?</vt:lpstr>
      <vt:lpstr>Supplemental Funding Request</vt:lpstr>
      <vt:lpstr>Questions?</vt:lpstr>
    </vt:vector>
  </TitlesOfParts>
  <Company>Washington Student Achievement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Eldridge, Alison (WSAC)</dc:creator>
  <cp:lastModifiedBy>Vani, Lori (WSAC)</cp:lastModifiedBy>
  <cp:revision>38</cp:revision>
  <dcterms:created xsi:type="dcterms:W3CDTF">2014-09-08T21:58:08Z</dcterms:created>
  <dcterms:modified xsi:type="dcterms:W3CDTF">2017-11-29T21:55:32Z</dcterms:modified>
</cp:coreProperties>
</file>