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24"/>
  </p:notesMasterIdLst>
  <p:sldIdLst>
    <p:sldId id="256" r:id="rId2"/>
    <p:sldId id="287" r:id="rId3"/>
    <p:sldId id="263" r:id="rId4"/>
    <p:sldId id="320" r:id="rId5"/>
    <p:sldId id="321" r:id="rId6"/>
    <p:sldId id="322" r:id="rId7"/>
    <p:sldId id="323" r:id="rId8"/>
    <p:sldId id="325" r:id="rId9"/>
    <p:sldId id="324" r:id="rId10"/>
    <p:sldId id="331" r:id="rId11"/>
    <p:sldId id="326" r:id="rId12"/>
    <p:sldId id="335" r:id="rId13"/>
    <p:sldId id="327" r:id="rId14"/>
    <p:sldId id="328" r:id="rId15"/>
    <p:sldId id="329" r:id="rId16"/>
    <p:sldId id="330" r:id="rId17"/>
    <p:sldId id="332" r:id="rId18"/>
    <p:sldId id="333" r:id="rId19"/>
    <p:sldId id="334" r:id="rId20"/>
    <p:sldId id="317" r:id="rId21"/>
    <p:sldId id="318" r:id="rId22"/>
    <p:sldId id="29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78356" autoAdjust="0"/>
  </p:normalViewPr>
  <p:slideViewPr>
    <p:cSldViewPr snapToGrid="0">
      <p:cViewPr varScale="1">
        <p:scale>
          <a:sx n="65" d="100"/>
          <a:sy n="65" d="100"/>
        </p:scale>
        <p:origin x="151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11/27/2017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mericorps.gov/"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Many</a:t>
            </a:r>
            <a:r>
              <a:rPr lang="en-US" baseline="0" dirty="0" smtClean="0"/>
              <a:t> people think college is just a four year program, but there are many options. We want students to find the right fit. </a:t>
            </a:r>
            <a:r>
              <a:rPr lang="en-US" sz="1200" kern="1200" dirty="0" smtClean="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3</a:t>
            </a:fld>
            <a:endParaRPr lang="en-US"/>
          </a:p>
        </p:txBody>
      </p:sp>
    </p:spTree>
    <p:extLst>
      <p:ext uri="{BB962C8B-B14F-4D97-AF65-F5344CB8AC3E}">
        <p14:creationId xmlns:p14="http://schemas.microsoft.com/office/powerpoint/2010/main" val="320624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Career</a:t>
            </a:r>
            <a:r>
              <a:rPr lang="en-US" baseline="0" dirty="0" smtClean="0"/>
              <a:t> Guidance Washington for additional student lesson plans.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4</a:t>
            </a:fld>
            <a:endParaRPr lang="en-US"/>
          </a:p>
        </p:txBody>
      </p:sp>
    </p:spTree>
    <p:extLst>
      <p:ext uri="{BB962C8B-B14F-4D97-AF65-F5344CB8AC3E}">
        <p14:creationId xmlns:p14="http://schemas.microsoft.com/office/powerpoint/2010/main" val="1460093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AmeriCorps Offers Tangible Benefits</a:t>
            </a:r>
          </a:p>
          <a:p>
            <a:r>
              <a:rPr lang="en-US" sz="1200" kern="1200" dirty="0" smtClean="0">
                <a:solidFill>
                  <a:schemeClr val="tx1"/>
                </a:solidFill>
                <a:effectLst/>
                <a:latin typeface="+mn-lt"/>
                <a:ea typeface="+mn-ea"/>
                <a:cs typeface="+mn-cs"/>
              </a:rPr>
              <a:t>Most AmeriCorps members receive student loan deferment, and training, and may receive a living allowance and limited health benefit options. After you complete your term of service, you will also receive a Segal AmeriCorps Education Award (which is equivalent to the value of a Pell grant) to help pay for college, graduate school, or vocational training or to repay student loans.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Eligibility Requirements: </a:t>
            </a:r>
            <a:r>
              <a:rPr lang="en-US" sz="1200" kern="1200" dirty="0" smtClean="0">
                <a:solidFill>
                  <a:schemeClr val="tx1"/>
                </a:solidFill>
                <a:effectLst/>
                <a:latin typeface="+mn-lt"/>
                <a:ea typeface="+mn-ea"/>
                <a:cs typeface="+mn-cs"/>
              </a:rPr>
              <a:t>To be eligible for AmeriCorps positions, you must be 17 years of age or older, have high school diploma or a GED (or are completing a GED), and be a U.S. citizen, or an eligible non-citizen.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Participants may enroll in college while holding a position, and may apply to projects in the state or nationally. Currently, the maximum numbers of terms that an individual can serve in each AmeriCorps program are:</a:t>
            </a:r>
          </a:p>
          <a:p>
            <a:pPr lvl="0"/>
            <a:r>
              <a:rPr lang="en-US" sz="1200" kern="1200" dirty="0" smtClean="0">
                <a:solidFill>
                  <a:schemeClr val="tx1"/>
                </a:solidFill>
                <a:effectLst/>
                <a:latin typeface="+mn-lt"/>
                <a:ea typeface="+mn-ea"/>
                <a:cs typeface="+mn-cs"/>
              </a:rPr>
              <a:t>four terms for AmeriCorps State and National programs</a:t>
            </a:r>
          </a:p>
          <a:p>
            <a:pPr lvl="0"/>
            <a:r>
              <a:rPr lang="en-US" sz="1200" kern="1200" dirty="0" smtClean="0">
                <a:solidFill>
                  <a:schemeClr val="tx1"/>
                </a:solidFill>
                <a:effectLst/>
                <a:latin typeface="+mn-lt"/>
                <a:ea typeface="+mn-ea"/>
                <a:cs typeface="+mn-cs"/>
              </a:rPr>
              <a:t>five one-year terms for AmeriCorps*VISTA programs</a:t>
            </a:r>
          </a:p>
          <a:p>
            <a:pPr lvl="0"/>
            <a:r>
              <a:rPr lang="en-US" sz="1200" kern="1200" dirty="0" smtClean="0">
                <a:solidFill>
                  <a:schemeClr val="tx1"/>
                </a:solidFill>
                <a:effectLst/>
                <a:latin typeface="+mn-lt"/>
                <a:ea typeface="+mn-ea"/>
                <a:cs typeface="+mn-cs"/>
              </a:rPr>
              <a:t>two terms for AmeriCorps*NCCC programs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Application Process: </a:t>
            </a:r>
            <a:r>
              <a:rPr lang="en-US" sz="1200" kern="1200" dirty="0" smtClean="0">
                <a:solidFill>
                  <a:schemeClr val="tx1"/>
                </a:solidFill>
                <a:effectLst/>
                <a:latin typeface="+mn-lt"/>
                <a:ea typeface="+mn-ea"/>
                <a:cs typeface="+mn-cs"/>
              </a:rPr>
              <a:t>For more information on AmeriCorps and its various programs, visit </a:t>
            </a:r>
            <a:r>
              <a:rPr lang="en-US" sz="1200" u="sng" kern="1200" dirty="0" smtClean="0">
                <a:solidFill>
                  <a:schemeClr val="tx1"/>
                </a:solidFill>
                <a:effectLst/>
                <a:latin typeface="+mn-lt"/>
                <a:ea typeface="+mn-ea"/>
                <a:cs typeface="+mn-cs"/>
                <a:hlinkClick r:id="rId3"/>
              </a:rPr>
              <a:t>http://www.americorps.gov/</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8</a:t>
            </a:fld>
            <a:endParaRPr lang="en-US"/>
          </a:p>
        </p:txBody>
      </p:sp>
    </p:spTree>
    <p:extLst>
      <p:ext uri="{BB962C8B-B14F-4D97-AF65-F5344CB8AC3E}">
        <p14:creationId xmlns:p14="http://schemas.microsoft.com/office/powerpoint/2010/main" val="882766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options range from6</a:t>
            </a:r>
            <a:r>
              <a:rPr lang="en-US" baseline="0" dirty="0" smtClean="0"/>
              <a:t> months to seven or more years.  Different colleges offer different degrees. The degree you should pursue depends on your career interests and the education required.</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10</a:t>
            </a:fld>
            <a:endParaRPr lang="en-US"/>
          </a:p>
        </p:txBody>
      </p:sp>
    </p:spTree>
    <p:extLst>
      <p:ext uri="{BB962C8B-B14F-4D97-AF65-F5344CB8AC3E}">
        <p14:creationId xmlns:p14="http://schemas.microsoft.com/office/powerpoint/2010/main" val="3629696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Getting students to think about careers and goals is important, but having them consider what interests them and how these interests could connect to careers is just as important. Think about what you love to do. How you like to spend your time. Do you want a job or career? What motivates you?</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It is good to keep your options open, while still exploring possible pathways.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11</a:t>
            </a:fld>
            <a:endParaRPr lang="en-US"/>
          </a:p>
        </p:txBody>
      </p:sp>
    </p:spTree>
    <p:extLst>
      <p:ext uri="{BB962C8B-B14F-4D97-AF65-F5344CB8AC3E}">
        <p14:creationId xmlns:p14="http://schemas.microsoft.com/office/powerpoint/2010/main" val="2705810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resources to help student learn about different career clusters.</a:t>
            </a:r>
            <a:r>
              <a:rPr lang="en-US" baseline="0" dirty="0" smtClean="0"/>
              <a:t> Big Future is a student and parent friendly website.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13</a:t>
            </a:fld>
            <a:endParaRPr lang="en-US"/>
          </a:p>
        </p:txBody>
      </p:sp>
    </p:spTree>
    <p:extLst>
      <p:ext uri="{BB962C8B-B14F-4D97-AF65-F5344CB8AC3E}">
        <p14:creationId xmlns:p14="http://schemas.microsoft.com/office/powerpoint/2010/main" val="2521436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615758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781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6049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11/27/2017</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945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31451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7096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63523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7721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267604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8706069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11/27/2017</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8326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11/27/2017</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5454613"/>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bigfuture.collegeboard.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www.wtb.wa.gov/WhereAreYouGoing-CareerGuide.as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areerbridge.wa.gov/" TargetMode="External"/><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mericorps.gov/for_individuals/benefi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8000" dirty="0" smtClean="0"/>
              <a:t>College and Career Exploration </a:t>
            </a:r>
            <a:endParaRPr lang="en-US" sz="4900"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7970" y="6123825"/>
            <a:ext cx="1813502" cy="639418"/>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degrees</a:t>
            </a:r>
            <a:endParaRPr lang="en-US" dirty="0"/>
          </a:p>
        </p:txBody>
      </p:sp>
      <p:sp>
        <p:nvSpPr>
          <p:cNvPr id="3" name="Content Placeholder 2"/>
          <p:cNvSpPr>
            <a:spLocks noGrp="1"/>
          </p:cNvSpPr>
          <p:nvPr>
            <p:ph idx="1"/>
          </p:nvPr>
        </p:nvSpPr>
        <p:spPr/>
        <p:txBody>
          <a:bodyPr>
            <a:normAutofit/>
          </a:bodyPr>
          <a:lstStyle/>
          <a:p>
            <a:r>
              <a:rPr lang="en-US" sz="3200" dirty="0" smtClean="0"/>
              <a:t>Certificate</a:t>
            </a:r>
          </a:p>
          <a:p>
            <a:r>
              <a:rPr lang="en-US" sz="3200" dirty="0" smtClean="0"/>
              <a:t>Technical diploma</a:t>
            </a:r>
          </a:p>
          <a:p>
            <a:r>
              <a:rPr lang="en-US" sz="3200" dirty="0" smtClean="0"/>
              <a:t>Associate’s</a:t>
            </a:r>
          </a:p>
          <a:p>
            <a:r>
              <a:rPr lang="en-US" sz="3200" dirty="0" smtClean="0"/>
              <a:t>Bachelor's</a:t>
            </a:r>
          </a:p>
          <a:p>
            <a:r>
              <a:rPr lang="en-US" sz="3200" dirty="0" smtClean="0"/>
              <a:t>Doctorate</a:t>
            </a:r>
          </a:p>
          <a:p>
            <a:r>
              <a:rPr lang="en-US" sz="3200" dirty="0" smtClean="0"/>
              <a:t>Professional Degree</a:t>
            </a:r>
            <a:endParaRPr lang="en-US" sz="3200" dirty="0"/>
          </a:p>
        </p:txBody>
      </p:sp>
    </p:spTree>
    <p:extLst>
      <p:ext uri="{BB962C8B-B14F-4D97-AF65-F5344CB8AC3E}">
        <p14:creationId xmlns:p14="http://schemas.microsoft.com/office/powerpoint/2010/main" val="3540192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careers </a:t>
            </a:r>
            <a:endParaRPr lang="en-US" dirty="0"/>
          </a:p>
        </p:txBody>
      </p:sp>
      <p:sp>
        <p:nvSpPr>
          <p:cNvPr id="3" name="Content Placeholder 2"/>
          <p:cNvSpPr>
            <a:spLocks noGrp="1"/>
          </p:cNvSpPr>
          <p:nvPr>
            <p:ph idx="1"/>
          </p:nvPr>
        </p:nvSpPr>
        <p:spPr/>
        <p:txBody>
          <a:bodyPr>
            <a:normAutofit/>
          </a:bodyPr>
          <a:lstStyle/>
          <a:p>
            <a:r>
              <a:rPr lang="en-US" sz="2400" dirty="0" smtClean="0"/>
              <a:t>Some jobs of tomorrow have not even been invented yet! </a:t>
            </a:r>
          </a:p>
          <a:p>
            <a:r>
              <a:rPr lang="en-US" sz="2400" dirty="0" smtClean="0"/>
              <a:t>Students do not have to know exactly what career path or major they would like to pursue.  </a:t>
            </a:r>
          </a:p>
          <a:p>
            <a:r>
              <a:rPr lang="en-US" sz="2400" dirty="0" smtClean="0"/>
              <a:t>The first step is best to identify their interests and skills.</a:t>
            </a:r>
          </a:p>
          <a:p>
            <a:r>
              <a:rPr lang="en-US" sz="2400" dirty="0" smtClean="0"/>
              <a:t>Learn what possible careers are in that field and the education they require. </a:t>
            </a:r>
            <a:endParaRPr lang="en-US" sz="2400" dirty="0"/>
          </a:p>
        </p:txBody>
      </p:sp>
    </p:spTree>
    <p:extLst>
      <p:ext uri="{BB962C8B-B14F-4D97-AF65-F5344CB8AC3E}">
        <p14:creationId xmlns:p14="http://schemas.microsoft.com/office/powerpoint/2010/main" val="1419108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2959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Board’s Big </a:t>
            </a:r>
            <a:r>
              <a:rPr lang="en-US" dirty="0" smtClean="0"/>
              <a:t>Future</a:t>
            </a:r>
            <a:endParaRPr lang="en-US" dirty="0"/>
          </a:p>
        </p:txBody>
      </p:sp>
      <p:sp>
        <p:nvSpPr>
          <p:cNvPr id="3" name="Content Placeholder 2"/>
          <p:cNvSpPr>
            <a:spLocks noGrp="1"/>
          </p:cNvSpPr>
          <p:nvPr>
            <p:ph idx="1"/>
          </p:nvPr>
        </p:nvSpPr>
        <p:spPr>
          <a:xfrm>
            <a:off x="2796444" y="125554"/>
            <a:ext cx="5486400" cy="5120640"/>
          </a:xfrm>
        </p:spPr>
        <p:txBody>
          <a:bodyPr/>
          <a:lstStyle/>
          <a:p>
            <a:r>
              <a:rPr lang="en-US" sz="2800" dirty="0" smtClean="0"/>
              <a:t>Career </a:t>
            </a:r>
            <a:r>
              <a:rPr lang="en-US" sz="2800" dirty="0" smtClean="0"/>
              <a:t>and </a:t>
            </a:r>
            <a:r>
              <a:rPr lang="en-US" sz="2800" dirty="0"/>
              <a:t>interest </a:t>
            </a:r>
            <a:r>
              <a:rPr lang="en-US" sz="2800" dirty="0" smtClean="0"/>
              <a:t>search.</a:t>
            </a:r>
            <a:endParaRPr lang="en-US" sz="2800" dirty="0"/>
          </a:p>
          <a:p>
            <a:r>
              <a:rPr lang="en-US" sz="2800" dirty="0" smtClean="0"/>
              <a:t>Find colleges. </a:t>
            </a:r>
          </a:p>
          <a:p>
            <a:r>
              <a:rPr lang="en-US" sz="2800" dirty="0" smtClean="0"/>
              <a:t>Pay for school.</a:t>
            </a:r>
            <a:endParaRPr lang="en-US" sz="2800" dirty="0"/>
          </a:p>
          <a:p>
            <a:r>
              <a:rPr lang="en-US" sz="2800" dirty="0" smtClean="0"/>
              <a:t>Undocumented </a:t>
            </a:r>
            <a:r>
              <a:rPr lang="en-US" sz="2800" dirty="0"/>
              <a:t>student </a:t>
            </a:r>
            <a:r>
              <a:rPr lang="en-US" sz="2800" dirty="0" smtClean="0"/>
              <a:t>resources.</a:t>
            </a:r>
            <a:endParaRPr lang="en-US" sz="2800" dirty="0"/>
          </a:p>
          <a:p>
            <a:r>
              <a:rPr lang="en-US" sz="2800" dirty="0" smtClean="0"/>
              <a:t>Applying </a:t>
            </a:r>
            <a:r>
              <a:rPr lang="en-US" sz="2800" dirty="0"/>
              <a:t>to </a:t>
            </a:r>
            <a:r>
              <a:rPr lang="en-US" sz="2800" dirty="0" smtClean="0"/>
              <a:t>college.</a:t>
            </a:r>
          </a:p>
          <a:p>
            <a:r>
              <a:rPr lang="en-US" sz="2400" dirty="0">
                <a:hlinkClick r:id="rId3"/>
              </a:rPr>
              <a:t>https://bigfuture.collegeboard.org</a:t>
            </a:r>
            <a:r>
              <a:rPr lang="en-US" sz="2400" dirty="0" smtClean="0">
                <a:hlinkClick r:id="rId3"/>
              </a:rPr>
              <a:t>/</a:t>
            </a:r>
            <a:r>
              <a:rPr lang="en-US" sz="2400" dirty="0" smtClean="0"/>
              <a:t> </a:t>
            </a:r>
            <a:endParaRPr lang="en-US" sz="2400" dirty="0"/>
          </a:p>
          <a:p>
            <a:endParaRPr lang="en-US" dirty="0"/>
          </a:p>
        </p:txBody>
      </p:sp>
      <p:pic>
        <p:nvPicPr>
          <p:cNvPr id="5" name="Picture 4"/>
          <p:cNvPicPr>
            <a:picLocks noChangeAspect="1"/>
          </p:cNvPicPr>
          <p:nvPr/>
        </p:nvPicPr>
        <p:blipFill>
          <a:blip r:embed="rId4"/>
          <a:stretch>
            <a:fillRect/>
          </a:stretch>
        </p:blipFill>
        <p:spPr>
          <a:xfrm>
            <a:off x="0" y="5070348"/>
            <a:ext cx="9139502" cy="1828800"/>
          </a:xfrm>
          <a:prstGeom prst="rect">
            <a:avLst/>
          </a:prstGeom>
        </p:spPr>
      </p:pic>
    </p:spTree>
    <p:extLst>
      <p:ext uri="{BB962C8B-B14F-4D97-AF65-F5344CB8AC3E}">
        <p14:creationId xmlns:p14="http://schemas.microsoft.com/office/powerpoint/2010/main" val="491783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CheckOutACollege.com</a:t>
            </a:r>
            <a:r>
              <a:rPr lang="en-US" sz="4000" dirty="0" smtClean="0"/>
              <a:t> </a:t>
            </a:r>
            <a:endParaRPr lang="en-US" sz="4000" dirty="0"/>
          </a:p>
        </p:txBody>
      </p:sp>
      <p:pic>
        <p:nvPicPr>
          <p:cNvPr id="4" name="Content Placeholder 3"/>
          <p:cNvPicPr>
            <a:picLocks noGrp="1" noChangeAspect="1"/>
          </p:cNvPicPr>
          <p:nvPr>
            <p:ph idx="1"/>
          </p:nvPr>
        </p:nvPicPr>
        <p:blipFill>
          <a:blip r:embed="rId2"/>
          <a:stretch>
            <a:fillRect/>
          </a:stretch>
        </p:blipFill>
        <p:spPr>
          <a:xfrm>
            <a:off x="2695664" y="1061581"/>
            <a:ext cx="5949264" cy="4663440"/>
          </a:xfrm>
          <a:prstGeom prst="rect">
            <a:avLst/>
          </a:prstGeom>
        </p:spPr>
      </p:pic>
    </p:spTree>
    <p:extLst>
      <p:ext uri="{BB962C8B-B14F-4D97-AF65-F5344CB8AC3E}">
        <p14:creationId xmlns:p14="http://schemas.microsoft.com/office/powerpoint/2010/main" val="2152230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Interest </a:t>
            </a:r>
            <a:r>
              <a:rPr lang="en-US" dirty="0" smtClean="0"/>
              <a:t>Guide</a:t>
            </a:r>
            <a:endParaRPr lang="en-US" dirty="0"/>
          </a:p>
        </p:txBody>
      </p:sp>
      <p:sp>
        <p:nvSpPr>
          <p:cNvPr id="3" name="Content Placeholder 2"/>
          <p:cNvSpPr>
            <a:spLocks noGrp="1"/>
          </p:cNvSpPr>
          <p:nvPr>
            <p:ph idx="1"/>
          </p:nvPr>
        </p:nvSpPr>
        <p:spPr>
          <a:xfrm>
            <a:off x="2901951" y="864108"/>
            <a:ext cx="5486400" cy="2770046"/>
          </a:xfrm>
        </p:spPr>
        <p:txBody>
          <a:bodyPr>
            <a:normAutofit/>
          </a:bodyPr>
          <a:lstStyle/>
          <a:p>
            <a:pPr marL="0" indent="0">
              <a:buNone/>
            </a:pPr>
            <a:r>
              <a:rPr lang="en-US" sz="2800" dirty="0"/>
              <a:t>“Where are you going?”</a:t>
            </a:r>
            <a:endParaRPr lang="en-US" sz="2800" dirty="0" smtClean="0">
              <a:hlinkClick r:id="rId2"/>
            </a:endParaRPr>
          </a:p>
          <a:p>
            <a:pPr marL="0" indent="0">
              <a:buNone/>
            </a:pPr>
            <a:r>
              <a:rPr lang="en-US" dirty="0" smtClean="0">
                <a:hlinkClick r:id="rId2"/>
              </a:rPr>
              <a:t>www.wtb.wa.gov/WhereAreYouGoing-CareerGuide.asp</a:t>
            </a:r>
            <a:r>
              <a:rPr lang="en-US" dirty="0" smtClean="0"/>
              <a:t>  </a:t>
            </a:r>
            <a:endParaRPr lang="en-US" dirty="0"/>
          </a:p>
        </p:txBody>
      </p:sp>
      <p:pic>
        <p:nvPicPr>
          <p:cNvPr id="4" name="Picture 3"/>
          <p:cNvPicPr>
            <a:picLocks noChangeAspect="1"/>
          </p:cNvPicPr>
          <p:nvPr/>
        </p:nvPicPr>
        <p:blipFill>
          <a:blip r:embed="rId3"/>
          <a:stretch>
            <a:fillRect/>
          </a:stretch>
        </p:blipFill>
        <p:spPr>
          <a:xfrm>
            <a:off x="4871428" y="2682148"/>
            <a:ext cx="2747226" cy="3580385"/>
          </a:xfrm>
          <a:prstGeom prst="rect">
            <a:avLst/>
          </a:prstGeom>
        </p:spPr>
      </p:pic>
    </p:spTree>
    <p:extLst>
      <p:ext uri="{BB962C8B-B14F-4D97-AF65-F5344CB8AC3E}">
        <p14:creationId xmlns:p14="http://schemas.microsoft.com/office/powerpoint/2010/main" val="2339219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
            </a:r>
            <a:br>
              <a:rPr lang="en-US" b="0" dirty="0"/>
            </a:br>
            <a:r>
              <a:rPr lang="en-US" dirty="0"/>
              <a:t>Career Interest Inventory </a:t>
            </a:r>
          </a:p>
        </p:txBody>
      </p:sp>
      <p:pic>
        <p:nvPicPr>
          <p:cNvPr id="4" name="Content Placeholder 3"/>
          <p:cNvPicPr>
            <a:picLocks noGrp="1" noChangeAspect="1"/>
          </p:cNvPicPr>
          <p:nvPr>
            <p:ph idx="1"/>
          </p:nvPr>
        </p:nvPicPr>
        <p:blipFill>
          <a:blip r:embed="rId2"/>
          <a:stretch>
            <a:fillRect/>
          </a:stretch>
        </p:blipFill>
        <p:spPr>
          <a:xfrm>
            <a:off x="2901950" y="2046338"/>
            <a:ext cx="5486400" cy="2755798"/>
          </a:xfrm>
          <a:prstGeom prst="rect">
            <a:avLst/>
          </a:prstGeom>
        </p:spPr>
      </p:pic>
      <p:sp>
        <p:nvSpPr>
          <p:cNvPr id="5" name="Rectangle 4"/>
          <p:cNvSpPr/>
          <p:nvPr/>
        </p:nvSpPr>
        <p:spPr>
          <a:xfrm>
            <a:off x="3669322" y="4936322"/>
            <a:ext cx="4028665" cy="461665"/>
          </a:xfrm>
          <a:prstGeom prst="rect">
            <a:avLst/>
          </a:prstGeom>
        </p:spPr>
        <p:txBody>
          <a:bodyPr wrap="square">
            <a:spAutoFit/>
          </a:bodyPr>
          <a:lstStyle/>
          <a:p>
            <a:pPr algn="ctr"/>
            <a:r>
              <a:rPr lang="en-US" sz="2400" dirty="0" smtClean="0">
                <a:solidFill>
                  <a:schemeClr val="tx2"/>
                </a:solidFill>
                <a:hlinkClick r:id="rId3"/>
              </a:rPr>
              <a:t>www.careerbridge.wa.gov</a:t>
            </a:r>
            <a:r>
              <a:rPr lang="en-US" sz="2400" dirty="0" smtClean="0">
                <a:solidFill>
                  <a:schemeClr val="tx2"/>
                </a:solidFill>
              </a:rPr>
              <a:t> </a:t>
            </a:r>
            <a:endParaRPr lang="en-US" sz="2400" dirty="0">
              <a:solidFill>
                <a:schemeClr val="tx2"/>
              </a:solidFill>
            </a:endParaRPr>
          </a:p>
        </p:txBody>
      </p:sp>
    </p:spTree>
    <p:extLst>
      <p:ext uri="{BB962C8B-B14F-4D97-AF65-F5344CB8AC3E}">
        <p14:creationId xmlns:p14="http://schemas.microsoft.com/office/powerpoint/2010/main" val="4135624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fairs</a:t>
            </a:r>
            <a:endParaRPr lang="en-US" dirty="0"/>
          </a:p>
        </p:txBody>
      </p:sp>
      <p:sp>
        <p:nvSpPr>
          <p:cNvPr id="3" name="Content Placeholder 2"/>
          <p:cNvSpPr>
            <a:spLocks noGrp="1"/>
          </p:cNvSpPr>
          <p:nvPr>
            <p:ph idx="1"/>
          </p:nvPr>
        </p:nvSpPr>
        <p:spPr/>
        <p:txBody>
          <a:bodyPr>
            <a:normAutofit/>
          </a:bodyPr>
          <a:lstStyle/>
          <a:p>
            <a:r>
              <a:rPr lang="en-US" sz="3200" dirty="0" smtClean="0"/>
              <a:t>Talk to admissions representatives.</a:t>
            </a:r>
          </a:p>
          <a:p>
            <a:r>
              <a:rPr lang="en-US" sz="3200" dirty="0" smtClean="0"/>
              <a:t>Ask about what majors they offer. </a:t>
            </a:r>
          </a:p>
          <a:p>
            <a:r>
              <a:rPr lang="en-US" sz="3200" dirty="0" smtClean="0"/>
              <a:t>Ask about their admission requirements.</a:t>
            </a:r>
          </a:p>
          <a:p>
            <a:r>
              <a:rPr lang="en-US" sz="3200" dirty="0" smtClean="0"/>
              <a:t>Find out what life is like on campus or how they support students who commute.</a:t>
            </a:r>
            <a:endParaRPr lang="en-US" sz="3200" dirty="0"/>
          </a:p>
        </p:txBody>
      </p:sp>
    </p:spTree>
    <p:extLst>
      <p:ext uri="{BB962C8B-B14F-4D97-AF65-F5344CB8AC3E}">
        <p14:creationId xmlns:p14="http://schemas.microsoft.com/office/powerpoint/2010/main" val="4041053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visits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Campus </a:t>
            </a:r>
            <a:r>
              <a:rPr lang="en-US" sz="2800" dirty="0"/>
              <a:t>visits provide meaningful opportunities for students and families </a:t>
            </a:r>
            <a:r>
              <a:rPr lang="en-US" sz="2800" dirty="0" smtClean="0"/>
              <a:t>explore options</a:t>
            </a:r>
            <a:r>
              <a:rPr lang="en-US" sz="2800" b="1" i="1" dirty="0" smtClean="0"/>
              <a:t>.</a:t>
            </a:r>
            <a:r>
              <a:rPr lang="en-US" sz="2800" dirty="0" smtClean="0"/>
              <a:t> Activities </a:t>
            </a:r>
            <a:r>
              <a:rPr lang="en-US" sz="2800" dirty="0"/>
              <a:t>might include: </a:t>
            </a:r>
          </a:p>
          <a:p>
            <a:pPr lvl="1"/>
            <a:r>
              <a:rPr lang="en-US" sz="2400" dirty="0"/>
              <a:t>Campus tours led by students.</a:t>
            </a:r>
          </a:p>
          <a:p>
            <a:pPr lvl="1"/>
            <a:r>
              <a:rPr lang="en-US" sz="2400" dirty="0"/>
              <a:t>Student panels.</a:t>
            </a:r>
          </a:p>
          <a:p>
            <a:pPr lvl="1"/>
            <a:r>
              <a:rPr lang="en-US" sz="2400" dirty="0"/>
              <a:t>Hands-on activities related to class curriculum.</a:t>
            </a:r>
          </a:p>
          <a:p>
            <a:pPr lvl="1"/>
            <a:r>
              <a:rPr lang="en-US" sz="2400" dirty="0"/>
              <a:t>Admissions/financial aid presentation.</a:t>
            </a:r>
          </a:p>
          <a:p>
            <a:pPr lvl="1"/>
            <a:r>
              <a:rPr lang="en-US" sz="2400" dirty="0"/>
              <a:t>Visiting dorms or athletic facilities.</a:t>
            </a:r>
          </a:p>
          <a:p>
            <a:pPr lvl="1"/>
            <a:r>
              <a:rPr lang="en-US" sz="2400" dirty="0"/>
              <a:t>Sitting in on a class.</a:t>
            </a:r>
          </a:p>
          <a:p>
            <a:pPr lvl="1"/>
            <a:r>
              <a:rPr lang="en-US" sz="2400" dirty="0"/>
              <a:t>Time to talk to an instructor</a:t>
            </a:r>
            <a:r>
              <a:rPr lang="en-US" sz="2400" dirty="0" smtClean="0"/>
              <a:t>.</a:t>
            </a:r>
          </a:p>
          <a:p>
            <a:pPr lvl="1"/>
            <a:r>
              <a:rPr lang="en-US" sz="2400" dirty="0" smtClean="0"/>
              <a:t>Learning about support services. </a:t>
            </a:r>
            <a:endParaRPr lang="en-US" sz="2400" dirty="0"/>
          </a:p>
          <a:p>
            <a:endParaRPr lang="en-US" dirty="0"/>
          </a:p>
        </p:txBody>
      </p:sp>
    </p:spTree>
    <p:extLst>
      <p:ext uri="{BB962C8B-B14F-4D97-AF65-F5344CB8AC3E}">
        <p14:creationId xmlns:p14="http://schemas.microsoft.com/office/powerpoint/2010/main" val="856513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Activity </a:t>
            </a:r>
            <a:endParaRPr lang="en-US" dirty="0"/>
          </a:p>
        </p:txBody>
      </p:sp>
    </p:spTree>
    <p:extLst>
      <p:ext uri="{BB962C8B-B14F-4D97-AF65-F5344CB8AC3E}">
        <p14:creationId xmlns:p14="http://schemas.microsoft.com/office/powerpoint/2010/main" val="229318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290351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Family Night</a:t>
            </a:r>
            <a:endParaRPr lang="en-US" dirty="0"/>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when we say college?</a:t>
            </a:r>
            <a:endParaRPr lang="en-US" dirty="0"/>
          </a:p>
        </p:txBody>
      </p:sp>
      <p:sp>
        <p:nvSpPr>
          <p:cNvPr id="3" name="Content Placeholder 2"/>
          <p:cNvSpPr>
            <a:spLocks noGrp="1"/>
          </p:cNvSpPr>
          <p:nvPr>
            <p:ph idx="1"/>
          </p:nvPr>
        </p:nvSpPr>
        <p:spPr/>
        <p:txBody>
          <a:bodyPr>
            <a:normAutofit fontScale="92500" lnSpcReduction="20000"/>
          </a:bodyPr>
          <a:lstStyle/>
          <a:p>
            <a:pPr>
              <a:buFont typeface="Courier New" panose="02070309020205020404" pitchFamily="49" charset="0"/>
              <a:buChar char="o"/>
            </a:pPr>
            <a:r>
              <a:rPr lang="en-US" sz="2700" dirty="0"/>
              <a:t>When we say “college</a:t>
            </a:r>
            <a:r>
              <a:rPr lang="en-US" sz="2700" dirty="0" smtClean="0"/>
              <a:t>”, </a:t>
            </a:r>
            <a:r>
              <a:rPr lang="en-US" sz="2700" dirty="0"/>
              <a:t>we mean any type of education or training after high school. </a:t>
            </a:r>
            <a:r>
              <a:rPr lang="en-US" sz="2700" dirty="0" smtClean="0"/>
              <a:t>We also use the terms “postsecondary education” and “postsecondary training”.</a:t>
            </a:r>
            <a:endParaRPr lang="en-US" sz="2700" dirty="0"/>
          </a:p>
          <a:p>
            <a:pPr>
              <a:buFont typeface="Courier New" panose="02070309020205020404" pitchFamily="49" charset="0"/>
              <a:buChar char="o"/>
            </a:pPr>
            <a:r>
              <a:rPr lang="en-US" sz="2700" dirty="0"/>
              <a:t>There are many options for students after high school, including apprenticeships, </a:t>
            </a:r>
            <a:r>
              <a:rPr lang="en-US" sz="2700" dirty="0" smtClean="0"/>
              <a:t>military, on-the-job </a:t>
            </a:r>
            <a:r>
              <a:rPr lang="en-US" sz="2700" dirty="0"/>
              <a:t>training programs, community college certificates, two-year degrees, and four-year degrees.</a:t>
            </a:r>
          </a:p>
          <a:p>
            <a:pPr>
              <a:buFont typeface="Courier New" panose="02070309020205020404" pitchFamily="49" charset="0"/>
              <a:buChar char="o"/>
            </a:pPr>
            <a:r>
              <a:rPr lang="en-US" sz="2700" dirty="0"/>
              <a:t>The term </a:t>
            </a:r>
            <a:r>
              <a:rPr lang="en-US" sz="2700" i="1" dirty="0"/>
              <a:t>college </a:t>
            </a:r>
            <a:r>
              <a:rPr lang="en-US" sz="2700" dirty="0"/>
              <a:t>includes all of these things. </a:t>
            </a:r>
            <a:endParaRPr lang="en-US" sz="2700" dirty="0" smtClean="0"/>
          </a:p>
          <a:p>
            <a:r>
              <a:rPr lang="en-US" sz="2800" dirty="0"/>
              <a:t>Each of these paths has entrance requirements. </a:t>
            </a:r>
            <a:r>
              <a:rPr lang="en-US" sz="2800" dirty="0" smtClean="0"/>
              <a:t> These </a:t>
            </a:r>
            <a:r>
              <a:rPr lang="en-US" sz="2800" dirty="0"/>
              <a:t>requirements vary by institution. </a:t>
            </a:r>
          </a:p>
          <a:p>
            <a:pPr>
              <a:buFont typeface="Courier New" panose="02070309020205020404" pitchFamily="49" charset="0"/>
              <a:buChar char="o"/>
            </a:pPr>
            <a:endParaRPr lang="en-US" sz="2700" dirty="0"/>
          </a:p>
        </p:txBody>
      </p:sp>
    </p:spTree>
    <p:extLst>
      <p:ext uri="{BB962C8B-B14F-4D97-AF65-F5344CB8AC3E}">
        <p14:creationId xmlns:p14="http://schemas.microsoft.com/office/powerpoint/2010/main" val="4066247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Four-year college or university</a:t>
            </a:r>
            <a:endParaRPr lang="en-US" dirty="0"/>
          </a:p>
        </p:txBody>
      </p:sp>
      <p:sp>
        <p:nvSpPr>
          <p:cNvPr id="5" name="Content Placeholder 4"/>
          <p:cNvSpPr>
            <a:spLocks noGrp="1"/>
          </p:cNvSpPr>
          <p:nvPr>
            <p:ph idx="1"/>
          </p:nvPr>
        </p:nvSpPr>
        <p:spPr/>
        <p:txBody>
          <a:bodyPr>
            <a:normAutofit lnSpcReduction="10000"/>
          </a:bodyPr>
          <a:lstStyle/>
          <a:p>
            <a:r>
              <a:rPr lang="en-US" sz="2800" dirty="0" smtClean="0"/>
              <a:t>Students </a:t>
            </a:r>
            <a:r>
              <a:rPr lang="en-US" sz="2800" dirty="0"/>
              <a:t>who need more education usually attend a four year-college or university.  The first degree you earn will be a Bachelor’s Degree, such as a Bachelor of Science degree. </a:t>
            </a:r>
            <a:endParaRPr lang="en-US" sz="2800" dirty="0" smtClean="0"/>
          </a:p>
          <a:p>
            <a:r>
              <a:rPr lang="en-US" sz="2800" dirty="0" smtClean="0"/>
              <a:t> </a:t>
            </a:r>
            <a:r>
              <a:rPr lang="en-US" sz="2800" dirty="0"/>
              <a:t>You might continue on to graduate or professional school or you might use your degree to go right into the workplace.  You can earn a Bachelor’s degree in nearly any subject imaginable, from Asian Studies to Zoology.</a:t>
            </a:r>
          </a:p>
          <a:p>
            <a:endParaRPr lang="en-US" dirty="0"/>
          </a:p>
        </p:txBody>
      </p:sp>
    </p:spTree>
    <p:extLst>
      <p:ext uri="{BB962C8B-B14F-4D97-AF65-F5344CB8AC3E}">
        <p14:creationId xmlns:p14="http://schemas.microsoft.com/office/powerpoint/2010/main" val="3943713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Two-year college</a:t>
            </a:r>
            <a:endParaRPr lang="en-US" dirty="0"/>
          </a:p>
        </p:txBody>
      </p:sp>
      <p:sp>
        <p:nvSpPr>
          <p:cNvPr id="3" name="Content Placeholder 2"/>
          <p:cNvSpPr>
            <a:spLocks noGrp="1"/>
          </p:cNvSpPr>
          <p:nvPr>
            <p:ph idx="1"/>
          </p:nvPr>
        </p:nvSpPr>
        <p:spPr/>
        <p:txBody>
          <a:bodyPr>
            <a:normAutofit/>
          </a:bodyPr>
          <a:lstStyle/>
          <a:p>
            <a:r>
              <a:rPr lang="en-US" sz="2400" dirty="0"/>
              <a:t>Many students go to community or technical college to earn a career certificate or to get an Associate Degree.  </a:t>
            </a:r>
            <a:endParaRPr lang="en-US" sz="2400" dirty="0" smtClean="0"/>
          </a:p>
          <a:p>
            <a:r>
              <a:rPr lang="en-US" sz="2400" dirty="0" smtClean="0"/>
              <a:t>You </a:t>
            </a:r>
            <a:r>
              <a:rPr lang="en-US" sz="2400" dirty="0"/>
              <a:t>can enter the workplace with an Associate Degree or use it to transfer into a four-year university and continue on toward earning a degree.  </a:t>
            </a:r>
            <a:endParaRPr lang="en-US" sz="2400" dirty="0" smtClean="0"/>
          </a:p>
          <a:p>
            <a:r>
              <a:rPr lang="en-US" sz="2400" dirty="0" smtClean="0"/>
              <a:t>Two-year </a:t>
            </a:r>
            <a:r>
              <a:rPr lang="en-US" sz="2400" dirty="0"/>
              <a:t>college careers include Cosmetology, Computer-aided Drafting and Design, Medical Office Clerk, or Culinary Arts.</a:t>
            </a:r>
          </a:p>
        </p:txBody>
      </p:sp>
    </p:spTree>
    <p:extLst>
      <p:ext uri="{BB962C8B-B14F-4D97-AF65-F5344CB8AC3E}">
        <p14:creationId xmlns:p14="http://schemas.microsoft.com/office/powerpoint/2010/main" val="383156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 or apprenticeship programs- Career And Technical Education (</a:t>
            </a:r>
            <a:r>
              <a:rPr lang="en-US" dirty="0"/>
              <a:t>CTE</a:t>
            </a:r>
            <a:r>
              <a:rPr lang="en-US" dirty="0" smtClean="0"/>
              <a:t>)</a:t>
            </a:r>
            <a:endParaRPr lang="en-US" dirty="0"/>
          </a:p>
        </p:txBody>
      </p:sp>
      <p:sp>
        <p:nvSpPr>
          <p:cNvPr id="3" name="Content Placeholder 2"/>
          <p:cNvSpPr>
            <a:spLocks noGrp="1"/>
          </p:cNvSpPr>
          <p:nvPr>
            <p:ph idx="1"/>
          </p:nvPr>
        </p:nvSpPr>
        <p:spPr/>
        <p:txBody>
          <a:bodyPr/>
          <a:lstStyle/>
          <a:p>
            <a:r>
              <a:rPr lang="en-US" dirty="0"/>
              <a:t>Do you want to earn a paycheck while you learn a job?  </a:t>
            </a:r>
          </a:p>
          <a:p>
            <a:r>
              <a:rPr lang="en-US" dirty="0" smtClean="0"/>
              <a:t>Would </a:t>
            </a:r>
            <a:r>
              <a:rPr lang="en-US" dirty="0"/>
              <a:t>you like to work one-on-one with someone who’s experienced?  </a:t>
            </a:r>
            <a:endParaRPr lang="en-US" dirty="0" smtClean="0"/>
          </a:p>
          <a:p>
            <a:r>
              <a:rPr lang="en-US" dirty="0" smtClean="0"/>
              <a:t>In </a:t>
            </a:r>
            <a:r>
              <a:rPr lang="en-US" dirty="0"/>
              <a:t>CTE training (apprenticeship), you learn a highly skilled job (in manufacturing or high tech, or health care, public safety, cooking, or construction) by working with a skilled expert.  </a:t>
            </a:r>
            <a:endParaRPr lang="en-US" dirty="0" smtClean="0"/>
          </a:p>
          <a:p>
            <a:r>
              <a:rPr lang="en-US" dirty="0" smtClean="0"/>
              <a:t>An </a:t>
            </a:r>
            <a:r>
              <a:rPr lang="en-US" dirty="0"/>
              <a:t>apprenticeship usually lasts two to four years.  CTE careers include Auto Technicians, Carpenters, Electricians, and Hairstylists.</a:t>
            </a:r>
          </a:p>
        </p:txBody>
      </p:sp>
    </p:spTree>
    <p:extLst>
      <p:ext uri="{BB962C8B-B14F-4D97-AF65-F5344CB8AC3E}">
        <p14:creationId xmlns:p14="http://schemas.microsoft.com/office/powerpoint/2010/main" val="4200286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a:t>
            </a:r>
            <a:endParaRPr lang="en-US" dirty="0"/>
          </a:p>
        </p:txBody>
      </p:sp>
      <p:sp>
        <p:nvSpPr>
          <p:cNvPr id="3" name="Content Placeholder 2"/>
          <p:cNvSpPr>
            <a:spLocks noGrp="1"/>
          </p:cNvSpPr>
          <p:nvPr>
            <p:ph idx="1"/>
          </p:nvPr>
        </p:nvSpPr>
        <p:spPr/>
        <p:txBody>
          <a:bodyPr/>
          <a:lstStyle/>
          <a:p>
            <a:r>
              <a:rPr lang="en-US" dirty="0"/>
              <a:t>Some students join the military after high school.  You can join the military right away, or you can join the Reserve Officers’ Training Corps (ROTC) while you are in college and then be commissioned as an officer after college graduation.  </a:t>
            </a:r>
          </a:p>
          <a:p>
            <a:r>
              <a:rPr lang="en-US" dirty="0" smtClean="0"/>
              <a:t>The </a:t>
            </a:r>
            <a:r>
              <a:rPr lang="en-US" dirty="0"/>
              <a:t>military offers many different career and training opportunities, meaning that you’ll need to decide what you want to do before you join.  Most careers can be pursued through the military.</a:t>
            </a:r>
          </a:p>
        </p:txBody>
      </p:sp>
    </p:spTree>
    <p:extLst>
      <p:ext uri="{BB962C8B-B14F-4D97-AF65-F5344CB8AC3E}">
        <p14:creationId xmlns:p14="http://schemas.microsoft.com/office/powerpoint/2010/main" val="1934950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AmeriCorps</a:t>
            </a:r>
            <a:endParaRPr lang="en-US" dirty="0"/>
          </a:p>
        </p:txBody>
      </p:sp>
      <p:sp>
        <p:nvSpPr>
          <p:cNvPr id="3" name="Content Placeholder 2"/>
          <p:cNvSpPr>
            <a:spLocks noGrp="1"/>
          </p:cNvSpPr>
          <p:nvPr>
            <p:ph idx="1"/>
          </p:nvPr>
        </p:nvSpPr>
        <p:spPr/>
        <p:txBody>
          <a:bodyPr/>
          <a:lstStyle/>
          <a:p>
            <a:pPr lvl="0"/>
            <a:r>
              <a:rPr lang="en-US" dirty="0" smtClean="0"/>
              <a:t>AmeriCorps </a:t>
            </a:r>
            <a:r>
              <a:rPr lang="en-US" dirty="0"/>
              <a:t>is a national service program. AmeriCorps is a </a:t>
            </a:r>
            <a:r>
              <a:rPr lang="en-US" b="1" dirty="0"/>
              <a:t>real-life education and work experience </a:t>
            </a:r>
            <a:r>
              <a:rPr lang="en-US" dirty="0"/>
              <a:t>wrapped into one. </a:t>
            </a:r>
            <a:endParaRPr lang="en-US" dirty="0" smtClean="0"/>
          </a:p>
          <a:p>
            <a:pPr lvl="0"/>
            <a:r>
              <a:rPr lang="en-US" dirty="0" smtClean="0"/>
              <a:t>As </a:t>
            </a:r>
            <a:r>
              <a:rPr lang="en-US" dirty="0"/>
              <a:t>an AmeriCorps member, you volunteer to help make the world a better place: help children learn, protect the environment, or bring needed services to a low-income community. </a:t>
            </a:r>
            <a:endParaRPr lang="en-US" dirty="0" smtClean="0"/>
          </a:p>
          <a:p>
            <a:pPr lvl="0"/>
            <a:r>
              <a:rPr lang="en-US" dirty="0" smtClean="0"/>
              <a:t>Most </a:t>
            </a:r>
            <a:r>
              <a:rPr lang="en-US" dirty="0"/>
              <a:t>AmeriCorps members receive student loan deferment, and training, and may receive a living allowance and limited health benefit options. After you complete your term of service, you will also receive a </a:t>
            </a:r>
            <a:r>
              <a:rPr lang="en-US" b="1" dirty="0"/>
              <a:t>Segal AmeriCorps Education Award </a:t>
            </a:r>
            <a:r>
              <a:rPr lang="en-US" dirty="0"/>
              <a:t>to help pay for college, graduate school, or vocational training or to repay student loans. Learn more: </a:t>
            </a:r>
            <a:r>
              <a:rPr lang="en-US" u="sng" dirty="0">
                <a:hlinkClick r:id="rId3"/>
              </a:rPr>
              <a:t>www.americorps.gov/for_individuals/benefits</a:t>
            </a:r>
            <a:endParaRPr lang="en-US" dirty="0"/>
          </a:p>
          <a:p>
            <a:endParaRPr lang="en-US" dirty="0"/>
          </a:p>
        </p:txBody>
      </p:sp>
    </p:spTree>
    <p:extLst>
      <p:ext uri="{BB962C8B-B14F-4D97-AF65-F5344CB8AC3E}">
        <p14:creationId xmlns:p14="http://schemas.microsoft.com/office/powerpoint/2010/main" val="2913895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a:t>
            </a:r>
            <a:endParaRPr lang="en-US" dirty="0"/>
          </a:p>
        </p:txBody>
      </p:sp>
      <p:sp>
        <p:nvSpPr>
          <p:cNvPr id="3" name="Content Placeholder 2"/>
          <p:cNvSpPr>
            <a:spLocks noGrp="1"/>
          </p:cNvSpPr>
          <p:nvPr>
            <p:ph idx="1"/>
          </p:nvPr>
        </p:nvSpPr>
        <p:spPr/>
        <p:txBody>
          <a:bodyPr>
            <a:normAutofit/>
          </a:bodyPr>
          <a:lstStyle/>
          <a:p>
            <a:r>
              <a:rPr lang="en-US" sz="2400" dirty="0" smtClean="0"/>
              <a:t>Some </a:t>
            </a:r>
            <a:r>
              <a:rPr lang="en-US" sz="2400" dirty="0"/>
              <a:t>students elect to enter the workplace directly after high school graduation.  </a:t>
            </a:r>
            <a:endParaRPr lang="en-US" sz="2400" dirty="0" smtClean="0"/>
          </a:p>
          <a:p>
            <a:r>
              <a:rPr lang="en-US" sz="2400" dirty="0" smtClean="0"/>
              <a:t>Many </a:t>
            </a:r>
            <a:r>
              <a:rPr lang="en-US" sz="2400" dirty="0"/>
              <a:t>plan to return to some form of </a:t>
            </a:r>
            <a:r>
              <a:rPr lang="en-US" sz="2400" dirty="0" smtClean="0"/>
              <a:t>postsecondary </a:t>
            </a:r>
            <a:r>
              <a:rPr lang="en-US" sz="2400" dirty="0"/>
              <a:t>education after a year or two of earning a wage.  </a:t>
            </a:r>
            <a:r>
              <a:rPr lang="en-US" sz="2400" dirty="0" smtClean="0"/>
              <a:t>Others </a:t>
            </a:r>
            <a:r>
              <a:rPr lang="en-US" sz="2400" dirty="0"/>
              <a:t>do not return and hope to develop desirable skills through experience.  </a:t>
            </a:r>
          </a:p>
          <a:p>
            <a:r>
              <a:rPr lang="en-US" sz="2400" dirty="0" smtClean="0"/>
              <a:t>Every </a:t>
            </a:r>
            <a:r>
              <a:rPr lang="en-US" sz="2400" dirty="0"/>
              <a:t>student will eventually enter the workplace, so all need to develop qualifications, learn job search techniques, write an effective resume, develop interview skills, and understand how to grow within an organization</a:t>
            </a:r>
            <a:r>
              <a:rPr lang="en-US" sz="2400" dirty="0" smtClean="0"/>
              <a:t>.</a:t>
            </a:r>
            <a:endParaRPr lang="en-US" sz="2400" dirty="0"/>
          </a:p>
        </p:txBody>
      </p:sp>
    </p:spTree>
    <p:extLst>
      <p:ext uri="{BB962C8B-B14F-4D97-AF65-F5344CB8AC3E}">
        <p14:creationId xmlns:p14="http://schemas.microsoft.com/office/powerpoint/2010/main" val="181520345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1059</TotalTime>
  <Words>1162</Words>
  <Application>Microsoft Office PowerPoint</Application>
  <PresentationFormat>On-screen Show (4:3)</PresentationFormat>
  <Paragraphs>110</Paragraphs>
  <Slides>22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 Gothic</vt:lpstr>
      <vt:lpstr>Corbel</vt:lpstr>
      <vt:lpstr>Courier New</vt:lpstr>
      <vt:lpstr>Trajan Pro</vt:lpstr>
      <vt:lpstr>Wingdings 2</vt:lpstr>
      <vt:lpstr>Frame</vt:lpstr>
      <vt:lpstr>College and Career Exploration </vt:lpstr>
      <vt:lpstr>Introductions</vt:lpstr>
      <vt:lpstr>What do we mean when we say college?</vt:lpstr>
      <vt:lpstr>Four-year college or university</vt:lpstr>
      <vt:lpstr>Two-year college</vt:lpstr>
      <vt:lpstr>Certificate or apprenticeship programs- Career And Technical Education (CTE)</vt:lpstr>
      <vt:lpstr>Military</vt:lpstr>
      <vt:lpstr>AmeriCorps</vt:lpstr>
      <vt:lpstr>Workplace</vt:lpstr>
      <vt:lpstr>Types of degrees</vt:lpstr>
      <vt:lpstr>Think about careers </vt:lpstr>
      <vt:lpstr>Resources</vt:lpstr>
      <vt:lpstr>College Board’s Big Future</vt:lpstr>
      <vt:lpstr>CheckOutACollege.com </vt:lpstr>
      <vt:lpstr>Career Interest Guide</vt:lpstr>
      <vt:lpstr> Career Interest Inventory </vt:lpstr>
      <vt:lpstr>College  fairs</vt:lpstr>
      <vt:lpstr>Campus visits</vt:lpstr>
      <vt:lpstr>Activity </vt:lpstr>
      <vt:lpstr>Questions?</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81</cp:revision>
  <dcterms:created xsi:type="dcterms:W3CDTF">2017-07-24T18:39:53Z</dcterms:created>
  <dcterms:modified xsi:type="dcterms:W3CDTF">2017-11-27T22:47:32Z</dcterms:modified>
</cp:coreProperties>
</file>