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21"/>
  </p:notesMasterIdLst>
  <p:sldIdLst>
    <p:sldId id="256" r:id="rId2"/>
    <p:sldId id="287" r:id="rId3"/>
    <p:sldId id="333" r:id="rId4"/>
    <p:sldId id="331" r:id="rId5"/>
    <p:sldId id="332" r:id="rId6"/>
    <p:sldId id="327" r:id="rId7"/>
    <p:sldId id="319" r:id="rId8"/>
    <p:sldId id="330" r:id="rId9"/>
    <p:sldId id="329" r:id="rId10"/>
    <p:sldId id="320" r:id="rId11"/>
    <p:sldId id="321" r:id="rId12"/>
    <p:sldId id="322" r:id="rId13"/>
    <p:sldId id="325" r:id="rId14"/>
    <p:sldId id="323" r:id="rId15"/>
    <p:sldId id="324" r:id="rId16"/>
    <p:sldId id="326" r:id="rId17"/>
    <p:sldId id="317" r:id="rId18"/>
    <p:sldId id="318" r:id="rId19"/>
    <p:sldId id="29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68" autoAdjust="0"/>
    <p:restoredTop sz="85369" autoAdjust="0"/>
  </p:normalViewPr>
  <p:slideViewPr>
    <p:cSldViewPr snapToGrid="0">
      <p:cViewPr>
        <p:scale>
          <a:sx n="66" d="100"/>
          <a:sy n="66" d="100"/>
        </p:scale>
        <p:origin x="11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8/16/2019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424188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Many</a:t>
            </a:r>
            <a:r>
              <a:rPr lang="en-US" baseline="0" dirty="0" smtClean="0"/>
              <a:t> people think college is just a four year program, but there are many options. We want students to find the right fit. </a:t>
            </a:r>
            <a:r>
              <a:rPr lang="en-US" sz="1200" kern="1200" dirty="0" smtClean="0">
                <a:solidFill>
                  <a:schemeClr val="tx1"/>
                </a:solidFill>
                <a:effectLst/>
                <a:latin typeface="+mn-lt"/>
                <a:ea typeface="+mn-ea"/>
                <a:cs typeface="+mn-cs"/>
              </a:rPr>
              <a:t>Explain that this is called “postsecondary education” because it is after (or “post”) high school (secondary education). Postsecondary education is often called “college”. College can be 4-year university, 2-year college or technical college, military training, certificate programs, or apprenticeships.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3</a:t>
            </a:fld>
            <a:endParaRPr lang="en-US"/>
          </a:p>
        </p:txBody>
      </p:sp>
    </p:spTree>
    <p:extLst>
      <p:ext uri="{BB962C8B-B14F-4D97-AF65-F5344CB8AC3E}">
        <p14:creationId xmlns:p14="http://schemas.microsoft.com/office/powerpoint/2010/main" val="2130575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Arial Narrow" pitchFamily="34" charset="0"/>
              </a:rPr>
              <a:t>Students in high school need to think about several types of credit requirements:</a:t>
            </a:r>
          </a:p>
          <a:p>
            <a:pPr eaLnBrk="1" hangingPunct="1">
              <a:spcBef>
                <a:spcPct val="0"/>
              </a:spcBef>
            </a:pPr>
            <a:endParaRPr lang="en-US" dirty="0" smtClean="0">
              <a:latin typeface="Arial Narrow" pitchFamily="34" charset="0"/>
            </a:endParaRPr>
          </a:p>
          <a:p>
            <a:pPr eaLnBrk="1" hangingPunct="1">
              <a:spcBef>
                <a:spcPct val="0"/>
              </a:spcBef>
              <a:buFontTx/>
              <a:buChar char="•"/>
            </a:pPr>
            <a:r>
              <a:rPr lang="en-US" dirty="0" smtClean="0">
                <a:latin typeface="Arial Narrow" pitchFamily="34" charset="0"/>
              </a:rPr>
              <a:t>First are the </a:t>
            </a:r>
            <a:r>
              <a:rPr lang="en-US" b="1" dirty="0" smtClean="0">
                <a:latin typeface="Arial Narrow" pitchFamily="34" charset="0"/>
              </a:rPr>
              <a:t>state’s high school graduation requirements</a:t>
            </a:r>
            <a:r>
              <a:rPr lang="en-US" dirty="0" smtClean="0">
                <a:latin typeface="Arial Narrow" pitchFamily="34" charset="0"/>
              </a:rPr>
              <a:t>. These are the MINIMUM number of course credits needed to graduate from high school. This slide lists the statewide requirement resources. In addition, the State Board of Education has adopted a 24-credit requirement for high school graduation starting with Class of 2019.</a:t>
            </a:r>
          </a:p>
          <a:p>
            <a:pPr eaLnBrk="1" hangingPunct="1">
              <a:spcBef>
                <a:spcPct val="0"/>
              </a:spcBef>
            </a:pPr>
            <a:endParaRPr lang="en-US" dirty="0" smtClean="0">
              <a:latin typeface="Arial Narrow" pitchFamily="34" charset="0"/>
            </a:endParaRPr>
          </a:p>
          <a:p>
            <a:pPr eaLnBrk="1" hangingPunct="1">
              <a:spcBef>
                <a:spcPct val="0"/>
              </a:spcBef>
              <a:buFontTx/>
              <a:buChar char="•"/>
            </a:pPr>
            <a:r>
              <a:rPr lang="en-US" dirty="0" smtClean="0">
                <a:latin typeface="Arial Narrow" pitchFamily="34" charset="0"/>
              </a:rPr>
              <a:t>Next are </a:t>
            </a:r>
            <a:r>
              <a:rPr lang="en-US" b="1" dirty="0" smtClean="0">
                <a:latin typeface="Arial Narrow" pitchFamily="34" charset="0"/>
              </a:rPr>
              <a:t>your district’s graduation requirements.</a:t>
            </a:r>
            <a:r>
              <a:rPr lang="en-US" dirty="0" smtClean="0">
                <a:latin typeface="Arial Narrow" pitchFamily="34" charset="0"/>
              </a:rPr>
              <a:t> Many school districts impose more rigorous minimum requirements than the state’s.</a:t>
            </a:r>
          </a:p>
          <a:p>
            <a:pPr eaLnBrk="1" hangingPunct="1">
              <a:spcBef>
                <a:spcPct val="0"/>
              </a:spcBef>
              <a:buFontTx/>
              <a:buChar char="•"/>
            </a:pPr>
            <a:endParaRPr lang="en-US" dirty="0" smtClean="0">
              <a:latin typeface="Arial Narrow" pitchFamily="34" charset="0"/>
            </a:endParaRPr>
          </a:p>
          <a:p>
            <a:pPr eaLnBrk="1" hangingPunct="1">
              <a:spcBef>
                <a:spcPct val="0"/>
              </a:spcBef>
              <a:buFontTx/>
              <a:buChar char="•"/>
            </a:pPr>
            <a:r>
              <a:rPr lang="en-US" dirty="0" smtClean="0">
                <a:latin typeface="Arial Narrow" pitchFamily="34" charset="0"/>
              </a:rPr>
              <a:t>Students should also consider the </a:t>
            </a:r>
            <a:r>
              <a:rPr lang="en-US" b="1" dirty="0" smtClean="0">
                <a:latin typeface="Arial Narrow" pitchFamily="34" charset="0"/>
              </a:rPr>
              <a:t>College Academic Distribution Requirements </a:t>
            </a:r>
            <a:r>
              <a:rPr lang="en-US" dirty="0" smtClean="0">
                <a:latin typeface="Arial Narrow" pitchFamily="34" charset="0"/>
              </a:rPr>
              <a:t>(CADRs) or the minimum course credits students need to be eligible for admission to a Washington State public four-year college or university. These CADRs are also minimums – many colleges require more. Selective colleges require significantly more credits.</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13</a:t>
            </a:fld>
            <a:endParaRPr lang="en-US"/>
          </a:p>
        </p:txBody>
      </p:sp>
    </p:spTree>
    <p:extLst>
      <p:ext uri="{BB962C8B-B14F-4D97-AF65-F5344CB8AC3E}">
        <p14:creationId xmlns:p14="http://schemas.microsoft.com/office/powerpoint/2010/main" val="1744269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Remind families that they can find out about their child’s grades, assignments, and attendance on the school’s online system (like Skyward). If you don’t know how to access this system, contact your child’s counselor for assistance.</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14</a:t>
            </a:fld>
            <a:endParaRPr lang="en-US"/>
          </a:p>
        </p:txBody>
      </p:sp>
    </p:spTree>
    <p:extLst>
      <p:ext uri="{BB962C8B-B14F-4D97-AF65-F5344CB8AC3E}">
        <p14:creationId xmlns:p14="http://schemas.microsoft.com/office/powerpoint/2010/main" val="3612136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D1A03-E48A-429A-86F9-A60CDC7EE94E}"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1725157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8868324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565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948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8/16/2019</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smtClean="0">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12862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7338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437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582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1376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73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9487297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3880395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8/16/2019</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53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8/16/2019</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5648093"/>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01"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k12.wa.us/graduationrequiremen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readysetgrad.org/search/node/minimum%20college%20admission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dirty="0" smtClean="0"/>
              <a:t>9</a:t>
            </a:r>
            <a:r>
              <a:rPr lang="en-US" dirty="0"/>
              <a:t>th</a:t>
            </a:r>
            <a:r>
              <a:rPr lang="en-US" sz="7200" dirty="0" smtClean="0"/>
              <a:t> Grade Transition</a:t>
            </a:r>
            <a:endParaRPr lang="en-US" sz="4800"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2790" y="6173933"/>
            <a:ext cx="1556040" cy="548640"/>
          </a:xfrm>
          <a:prstGeom prst="rect">
            <a:avLst/>
          </a:prstGeom>
        </p:spPr>
      </p:pic>
    </p:spTree>
    <p:extLst>
      <p:ext uri="{BB962C8B-B14F-4D97-AF65-F5344CB8AC3E}">
        <p14:creationId xmlns:p14="http://schemas.microsoft.com/office/powerpoint/2010/main" val="302807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a:t>
            </a:r>
            <a:endParaRPr lang="en-US" dirty="0"/>
          </a:p>
        </p:txBody>
      </p:sp>
      <p:sp>
        <p:nvSpPr>
          <p:cNvPr id="3" name="Content Placeholder 2"/>
          <p:cNvSpPr>
            <a:spLocks noGrp="1"/>
          </p:cNvSpPr>
          <p:nvPr>
            <p:ph idx="1"/>
          </p:nvPr>
        </p:nvSpPr>
        <p:spPr/>
        <p:txBody>
          <a:bodyPr/>
          <a:lstStyle/>
          <a:p>
            <a:r>
              <a:rPr lang="en-US" i="1" dirty="0">
                <a:solidFill>
                  <a:schemeClr val="tx2"/>
                </a:solidFill>
              </a:rPr>
              <a:t>Insert school specific </a:t>
            </a:r>
            <a:r>
              <a:rPr lang="en-US" i="1" dirty="0" smtClean="0">
                <a:solidFill>
                  <a:schemeClr val="tx2"/>
                </a:solidFill>
              </a:rPr>
              <a:t>information and explain process.</a:t>
            </a:r>
            <a:endParaRPr lang="en-US" i="1" dirty="0">
              <a:solidFill>
                <a:schemeClr val="tx2"/>
              </a:solidFill>
            </a:endParaRPr>
          </a:p>
          <a:p>
            <a:endParaRPr lang="en-US" dirty="0"/>
          </a:p>
        </p:txBody>
      </p:sp>
    </p:spTree>
    <p:extLst>
      <p:ext uri="{BB962C8B-B14F-4D97-AF65-F5344CB8AC3E}">
        <p14:creationId xmlns:p14="http://schemas.microsoft.com/office/powerpoint/2010/main" val="1933103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Freshmen Classes</a:t>
            </a:r>
            <a:endParaRPr lang="en-US" dirty="0"/>
          </a:p>
        </p:txBody>
      </p:sp>
      <p:sp>
        <p:nvSpPr>
          <p:cNvPr id="3" name="Content Placeholder 2"/>
          <p:cNvSpPr>
            <a:spLocks noGrp="1"/>
          </p:cNvSpPr>
          <p:nvPr>
            <p:ph idx="1"/>
          </p:nvPr>
        </p:nvSpPr>
        <p:spPr/>
        <p:txBody>
          <a:bodyPr/>
          <a:lstStyle/>
          <a:p>
            <a:r>
              <a:rPr lang="en-US" i="1" dirty="0">
                <a:solidFill>
                  <a:schemeClr val="tx2"/>
                </a:solidFill>
              </a:rPr>
              <a:t>Insert school specific information</a:t>
            </a:r>
          </a:p>
          <a:p>
            <a:endParaRPr lang="en-US" dirty="0"/>
          </a:p>
        </p:txBody>
      </p:sp>
    </p:spTree>
    <p:extLst>
      <p:ext uri="{BB962C8B-B14F-4D97-AF65-F5344CB8AC3E}">
        <p14:creationId xmlns:p14="http://schemas.microsoft.com/office/powerpoint/2010/main" val="1844046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Sequences</a:t>
            </a:r>
            <a:endParaRPr lang="en-US" dirty="0"/>
          </a:p>
        </p:txBody>
      </p:sp>
      <p:sp>
        <p:nvSpPr>
          <p:cNvPr id="3" name="Content Placeholder 2"/>
          <p:cNvSpPr>
            <a:spLocks noGrp="1"/>
          </p:cNvSpPr>
          <p:nvPr>
            <p:ph idx="1"/>
          </p:nvPr>
        </p:nvSpPr>
        <p:spPr/>
        <p:txBody>
          <a:bodyPr/>
          <a:lstStyle/>
          <a:p>
            <a:r>
              <a:rPr lang="en-US" i="1" dirty="0">
                <a:solidFill>
                  <a:schemeClr val="tx2"/>
                </a:solidFill>
              </a:rPr>
              <a:t>Insert school specific information</a:t>
            </a:r>
          </a:p>
          <a:p>
            <a:endParaRPr lang="en-US" dirty="0"/>
          </a:p>
        </p:txBody>
      </p:sp>
    </p:spTree>
    <p:extLst>
      <p:ext uri="{BB962C8B-B14F-4D97-AF65-F5344CB8AC3E}">
        <p14:creationId xmlns:p14="http://schemas.microsoft.com/office/powerpoint/2010/main" val="3387369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33" y="1184406"/>
            <a:ext cx="7524003" cy="970450"/>
          </a:xfrm>
        </p:spPr>
        <p:txBody>
          <a:bodyPr>
            <a:normAutofit fontScale="90000"/>
          </a:bodyPr>
          <a:lstStyle/>
          <a:p>
            <a:r>
              <a:rPr lang="en-US" sz="3600" dirty="0" smtClean="0"/>
              <a:t>Reminder</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323415"/>
              </p:ext>
            </p:extLst>
          </p:nvPr>
        </p:nvGraphicFramePr>
        <p:xfrm>
          <a:off x="2724792" y="711199"/>
          <a:ext cx="6012808" cy="5361790"/>
        </p:xfrm>
        <a:graphic>
          <a:graphicData uri="http://schemas.openxmlformats.org/drawingml/2006/table">
            <a:tbl>
              <a:tblPr firstRow="1" firstCol="1" lastRow="1" lastCol="1" bandRow="1" bandCol="1">
                <a:tableStyleId>{5C22544A-7EE6-4342-B048-85BDC9FD1C3A}</a:tableStyleId>
              </a:tblPr>
              <a:tblGrid>
                <a:gridCol w="1509041">
                  <a:extLst>
                    <a:ext uri="{9D8B030D-6E8A-4147-A177-3AD203B41FA5}">
                      <a16:colId xmlns:a16="http://schemas.microsoft.com/office/drawing/2014/main" val="20000"/>
                    </a:ext>
                  </a:extLst>
                </a:gridCol>
                <a:gridCol w="1545331">
                  <a:extLst>
                    <a:ext uri="{9D8B030D-6E8A-4147-A177-3AD203B41FA5}">
                      <a16:colId xmlns:a16="http://schemas.microsoft.com/office/drawing/2014/main" val="20003"/>
                    </a:ext>
                  </a:extLst>
                </a:gridCol>
                <a:gridCol w="1518114">
                  <a:extLst>
                    <a:ext uri="{9D8B030D-6E8A-4147-A177-3AD203B41FA5}">
                      <a16:colId xmlns:a16="http://schemas.microsoft.com/office/drawing/2014/main" val="20004"/>
                    </a:ext>
                  </a:extLst>
                </a:gridCol>
                <a:gridCol w="1440322">
                  <a:extLst>
                    <a:ext uri="{9D8B030D-6E8A-4147-A177-3AD203B41FA5}">
                      <a16:colId xmlns:a16="http://schemas.microsoft.com/office/drawing/2014/main" val="20005"/>
                    </a:ext>
                  </a:extLst>
                </a:gridCol>
              </a:tblGrid>
              <a:tr h="550225">
                <a:tc>
                  <a:txBody>
                    <a:bodyPr/>
                    <a:lstStyle/>
                    <a:p>
                      <a:pPr marL="68580" marR="0" algn="ctr">
                        <a:lnSpc>
                          <a:spcPts val="985"/>
                        </a:lnSpc>
                        <a:spcBef>
                          <a:spcPts val="0"/>
                        </a:spcBef>
                        <a:spcAft>
                          <a:spcPts val="0"/>
                        </a:spcAft>
                      </a:pPr>
                      <a:r>
                        <a:rPr lang="en-US" sz="800" spc="-5" dirty="0">
                          <a:effectLst/>
                        </a:rPr>
                        <a:t>Subject</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rgbClr val="C00000"/>
                    </a:solidFill>
                  </a:tcPr>
                </a:tc>
                <a:tc>
                  <a:txBody>
                    <a:bodyPr/>
                    <a:lstStyle/>
                    <a:p>
                      <a:pPr marL="0" marR="0" algn="ctr">
                        <a:lnSpc>
                          <a:spcPts val="985"/>
                        </a:lnSpc>
                        <a:spcBef>
                          <a:spcPts val="0"/>
                        </a:spcBef>
                        <a:spcAft>
                          <a:spcPts val="0"/>
                        </a:spcAft>
                      </a:pPr>
                      <a:r>
                        <a:rPr lang="en-US" sz="800" spc="-5" dirty="0">
                          <a:effectLst/>
                        </a:rPr>
                        <a:t>WA State HS Graduation</a:t>
                      </a:r>
                      <a:r>
                        <a:rPr lang="en-US" sz="800" spc="125" dirty="0">
                          <a:effectLst/>
                        </a:rPr>
                        <a:t> </a:t>
                      </a:r>
                      <a:r>
                        <a:rPr lang="en-US" sz="800" spc="-5" dirty="0">
                          <a:effectLst/>
                        </a:rPr>
                        <a:t>Requirements</a:t>
                      </a:r>
                      <a:r>
                        <a:rPr lang="en-US" sz="800" spc="120" dirty="0">
                          <a:effectLst/>
                        </a:rPr>
                        <a:t> </a:t>
                      </a:r>
                      <a:r>
                        <a:rPr lang="en-US" sz="800" dirty="0">
                          <a:effectLst/>
                        </a:rPr>
                        <a:t>(2019 and Beyond)*</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rgbClr val="C00000"/>
                    </a:solidFill>
                  </a:tcPr>
                </a:tc>
                <a:tc>
                  <a:txBody>
                    <a:bodyPr/>
                    <a:lstStyle/>
                    <a:p>
                      <a:pPr marL="31750" marR="0" indent="-31750" algn="ctr">
                        <a:lnSpc>
                          <a:spcPts val="985"/>
                        </a:lnSpc>
                        <a:spcBef>
                          <a:spcPts val="0"/>
                        </a:spcBef>
                        <a:spcAft>
                          <a:spcPts val="0"/>
                        </a:spcAft>
                      </a:pPr>
                      <a:r>
                        <a:rPr lang="en-US" sz="800" spc="-5" dirty="0">
                          <a:effectLst/>
                        </a:rPr>
                        <a:t>Min. Requirements</a:t>
                      </a:r>
                      <a:r>
                        <a:rPr lang="en-US" sz="800" spc="120" dirty="0">
                          <a:effectLst/>
                        </a:rPr>
                        <a:t> </a:t>
                      </a:r>
                      <a:r>
                        <a:rPr lang="en-US" sz="800" spc="-5" dirty="0">
                          <a:effectLst/>
                        </a:rPr>
                        <a:t>For</a:t>
                      </a:r>
                      <a:r>
                        <a:rPr lang="en-US" sz="800" dirty="0">
                          <a:effectLst/>
                        </a:rPr>
                        <a:t> </a:t>
                      </a:r>
                      <a:r>
                        <a:rPr lang="en-US" sz="800" spc="-5" dirty="0">
                          <a:effectLst/>
                        </a:rPr>
                        <a:t>WA Public</a:t>
                      </a:r>
                      <a:r>
                        <a:rPr lang="en-US" sz="800" spc="115" dirty="0">
                          <a:effectLst/>
                        </a:rPr>
                        <a:t> </a:t>
                      </a:r>
                      <a:r>
                        <a:rPr lang="en-US" sz="800" spc="-5" dirty="0">
                          <a:effectLst/>
                        </a:rPr>
                        <a:t>Colleges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rgbClr val="C00000"/>
                    </a:solidFill>
                  </a:tcPr>
                </a:tc>
                <a:tc>
                  <a:txBody>
                    <a:bodyPr/>
                    <a:lstStyle/>
                    <a:p>
                      <a:pPr marL="0" marR="0" algn="ctr">
                        <a:lnSpc>
                          <a:spcPts val="985"/>
                        </a:lnSpc>
                        <a:spcBef>
                          <a:spcPts val="0"/>
                        </a:spcBef>
                        <a:spcAft>
                          <a:spcPts val="0"/>
                        </a:spcAft>
                      </a:pPr>
                      <a:r>
                        <a:rPr lang="en-US" sz="800" spc="-5" dirty="0">
                          <a:effectLst/>
                        </a:rPr>
                        <a:t>Recommended For</a:t>
                      </a:r>
                      <a:r>
                        <a:rPr lang="en-US" sz="800" dirty="0">
                          <a:effectLst/>
                        </a:rPr>
                        <a:t> </a:t>
                      </a:r>
                      <a:r>
                        <a:rPr lang="en-US" sz="800" spc="-5" dirty="0">
                          <a:effectLst/>
                        </a:rPr>
                        <a:t>Highly</a:t>
                      </a:r>
                      <a:r>
                        <a:rPr lang="en-US" sz="800" spc="115" dirty="0">
                          <a:effectLst/>
                        </a:rPr>
                        <a:t> </a:t>
                      </a:r>
                      <a:r>
                        <a:rPr lang="en-US" sz="800" spc="-5" dirty="0">
                          <a:effectLst/>
                        </a:rPr>
                        <a:t>Selective</a:t>
                      </a:r>
                      <a:r>
                        <a:rPr lang="en-US" sz="800" spc="120" dirty="0">
                          <a:effectLst/>
                        </a:rPr>
                        <a:t> </a:t>
                      </a:r>
                      <a:r>
                        <a:rPr lang="en-US" sz="800" spc="-5" dirty="0">
                          <a:effectLst/>
                        </a:rPr>
                        <a:t>Colleges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rgbClr val="C00000"/>
                    </a:solidFill>
                  </a:tcPr>
                </a:tc>
                <a:extLst>
                  <a:ext uri="{0D108BD9-81ED-4DB2-BD59-A6C34878D82A}">
                    <a16:rowId xmlns:a16="http://schemas.microsoft.com/office/drawing/2014/main" val="10000"/>
                  </a:ext>
                </a:extLst>
              </a:tr>
              <a:tr h="550225">
                <a:tc>
                  <a:txBody>
                    <a:bodyPr/>
                    <a:lstStyle/>
                    <a:p>
                      <a:pPr marL="0" marR="0" indent="-171450" algn="ctr">
                        <a:lnSpc>
                          <a:spcPct val="120000"/>
                        </a:lnSpc>
                        <a:spcBef>
                          <a:spcPts val="0"/>
                        </a:spcBef>
                        <a:spcAft>
                          <a:spcPts val="0"/>
                        </a:spcAft>
                      </a:pPr>
                      <a:r>
                        <a:rPr lang="en-US" sz="900" dirty="0">
                          <a:effectLst/>
                        </a:rPr>
                        <a:t>English</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tx2"/>
                    </a:solidFill>
                  </a:tcPr>
                </a:tc>
                <a:tc>
                  <a:txBody>
                    <a:bodyPr/>
                    <a:lstStyle/>
                    <a:p>
                      <a:pPr marL="0" marR="0" algn="ctr">
                        <a:lnSpc>
                          <a:spcPct val="120000"/>
                        </a:lnSpc>
                        <a:spcBef>
                          <a:spcPts val="0"/>
                        </a:spcBef>
                        <a:spcAft>
                          <a:spcPts val="0"/>
                        </a:spcAft>
                      </a:pPr>
                      <a:r>
                        <a:rPr lang="en-US" sz="900" b="1" dirty="0">
                          <a:effectLst/>
                        </a:rPr>
                        <a:t>4 credits</a:t>
                      </a:r>
                      <a:endParaRPr lang="en-US" sz="900" b="1"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2">
                        <a:lumMod val="20000"/>
                        <a:lumOff val="80000"/>
                      </a:schemeClr>
                    </a:solidFill>
                  </a:tcPr>
                </a:tc>
                <a:tc>
                  <a:txBody>
                    <a:bodyPr/>
                    <a:lstStyle/>
                    <a:p>
                      <a:pPr marL="31750" marR="0" indent="-31750" algn="ctr">
                        <a:lnSpc>
                          <a:spcPct val="120000"/>
                        </a:lnSpc>
                        <a:spcBef>
                          <a:spcPts val="0"/>
                        </a:spcBef>
                        <a:spcAft>
                          <a:spcPts val="0"/>
                        </a:spcAft>
                      </a:pPr>
                      <a:r>
                        <a:rPr lang="en-US" sz="900" b="1" dirty="0">
                          <a:solidFill>
                            <a:schemeClr val="bg1"/>
                          </a:solidFill>
                          <a:effectLst/>
                        </a:rPr>
                        <a:t>4 credits</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tc>
                  <a:txBody>
                    <a:bodyPr/>
                    <a:lstStyle/>
                    <a:p>
                      <a:pPr marL="0" marR="0" algn="ctr">
                        <a:lnSpc>
                          <a:spcPct val="120000"/>
                        </a:lnSpc>
                        <a:spcBef>
                          <a:spcPts val="0"/>
                        </a:spcBef>
                        <a:spcAft>
                          <a:spcPts val="0"/>
                        </a:spcAft>
                      </a:pPr>
                      <a:r>
                        <a:rPr lang="en-US" sz="900" b="0">
                          <a:solidFill>
                            <a:schemeClr val="bg1"/>
                          </a:solidFill>
                          <a:effectLst/>
                        </a:rPr>
                        <a:t>4 credits</a:t>
                      </a:r>
                      <a:endParaRPr lang="en-US" sz="900" b="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extLst>
                  <a:ext uri="{0D108BD9-81ED-4DB2-BD59-A6C34878D82A}">
                    <a16:rowId xmlns:a16="http://schemas.microsoft.com/office/drawing/2014/main" val="10001"/>
                  </a:ext>
                </a:extLst>
              </a:tr>
              <a:tr h="550225">
                <a:tc>
                  <a:txBody>
                    <a:bodyPr/>
                    <a:lstStyle/>
                    <a:p>
                      <a:pPr marL="0" marR="0" indent="-171450" algn="ctr">
                        <a:lnSpc>
                          <a:spcPct val="120000"/>
                        </a:lnSpc>
                        <a:spcBef>
                          <a:spcPts val="0"/>
                        </a:spcBef>
                        <a:spcAft>
                          <a:spcPts val="0"/>
                        </a:spcAft>
                      </a:pPr>
                      <a:r>
                        <a:rPr lang="en-US" sz="900" dirty="0">
                          <a:effectLst/>
                        </a:rPr>
                        <a:t>Math</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tx2"/>
                    </a:solidFill>
                  </a:tcPr>
                </a:tc>
                <a:tc>
                  <a:txBody>
                    <a:bodyPr/>
                    <a:lstStyle/>
                    <a:p>
                      <a:pPr marL="0" marR="0" algn="ctr">
                        <a:lnSpc>
                          <a:spcPct val="120000"/>
                        </a:lnSpc>
                        <a:spcBef>
                          <a:spcPts val="0"/>
                        </a:spcBef>
                        <a:spcAft>
                          <a:spcPts val="0"/>
                        </a:spcAft>
                      </a:pPr>
                      <a:r>
                        <a:rPr lang="en-US" sz="900" b="1" dirty="0">
                          <a:effectLst/>
                        </a:rPr>
                        <a:t>3 credits</a:t>
                      </a:r>
                      <a:endParaRPr lang="en-US" sz="900" b="1"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2">
                        <a:lumMod val="20000"/>
                        <a:lumOff val="80000"/>
                      </a:schemeClr>
                    </a:solidFill>
                  </a:tcPr>
                </a:tc>
                <a:tc>
                  <a:txBody>
                    <a:bodyPr/>
                    <a:lstStyle/>
                    <a:p>
                      <a:pPr marL="31750" marR="0" indent="-31750" algn="ctr">
                        <a:lnSpc>
                          <a:spcPct val="120000"/>
                        </a:lnSpc>
                        <a:spcBef>
                          <a:spcPts val="0"/>
                        </a:spcBef>
                        <a:spcAft>
                          <a:spcPts val="0"/>
                        </a:spcAft>
                      </a:pPr>
                      <a:r>
                        <a:rPr lang="en-US" sz="900" b="1" dirty="0">
                          <a:solidFill>
                            <a:schemeClr val="bg1"/>
                          </a:solidFill>
                          <a:effectLst/>
                        </a:rPr>
                        <a:t>3 credits (Including math senior year)</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tc>
                  <a:txBody>
                    <a:bodyPr/>
                    <a:lstStyle/>
                    <a:p>
                      <a:pPr marL="0" marR="0" algn="ctr">
                        <a:lnSpc>
                          <a:spcPct val="120000"/>
                        </a:lnSpc>
                        <a:spcBef>
                          <a:spcPts val="0"/>
                        </a:spcBef>
                        <a:spcAft>
                          <a:spcPts val="0"/>
                        </a:spcAft>
                      </a:pPr>
                      <a:r>
                        <a:rPr lang="en-US" sz="900" b="0" dirty="0">
                          <a:solidFill>
                            <a:schemeClr val="bg1"/>
                          </a:solidFill>
                          <a:effectLst/>
                        </a:rPr>
                        <a:t>3-4 credits</a:t>
                      </a:r>
                      <a:endParaRPr lang="en-US" sz="900" b="0"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extLst>
                  <a:ext uri="{0D108BD9-81ED-4DB2-BD59-A6C34878D82A}">
                    <a16:rowId xmlns:a16="http://schemas.microsoft.com/office/drawing/2014/main" val="10002"/>
                  </a:ext>
                </a:extLst>
              </a:tr>
              <a:tr h="550225">
                <a:tc>
                  <a:txBody>
                    <a:bodyPr/>
                    <a:lstStyle/>
                    <a:p>
                      <a:pPr marL="0" marR="0" algn="ctr">
                        <a:lnSpc>
                          <a:spcPct val="120000"/>
                        </a:lnSpc>
                        <a:spcBef>
                          <a:spcPts val="0"/>
                        </a:spcBef>
                        <a:spcAft>
                          <a:spcPts val="0"/>
                        </a:spcAft>
                      </a:pPr>
                      <a:r>
                        <a:rPr lang="en-US" sz="900" dirty="0">
                          <a:effectLst/>
                        </a:rPr>
                        <a:t>Science (1 Lab)</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tx2"/>
                    </a:solidFill>
                  </a:tcPr>
                </a:tc>
                <a:tc>
                  <a:txBody>
                    <a:bodyPr/>
                    <a:lstStyle/>
                    <a:p>
                      <a:pPr marL="0" marR="0" algn="ctr">
                        <a:lnSpc>
                          <a:spcPct val="120000"/>
                        </a:lnSpc>
                        <a:spcBef>
                          <a:spcPts val="0"/>
                        </a:spcBef>
                        <a:spcAft>
                          <a:spcPts val="0"/>
                        </a:spcAft>
                      </a:pPr>
                      <a:r>
                        <a:rPr lang="en-US" sz="900" b="1" dirty="0">
                          <a:effectLst/>
                        </a:rPr>
                        <a:t>3 credits</a:t>
                      </a:r>
                    </a:p>
                    <a:p>
                      <a:pPr marL="0" marR="0" algn="ctr">
                        <a:lnSpc>
                          <a:spcPct val="120000"/>
                        </a:lnSpc>
                        <a:spcBef>
                          <a:spcPts val="0"/>
                        </a:spcBef>
                        <a:spcAft>
                          <a:spcPts val="0"/>
                        </a:spcAft>
                      </a:pPr>
                      <a:r>
                        <a:rPr lang="en-US" sz="900" b="1" dirty="0">
                          <a:effectLst/>
                        </a:rPr>
                        <a:t>(2 labs)</a:t>
                      </a:r>
                      <a:endParaRPr lang="en-US" sz="900" b="1"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2">
                        <a:lumMod val="20000"/>
                        <a:lumOff val="80000"/>
                      </a:schemeClr>
                    </a:solidFill>
                  </a:tcPr>
                </a:tc>
                <a:tc>
                  <a:txBody>
                    <a:bodyPr/>
                    <a:lstStyle/>
                    <a:p>
                      <a:pPr marL="31750" marR="0" indent="-31750" algn="ctr">
                        <a:lnSpc>
                          <a:spcPct val="120000"/>
                        </a:lnSpc>
                        <a:spcBef>
                          <a:spcPts val="0"/>
                        </a:spcBef>
                        <a:spcAft>
                          <a:spcPts val="0"/>
                        </a:spcAft>
                      </a:pPr>
                      <a:r>
                        <a:rPr lang="en-US" sz="900" b="1" dirty="0">
                          <a:solidFill>
                            <a:schemeClr val="bg1"/>
                          </a:solidFill>
                          <a:effectLst/>
                        </a:rPr>
                        <a:t>2 credits</a:t>
                      </a:r>
                    </a:p>
                    <a:p>
                      <a:pPr marL="31750" marR="0" indent="-31750" algn="ctr">
                        <a:lnSpc>
                          <a:spcPct val="120000"/>
                        </a:lnSpc>
                        <a:spcBef>
                          <a:spcPts val="0"/>
                        </a:spcBef>
                        <a:spcAft>
                          <a:spcPts val="0"/>
                        </a:spcAft>
                      </a:pPr>
                      <a:r>
                        <a:rPr lang="en-US" sz="900" b="1" dirty="0">
                          <a:solidFill>
                            <a:schemeClr val="bg1"/>
                          </a:solidFill>
                          <a:effectLst/>
                        </a:rPr>
                        <a:t>(2 labs)</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tc>
                  <a:txBody>
                    <a:bodyPr/>
                    <a:lstStyle/>
                    <a:p>
                      <a:pPr marL="0" marR="0" algn="ctr">
                        <a:lnSpc>
                          <a:spcPct val="120000"/>
                        </a:lnSpc>
                        <a:spcBef>
                          <a:spcPts val="0"/>
                        </a:spcBef>
                        <a:spcAft>
                          <a:spcPts val="0"/>
                        </a:spcAft>
                      </a:pPr>
                      <a:r>
                        <a:rPr lang="en-US" sz="900" b="0" dirty="0">
                          <a:solidFill>
                            <a:schemeClr val="bg1"/>
                          </a:solidFill>
                          <a:effectLst/>
                        </a:rPr>
                        <a:t>3-4 credits</a:t>
                      </a:r>
                      <a:endParaRPr lang="en-US" sz="900" b="0"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extLst>
                  <a:ext uri="{0D108BD9-81ED-4DB2-BD59-A6C34878D82A}">
                    <a16:rowId xmlns:a16="http://schemas.microsoft.com/office/drawing/2014/main" val="10003"/>
                  </a:ext>
                </a:extLst>
              </a:tr>
              <a:tr h="550225">
                <a:tc>
                  <a:txBody>
                    <a:bodyPr/>
                    <a:lstStyle/>
                    <a:p>
                      <a:pPr marL="0" marR="0" algn="ctr">
                        <a:lnSpc>
                          <a:spcPct val="120000"/>
                        </a:lnSpc>
                        <a:spcBef>
                          <a:spcPts val="0"/>
                        </a:spcBef>
                        <a:spcAft>
                          <a:spcPts val="0"/>
                        </a:spcAft>
                      </a:pPr>
                      <a:r>
                        <a:rPr lang="en-US" sz="900" dirty="0">
                          <a:effectLst/>
                        </a:rPr>
                        <a:t>Social Studies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tx2"/>
                    </a:solidFill>
                  </a:tcPr>
                </a:tc>
                <a:tc>
                  <a:txBody>
                    <a:bodyPr/>
                    <a:lstStyle/>
                    <a:p>
                      <a:pPr marL="0" marR="0" algn="ctr">
                        <a:lnSpc>
                          <a:spcPct val="120000"/>
                        </a:lnSpc>
                        <a:spcBef>
                          <a:spcPts val="0"/>
                        </a:spcBef>
                        <a:spcAft>
                          <a:spcPts val="0"/>
                        </a:spcAft>
                      </a:pPr>
                      <a:r>
                        <a:rPr lang="en-US" sz="900" b="1" dirty="0">
                          <a:effectLst/>
                        </a:rPr>
                        <a:t>3 credits</a:t>
                      </a:r>
                      <a:endParaRPr lang="en-US" sz="900" b="1"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2">
                        <a:lumMod val="20000"/>
                        <a:lumOff val="80000"/>
                      </a:schemeClr>
                    </a:solidFill>
                  </a:tcPr>
                </a:tc>
                <a:tc>
                  <a:txBody>
                    <a:bodyPr/>
                    <a:lstStyle/>
                    <a:p>
                      <a:pPr marL="31750" marR="0" indent="-31750" algn="ctr">
                        <a:lnSpc>
                          <a:spcPct val="120000"/>
                        </a:lnSpc>
                        <a:spcBef>
                          <a:spcPts val="0"/>
                        </a:spcBef>
                        <a:spcAft>
                          <a:spcPts val="0"/>
                        </a:spcAft>
                      </a:pPr>
                      <a:r>
                        <a:rPr lang="en-US" sz="900" b="1" dirty="0">
                          <a:solidFill>
                            <a:schemeClr val="bg1"/>
                          </a:solidFill>
                          <a:effectLst/>
                        </a:rPr>
                        <a:t>3 credits</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tc>
                  <a:txBody>
                    <a:bodyPr/>
                    <a:lstStyle/>
                    <a:p>
                      <a:pPr marL="0" marR="0" algn="ctr">
                        <a:lnSpc>
                          <a:spcPct val="120000"/>
                        </a:lnSpc>
                        <a:spcBef>
                          <a:spcPts val="0"/>
                        </a:spcBef>
                        <a:spcAft>
                          <a:spcPts val="0"/>
                        </a:spcAft>
                      </a:pPr>
                      <a:r>
                        <a:rPr lang="en-US" sz="900" b="0">
                          <a:solidFill>
                            <a:schemeClr val="bg1"/>
                          </a:solidFill>
                          <a:effectLst/>
                        </a:rPr>
                        <a:t>3-4 credits</a:t>
                      </a:r>
                      <a:endParaRPr lang="en-US" sz="900" b="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extLst>
                  <a:ext uri="{0D108BD9-81ED-4DB2-BD59-A6C34878D82A}">
                    <a16:rowId xmlns:a16="http://schemas.microsoft.com/office/drawing/2014/main" val="10004"/>
                  </a:ext>
                </a:extLst>
              </a:tr>
              <a:tr h="586869">
                <a:tc>
                  <a:txBody>
                    <a:bodyPr/>
                    <a:lstStyle/>
                    <a:p>
                      <a:pPr marL="0" marR="0" indent="635" algn="ctr">
                        <a:lnSpc>
                          <a:spcPct val="120000"/>
                        </a:lnSpc>
                        <a:spcBef>
                          <a:spcPts val="0"/>
                        </a:spcBef>
                        <a:spcAft>
                          <a:spcPts val="0"/>
                        </a:spcAft>
                      </a:pPr>
                      <a:r>
                        <a:rPr lang="en-US" sz="900" dirty="0">
                          <a:effectLst/>
                        </a:rPr>
                        <a:t>WORLD LANGUAGE or Personalized Pathway Requirement (PPR)</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tx2"/>
                    </a:solidFill>
                  </a:tcPr>
                </a:tc>
                <a:tc>
                  <a:txBody>
                    <a:bodyPr/>
                    <a:lstStyle/>
                    <a:p>
                      <a:pPr marL="0" marR="0" algn="ctr">
                        <a:lnSpc>
                          <a:spcPct val="120000"/>
                        </a:lnSpc>
                        <a:spcBef>
                          <a:spcPts val="0"/>
                        </a:spcBef>
                        <a:spcAft>
                          <a:spcPts val="0"/>
                        </a:spcAft>
                      </a:pPr>
                      <a:r>
                        <a:rPr lang="en-US" sz="900" b="1" dirty="0">
                          <a:effectLst/>
                        </a:rPr>
                        <a:t>2 credits (both can be PPR)</a:t>
                      </a:r>
                      <a:endParaRPr lang="en-US" sz="900" b="1"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2">
                        <a:lumMod val="20000"/>
                        <a:lumOff val="80000"/>
                      </a:schemeClr>
                    </a:solidFill>
                  </a:tcPr>
                </a:tc>
                <a:tc>
                  <a:txBody>
                    <a:bodyPr/>
                    <a:lstStyle/>
                    <a:p>
                      <a:pPr marL="31750" marR="0" indent="-31750" algn="ctr">
                        <a:lnSpc>
                          <a:spcPct val="120000"/>
                        </a:lnSpc>
                        <a:spcBef>
                          <a:spcPts val="0"/>
                        </a:spcBef>
                        <a:spcAft>
                          <a:spcPts val="0"/>
                        </a:spcAft>
                      </a:pPr>
                      <a:r>
                        <a:rPr lang="en-US" sz="900" b="1" dirty="0">
                          <a:solidFill>
                            <a:schemeClr val="bg1"/>
                          </a:solidFill>
                          <a:effectLst/>
                        </a:rPr>
                        <a:t>2 credits</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tc>
                  <a:txBody>
                    <a:bodyPr/>
                    <a:lstStyle/>
                    <a:p>
                      <a:pPr marL="0" marR="0" algn="ctr">
                        <a:lnSpc>
                          <a:spcPct val="120000"/>
                        </a:lnSpc>
                        <a:spcBef>
                          <a:spcPts val="0"/>
                        </a:spcBef>
                        <a:spcAft>
                          <a:spcPts val="0"/>
                        </a:spcAft>
                      </a:pPr>
                      <a:r>
                        <a:rPr lang="en-US" sz="900" b="0" dirty="0">
                          <a:solidFill>
                            <a:schemeClr val="bg1"/>
                          </a:solidFill>
                          <a:effectLst/>
                        </a:rPr>
                        <a:t>3-4 credits</a:t>
                      </a:r>
                      <a:endParaRPr lang="en-US" sz="900" b="0"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extLst>
                  <a:ext uri="{0D108BD9-81ED-4DB2-BD59-A6C34878D82A}">
                    <a16:rowId xmlns:a16="http://schemas.microsoft.com/office/drawing/2014/main" val="10005"/>
                  </a:ext>
                </a:extLst>
              </a:tr>
              <a:tr h="550225">
                <a:tc>
                  <a:txBody>
                    <a:bodyPr/>
                    <a:lstStyle/>
                    <a:p>
                      <a:pPr marL="0" marR="0" indent="635" algn="ctr">
                        <a:lnSpc>
                          <a:spcPct val="120000"/>
                        </a:lnSpc>
                        <a:spcBef>
                          <a:spcPts val="0"/>
                        </a:spcBef>
                        <a:spcAft>
                          <a:spcPts val="0"/>
                        </a:spcAft>
                      </a:pPr>
                      <a:r>
                        <a:rPr lang="en-US" sz="900" dirty="0">
                          <a:effectLst/>
                        </a:rPr>
                        <a:t>Arts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tx2"/>
                    </a:solidFill>
                  </a:tcPr>
                </a:tc>
                <a:tc>
                  <a:txBody>
                    <a:bodyPr/>
                    <a:lstStyle/>
                    <a:p>
                      <a:pPr marL="0" marR="0" algn="ctr">
                        <a:lnSpc>
                          <a:spcPct val="120000"/>
                        </a:lnSpc>
                        <a:spcBef>
                          <a:spcPts val="0"/>
                        </a:spcBef>
                        <a:spcAft>
                          <a:spcPts val="0"/>
                        </a:spcAft>
                      </a:pPr>
                      <a:r>
                        <a:rPr lang="en-US" sz="900" b="1" dirty="0">
                          <a:effectLst/>
                        </a:rPr>
                        <a:t>2 credits</a:t>
                      </a:r>
                      <a:endParaRPr lang="en-US" sz="900" b="1"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2">
                        <a:lumMod val="20000"/>
                        <a:lumOff val="80000"/>
                      </a:schemeClr>
                    </a:solidFill>
                  </a:tcPr>
                </a:tc>
                <a:tc>
                  <a:txBody>
                    <a:bodyPr/>
                    <a:lstStyle/>
                    <a:p>
                      <a:pPr marL="31750" marR="0" indent="-31750" algn="ctr">
                        <a:lnSpc>
                          <a:spcPct val="120000"/>
                        </a:lnSpc>
                        <a:spcBef>
                          <a:spcPts val="0"/>
                        </a:spcBef>
                        <a:spcAft>
                          <a:spcPts val="0"/>
                        </a:spcAft>
                      </a:pPr>
                      <a:r>
                        <a:rPr lang="en-US" sz="900" b="1" dirty="0">
                          <a:solidFill>
                            <a:schemeClr val="bg1"/>
                          </a:solidFill>
                          <a:effectLst/>
                        </a:rPr>
                        <a:t>1 credit</a:t>
                      </a:r>
                      <a:endParaRPr lang="en-US" sz="900" b="1"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tc>
                  <a:txBody>
                    <a:bodyPr/>
                    <a:lstStyle/>
                    <a:p>
                      <a:pPr marL="0" marR="0" algn="ctr">
                        <a:lnSpc>
                          <a:spcPct val="120000"/>
                        </a:lnSpc>
                        <a:spcBef>
                          <a:spcPts val="0"/>
                        </a:spcBef>
                        <a:spcAft>
                          <a:spcPts val="0"/>
                        </a:spcAft>
                      </a:pPr>
                      <a:r>
                        <a:rPr lang="en-US" sz="900" b="0" dirty="0">
                          <a:solidFill>
                            <a:schemeClr val="bg1"/>
                          </a:solidFill>
                          <a:effectLst/>
                        </a:rPr>
                        <a:t>2-3 credits</a:t>
                      </a:r>
                      <a:endParaRPr lang="en-US" sz="900" b="0"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4">
                        <a:lumMod val="60000"/>
                        <a:lumOff val="40000"/>
                      </a:schemeClr>
                    </a:solidFill>
                  </a:tcPr>
                </a:tc>
                <a:extLst>
                  <a:ext uri="{0D108BD9-81ED-4DB2-BD59-A6C34878D82A}">
                    <a16:rowId xmlns:a16="http://schemas.microsoft.com/office/drawing/2014/main" val="10006"/>
                  </a:ext>
                </a:extLst>
              </a:tr>
              <a:tr h="1473571">
                <a:tc>
                  <a:txBody>
                    <a:bodyPr/>
                    <a:lstStyle/>
                    <a:p>
                      <a:pPr marL="0" marR="0" indent="635" algn="ctr">
                        <a:lnSpc>
                          <a:spcPct val="120000"/>
                        </a:lnSpc>
                        <a:spcBef>
                          <a:spcPts val="0"/>
                        </a:spcBef>
                        <a:spcAft>
                          <a:spcPts val="0"/>
                        </a:spcAft>
                      </a:pPr>
                      <a:r>
                        <a:rPr lang="en-US" sz="900" dirty="0">
                          <a:effectLst/>
                        </a:rPr>
                        <a:t>Health/Fitness</a:t>
                      </a:r>
                      <a:endParaRPr lang="en-US" sz="900" dirty="0">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tx2"/>
                    </a:solidFill>
                  </a:tcPr>
                </a:tc>
                <a:tc>
                  <a:txBody>
                    <a:bodyPr/>
                    <a:lstStyle/>
                    <a:p>
                      <a:pPr marL="0" marR="0" algn="ctr">
                        <a:lnSpc>
                          <a:spcPct val="120000"/>
                        </a:lnSpc>
                        <a:spcBef>
                          <a:spcPts val="0"/>
                        </a:spcBef>
                        <a:spcAft>
                          <a:spcPts val="0"/>
                        </a:spcAft>
                      </a:pPr>
                      <a:r>
                        <a:rPr lang="en-US" sz="900" b="1" dirty="0">
                          <a:solidFill>
                            <a:schemeClr val="tx1"/>
                          </a:solidFill>
                          <a:effectLst/>
                        </a:rPr>
                        <a:t>2 credits (.5 Health and 1.5 Fitness)</a:t>
                      </a:r>
                      <a:endParaRPr lang="en-US" sz="900" b="1" dirty="0">
                        <a:solidFill>
                          <a:schemeClr val="tx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accent2">
                        <a:lumMod val="20000"/>
                        <a:lumOff val="80000"/>
                      </a:schemeClr>
                    </a:solidFill>
                  </a:tcPr>
                </a:tc>
                <a:tc gridSpan="2">
                  <a:txBody>
                    <a:bodyPr/>
                    <a:lstStyle/>
                    <a:p>
                      <a:pPr marL="159385" marR="0" algn="l">
                        <a:lnSpc>
                          <a:spcPts val="985"/>
                        </a:lnSpc>
                        <a:spcBef>
                          <a:spcPts val="0"/>
                        </a:spcBef>
                        <a:spcAft>
                          <a:spcPts val="0"/>
                        </a:spcAft>
                      </a:pPr>
                      <a:r>
                        <a:rPr lang="en-US" sz="800" spc="-5" dirty="0">
                          <a:solidFill>
                            <a:schemeClr val="bg1"/>
                          </a:solidFill>
                          <a:effectLst/>
                        </a:rPr>
                        <a:t>Students</a:t>
                      </a:r>
                      <a:r>
                        <a:rPr lang="en-US" sz="800" dirty="0">
                          <a:solidFill>
                            <a:schemeClr val="bg1"/>
                          </a:solidFill>
                          <a:effectLst/>
                        </a:rPr>
                        <a:t> </a:t>
                      </a:r>
                      <a:r>
                        <a:rPr lang="en-US" sz="800" spc="-5" dirty="0">
                          <a:solidFill>
                            <a:schemeClr val="bg1"/>
                          </a:solidFill>
                          <a:effectLst/>
                        </a:rPr>
                        <a:t>must</a:t>
                      </a:r>
                      <a:r>
                        <a:rPr lang="en-US" sz="800" spc="5" dirty="0">
                          <a:solidFill>
                            <a:schemeClr val="bg1"/>
                          </a:solidFill>
                          <a:effectLst/>
                        </a:rPr>
                        <a:t> </a:t>
                      </a:r>
                      <a:r>
                        <a:rPr lang="en-US" sz="800" spc="-5" dirty="0">
                          <a:solidFill>
                            <a:schemeClr val="bg1"/>
                          </a:solidFill>
                          <a:effectLst/>
                        </a:rPr>
                        <a:t>have</a:t>
                      </a:r>
                      <a:r>
                        <a:rPr lang="en-US" sz="800" spc="5" dirty="0">
                          <a:solidFill>
                            <a:schemeClr val="bg1"/>
                          </a:solidFill>
                          <a:effectLst/>
                        </a:rPr>
                        <a:t> </a:t>
                      </a:r>
                      <a:r>
                        <a:rPr lang="en-US" sz="800" spc="-5" dirty="0">
                          <a:solidFill>
                            <a:schemeClr val="bg1"/>
                          </a:solidFill>
                          <a:effectLst/>
                        </a:rPr>
                        <a:t>at least</a:t>
                      </a:r>
                      <a:r>
                        <a:rPr lang="en-US" sz="800" spc="5" dirty="0">
                          <a:solidFill>
                            <a:schemeClr val="bg1"/>
                          </a:solidFill>
                          <a:effectLst/>
                        </a:rPr>
                        <a:t> </a:t>
                      </a:r>
                      <a:r>
                        <a:rPr lang="en-US" sz="800" dirty="0">
                          <a:solidFill>
                            <a:schemeClr val="bg1"/>
                          </a:solidFill>
                          <a:effectLst/>
                        </a:rPr>
                        <a:t>a 2.0 GPA to </a:t>
                      </a:r>
                      <a:r>
                        <a:rPr lang="en-US" sz="800" spc="-5" dirty="0">
                          <a:solidFill>
                            <a:schemeClr val="bg1"/>
                          </a:solidFill>
                          <a:effectLst/>
                        </a:rPr>
                        <a:t>be</a:t>
                      </a:r>
                      <a:r>
                        <a:rPr lang="en-US" sz="800" spc="5" dirty="0">
                          <a:solidFill>
                            <a:schemeClr val="bg1"/>
                          </a:solidFill>
                          <a:effectLst/>
                        </a:rPr>
                        <a:t> </a:t>
                      </a:r>
                      <a:r>
                        <a:rPr lang="en-US" sz="800" spc="-5" dirty="0">
                          <a:solidFill>
                            <a:schemeClr val="bg1"/>
                          </a:solidFill>
                          <a:effectLst/>
                        </a:rPr>
                        <a:t>admitted </a:t>
                      </a:r>
                      <a:r>
                        <a:rPr lang="en-US" sz="800" dirty="0">
                          <a:solidFill>
                            <a:schemeClr val="bg1"/>
                          </a:solidFill>
                          <a:effectLst/>
                        </a:rPr>
                        <a:t>to a </a:t>
                      </a:r>
                      <a:r>
                        <a:rPr lang="en-US" sz="800" spc="-5" dirty="0">
                          <a:solidFill>
                            <a:schemeClr val="bg1"/>
                          </a:solidFill>
                          <a:effectLst/>
                        </a:rPr>
                        <a:t>public</a:t>
                      </a:r>
                      <a:r>
                        <a:rPr lang="en-US" sz="800" dirty="0">
                          <a:solidFill>
                            <a:schemeClr val="bg1"/>
                          </a:solidFill>
                          <a:effectLst/>
                        </a:rPr>
                        <a:t> </a:t>
                      </a:r>
                      <a:r>
                        <a:rPr lang="en-US" sz="800" spc="-5" dirty="0">
                          <a:solidFill>
                            <a:schemeClr val="bg1"/>
                          </a:solidFill>
                          <a:effectLst/>
                        </a:rPr>
                        <a:t>college</a:t>
                      </a:r>
                      <a:r>
                        <a:rPr lang="en-US" sz="800" spc="5" dirty="0">
                          <a:solidFill>
                            <a:schemeClr val="bg1"/>
                          </a:solidFill>
                          <a:effectLst/>
                        </a:rPr>
                        <a:t> </a:t>
                      </a:r>
                      <a:r>
                        <a:rPr lang="en-US" sz="800" spc="-5" dirty="0">
                          <a:solidFill>
                            <a:schemeClr val="bg1"/>
                          </a:solidFill>
                          <a:effectLst/>
                        </a:rPr>
                        <a:t>or</a:t>
                      </a:r>
                      <a:r>
                        <a:rPr lang="en-US" sz="800" dirty="0">
                          <a:solidFill>
                            <a:schemeClr val="bg1"/>
                          </a:solidFill>
                          <a:effectLst/>
                        </a:rPr>
                        <a:t> </a:t>
                      </a:r>
                      <a:r>
                        <a:rPr lang="en-US" sz="800" spc="-5" dirty="0">
                          <a:solidFill>
                            <a:schemeClr val="bg1"/>
                          </a:solidFill>
                          <a:effectLst/>
                        </a:rPr>
                        <a:t>university</a:t>
                      </a:r>
                      <a:r>
                        <a:rPr lang="en-US" sz="800" spc="5" dirty="0">
                          <a:solidFill>
                            <a:schemeClr val="bg1"/>
                          </a:solidFill>
                          <a:effectLst/>
                        </a:rPr>
                        <a:t> </a:t>
                      </a:r>
                      <a:r>
                        <a:rPr lang="en-US" sz="800" spc="-5" dirty="0">
                          <a:solidFill>
                            <a:schemeClr val="bg1"/>
                          </a:solidFill>
                          <a:effectLst/>
                        </a:rPr>
                        <a:t>in</a:t>
                      </a:r>
                      <a:r>
                        <a:rPr lang="en-US" sz="800" spc="5" dirty="0">
                          <a:solidFill>
                            <a:schemeClr val="bg1"/>
                          </a:solidFill>
                          <a:effectLst/>
                        </a:rPr>
                        <a:t> </a:t>
                      </a:r>
                      <a:r>
                        <a:rPr lang="en-US" sz="800" dirty="0">
                          <a:solidFill>
                            <a:schemeClr val="bg1"/>
                          </a:solidFill>
                          <a:effectLst/>
                        </a:rPr>
                        <a:t>WA </a:t>
                      </a:r>
                      <a:r>
                        <a:rPr lang="en-US" sz="800" spc="-5" dirty="0">
                          <a:solidFill>
                            <a:schemeClr val="bg1"/>
                          </a:solidFill>
                          <a:effectLst/>
                        </a:rPr>
                        <a:t>State.</a:t>
                      </a:r>
                      <a:endParaRPr lang="en-US" sz="900" dirty="0">
                        <a:solidFill>
                          <a:schemeClr val="bg1"/>
                        </a:solidFill>
                        <a:effectLst/>
                      </a:endParaRPr>
                    </a:p>
                    <a:p>
                      <a:pPr marL="159385" marR="0" algn="l">
                        <a:lnSpc>
                          <a:spcPts val="985"/>
                        </a:lnSpc>
                        <a:spcBef>
                          <a:spcPts val="0"/>
                        </a:spcBef>
                        <a:spcAft>
                          <a:spcPts val="0"/>
                        </a:spcAft>
                      </a:pPr>
                      <a:r>
                        <a:rPr lang="en-US" sz="800" spc="-5" dirty="0">
                          <a:solidFill>
                            <a:schemeClr val="bg1"/>
                          </a:solidFill>
                          <a:effectLst/>
                        </a:rPr>
                        <a:t>For more</a:t>
                      </a:r>
                      <a:r>
                        <a:rPr lang="en-US" sz="800" spc="5" dirty="0">
                          <a:solidFill>
                            <a:schemeClr val="bg1"/>
                          </a:solidFill>
                          <a:effectLst/>
                        </a:rPr>
                        <a:t> </a:t>
                      </a:r>
                      <a:r>
                        <a:rPr lang="en-US" sz="800" spc="-5" dirty="0">
                          <a:solidFill>
                            <a:schemeClr val="bg1"/>
                          </a:solidFill>
                          <a:effectLst/>
                        </a:rPr>
                        <a:t>info:</a:t>
                      </a:r>
                      <a:r>
                        <a:rPr lang="en-US" sz="800" spc="10" dirty="0">
                          <a:solidFill>
                            <a:schemeClr val="bg1"/>
                          </a:solidFill>
                          <a:effectLst/>
                        </a:rPr>
                        <a:t> </a:t>
                      </a:r>
                      <a:r>
                        <a:rPr lang="en-US" sz="800" u="sng" spc="-5" dirty="0">
                          <a:solidFill>
                            <a:schemeClr val="bg1"/>
                          </a:solidFill>
                          <a:effectLst/>
                          <a:hlinkClick r:id="rId3"/>
                        </a:rPr>
                        <a:t>www.k12.wa.us/graduationrequirements</a:t>
                      </a:r>
                      <a:r>
                        <a:rPr lang="en-US" sz="800" u="sng" dirty="0">
                          <a:solidFill>
                            <a:schemeClr val="bg1"/>
                          </a:solidFill>
                          <a:effectLst/>
                          <a:hlinkClick r:id="rId3"/>
                        </a:rPr>
                        <a:t> </a:t>
                      </a:r>
                      <a:r>
                        <a:rPr lang="en-US" sz="800" spc="-5" dirty="0">
                          <a:solidFill>
                            <a:schemeClr val="bg1"/>
                          </a:solidFill>
                          <a:effectLst/>
                        </a:rPr>
                        <a:t>or</a:t>
                      </a:r>
                      <a:r>
                        <a:rPr lang="en-US" sz="800" spc="275" dirty="0">
                          <a:solidFill>
                            <a:schemeClr val="bg1"/>
                          </a:solidFill>
                          <a:effectLst/>
                        </a:rPr>
                        <a:t> </a:t>
                      </a:r>
                      <a:r>
                        <a:rPr lang="en-US" sz="800" u="sng" spc="-5" dirty="0">
                          <a:solidFill>
                            <a:schemeClr val="bg1"/>
                          </a:solidFill>
                          <a:effectLst/>
                          <a:hlinkClick r:id="rId4"/>
                        </a:rPr>
                        <a:t>http://readysetgrad.org/search/node/minimum%20college%20admissions</a:t>
                      </a:r>
                      <a:endParaRPr lang="en-US" sz="900" dirty="0">
                        <a:solidFill>
                          <a:schemeClr val="bg1"/>
                        </a:solidFill>
                        <a:effectLst/>
                      </a:endParaRPr>
                    </a:p>
                    <a:p>
                      <a:pPr marL="0" marR="0" algn="l">
                        <a:lnSpc>
                          <a:spcPct val="120000"/>
                        </a:lnSpc>
                        <a:spcBef>
                          <a:spcPts val="0"/>
                        </a:spcBef>
                        <a:spcAft>
                          <a:spcPts val="0"/>
                        </a:spcAft>
                      </a:pPr>
                      <a:r>
                        <a:rPr lang="en-US" sz="900" dirty="0">
                          <a:solidFill>
                            <a:schemeClr val="bg1"/>
                          </a:solidFill>
                          <a:effectLst/>
                        </a:rPr>
                        <a:t> </a:t>
                      </a:r>
                      <a:endParaRPr lang="en-US" sz="900" dirty="0">
                        <a:solidFill>
                          <a:schemeClr val="bg1"/>
                        </a:solidFill>
                        <a:effectLst/>
                        <a:latin typeface="Myriad Pro" panose="020B0503030403020204" pitchFamily="34" charset="0"/>
                        <a:ea typeface="Times New Roman" panose="02020603050405020304" pitchFamily="18" charset="0"/>
                        <a:cs typeface="Times New Roman" panose="02020603050405020304" pitchFamily="18" charset="0"/>
                      </a:endParaRPr>
                    </a:p>
                  </a:txBody>
                  <a:tcPr marL="58257" marR="58257" marT="0" marB="0" anchor="ctr">
                    <a:solidFill>
                      <a:schemeClr val="tx1"/>
                    </a:solidFill>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84778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Tips for success</a:t>
            </a:r>
            <a:endParaRPr lang="en-US" dirty="0"/>
          </a:p>
        </p:txBody>
      </p:sp>
      <p:sp>
        <p:nvSpPr>
          <p:cNvPr id="3" name="Content Placeholder 2"/>
          <p:cNvSpPr>
            <a:spLocks noGrp="1"/>
          </p:cNvSpPr>
          <p:nvPr>
            <p:ph idx="1"/>
          </p:nvPr>
        </p:nvSpPr>
        <p:spPr/>
        <p:txBody>
          <a:bodyPr>
            <a:normAutofit fontScale="92500" lnSpcReduction="10000"/>
          </a:bodyPr>
          <a:lstStyle/>
          <a:p>
            <a:pPr marL="169863" lvl="1" indent="-169863"/>
            <a:r>
              <a:rPr lang="en-US" sz="2000" b="1" dirty="0"/>
              <a:t>Attend </a:t>
            </a:r>
            <a:r>
              <a:rPr lang="en-US" sz="2000" b="1" dirty="0" smtClean="0"/>
              <a:t>class</a:t>
            </a:r>
            <a:r>
              <a:rPr lang="en-US" sz="2000" b="1" dirty="0"/>
              <a:t>.</a:t>
            </a:r>
            <a:r>
              <a:rPr lang="en-US" sz="2000" dirty="0"/>
              <a:t> Attendance is an important factor in academic success. Establish and stick to the basic routines (going to bed early, waking up on time, etc.) that will help </a:t>
            </a:r>
            <a:r>
              <a:rPr lang="en-US" sz="2000" dirty="0" smtClean="0"/>
              <a:t>you </a:t>
            </a:r>
            <a:r>
              <a:rPr lang="en-US" sz="2000" dirty="0"/>
              <a:t>develop the habit of </a:t>
            </a:r>
            <a:r>
              <a:rPr lang="en-US" sz="2000" dirty="0" smtClean="0"/>
              <a:t>on time </a:t>
            </a:r>
            <a:r>
              <a:rPr lang="en-US" sz="2000" dirty="0"/>
              <a:t>attendance.</a:t>
            </a:r>
          </a:p>
          <a:p>
            <a:pPr marL="169863" indent="-169863"/>
            <a:r>
              <a:rPr lang="en-US" sz="2000" b="1" dirty="0" smtClean="0"/>
              <a:t>Get into a </a:t>
            </a:r>
            <a:r>
              <a:rPr lang="en-US" sz="2000" b="1" dirty="0"/>
              <a:t>routine. </a:t>
            </a:r>
            <a:r>
              <a:rPr lang="en-US" sz="2000" dirty="0"/>
              <a:t>Get organized. </a:t>
            </a:r>
            <a:r>
              <a:rPr lang="en-US" sz="2000" dirty="0" smtClean="0"/>
              <a:t>Participate </a:t>
            </a:r>
            <a:r>
              <a:rPr lang="en-US" sz="2000" dirty="0"/>
              <a:t>in class and turn in homework on time. </a:t>
            </a:r>
            <a:r>
              <a:rPr lang="en-US" sz="2000" dirty="0" smtClean="0"/>
              <a:t>See your counselor.</a:t>
            </a:r>
          </a:p>
          <a:p>
            <a:pPr marL="169863" indent="-169863"/>
            <a:r>
              <a:rPr lang="en-US" sz="2000" b="1" dirty="0" smtClean="0"/>
              <a:t>Ask for help. </a:t>
            </a:r>
            <a:r>
              <a:rPr lang="en-US" sz="2000" dirty="0"/>
              <a:t>There are many resources to help </a:t>
            </a:r>
            <a:r>
              <a:rPr lang="en-US" sz="2000" dirty="0" smtClean="0"/>
              <a:t>students.</a:t>
            </a:r>
          </a:p>
          <a:p>
            <a:pPr marL="169863" indent="-169863"/>
            <a:r>
              <a:rPr lang="en-US" sz="2000" b="1" dirty="0"/>
              <a:t>Get </a:t>
            </a:r>
            <a:r>
              <a:rPr lang="en-US" sz="2000" b="1" dirty="0" smtClean="0"/>
              <a:t>involved. </a:t>
            </a:r>
            <a:r>
              <a:rPr lang="en-US" sz="2000" dirty="0"/>
              <a:t>Students who are involved in </a:t>
            </a:r>
            <a:r>
              <a:rPr lang="en-US" sz="2000" dirty="0" smtClean="0"/>
              <a:t>extracurricular activities and or sports are </a:t>
            </a:r>
            <a:r>
              <a:rPr lang="en-US" sz="2000" dirty="0"/>
              <a:t>often more </a:t>
            </a:r>
            <a:r>
              <a:rPr lang="en-US" sz="2000" dirty="0" smtClean="0"/>
              <a:t>engaged. Now is the time to explore interests. </a:t>
            </a:r>
          </a:p>
          <a:p>
            <a:pPr marL="169863" indent="-169863"/>
            <a:r>
              <a:rPr lang="en-US" sz="2000" b="1" dirty="0" smtClean="0"/>
              <a:t>Hang </a:t>
            </a:r>
            <a:r>
              <a:rPr lang="en-US" sz="2000" b="1" dirty="0"/>
              <a:t>out with friends who work hard in school. </a:t>
            </a:r>
            <a:r>
              <a:rPr lang="en-US" sz="2000" dirty="0"/>
              <a:t>Research shows that good (and bad) grades are contagious, so choose your friends wisely.</a:t>
            </a:r>
          </a:p>
          <a:p>
            <a:pPr lvl="0"/>
            <a:endParaRPr lang="en-US" dirty="0"/>
          </a:p>
        </p:txBody>
      </p:sp>
    </p:spTree>
    <p:extLst>
      <p:ext uri="{BB962C8B-B14F-4D97-AF65-F5344CB8AC3E}">
        <p14:creationId xmlns:p14="http://schemas.microsoft.com/office/powerpoint/2010/main" val="46220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Clubs &amp; activities</a:t>
            </a:r>
            <a:endParaRPr lang="en-US" dirty="0"/>
          </a:p>
        </p:txBody>
      </p:sp>
      <p:sp>
        <p:nvSpPr>
          <p:cNvPr id="3" name="Content Placeholder 2"/>
          <p:cNvSpPr>
            <a:spLocks noGrp="1"/>
          </p:cNvSpPr>
          <p:nvPr>
            <p:ph idx="1"/>
          </p:nvPr>
        </p:nvSpPr>
        <p:spPr/>
        <p:txBody>
          <a:bodyPr/>
          <a:lstStyle/>
          <a:p>
            <a:r>
              <a:rPr lang="en-US" i="1" dirty="0">
                <a:solidFill>
                  <a:schemeClr val="tx2"/>
                </a:solidFill>
              </a:rPr>
              <a:t>Insert school specific information</a:t>
            </a:r>
          </a:p>
          <a:p>
            <a:endParaRPr lang="en-US" dirty="0"/>
          </a:p>
        </p:txBody>
      </p:sp>
    </p:spTree>
    <p:extLst>
      <p:ext uri="{BB962C8B-B14F-4D97-AF65-F5344CB8AC3E}">
        <p14:creationId xmlns:p14="http://schemas.microsoft.com/office/powerpoint/2010/main" val="3747043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a:t>
            </a:r>
            <a:endParaRPr lang="en-US" dirty="0"/>
          </a:p>
        </p:txBody>
      </p:sp>
      <p:sp>
        <p:nvSpPr>
          <p:cNvPr id="3" name="Content Placeholder 2"/>
          <p:cNvSpPr>
            <a:spLocks noGrp="1"/>
          </p:cNvSpPr>
          <p:nvPr>
            <p:ph idx="1"/>
          </p:nvPr>
        </p:nvSpPr>
        <p:spPr/>
        <p:txBody>
          <a:bodyPr/>
          <a:lstStyle/>
          <a:p>
            <a:r>
              <a:rPr lang="en-US" i="1" dirty="0">
                <a:solidFill>
                  <a:schemeClr val="tx2"/>
                </a:solidFill>
              </a:rPr>
              <a:t>Insert school specific information</a:t>
            </a:r>
          </a:p>
          <a:p>
            <a:endParaRPr lang="en-US" dirty="0"/>
          </a:p>
        </p:txBody>
      </p:sp>
    </p:spTree>
    <p:extLst>
      <p:ext uri="{BB962C8B-B14F-4D97-AF65-F5344CB8AC3E}">
        <p14:creationId xmlns:p14="http://schemas.microsoft.com/office/powerpoint/2010/main" val="3995909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0482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Thanks for coming</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smtClean="0"/>
              <a:t>Contact information:</a:t>
            </a:r>
          </a:p>
          <a:p>
            <a:pPr eaLnBrk="1" fontAlgn="auto" hangingPunct="1">
              <a:spcAft>
                <a:spcPts val="0"/>
              </a:spcAft>
              <a:buFont typeface="Arial"/>
              <a:buChar char="•"/>
              <a:defRPr/>
            </a:pPr>
            <a:r>
              <a:rPr lang="en-US" sz="2800" dirty="0" smtClean="0"/>
              <a:t>[insert counselor/advisor/mentor name]</a:t>
            </a:r>
          </a:p>
          <a:p>
            <a:pPr lvl="1" eaLnBrk="1" fontAlgn="auto" hangingPunct="1">
              <a:spcAft>
                <a:spcPts val="0"/>
              </a:spcAft>
              <a:defRPr/>
            </a:pPr>
            <a:r>
              <a:rPr lang="en-US" sz="2400" dirty="0" smtClean="0"/>
              <a:t>Phone: (xxx) xxx-</a:t>
            </a:r>
            <a:r>
              <a:rPr lang="en-US" sz="2400" dirty="0" err="1" smtClean="0"/>
              <a:t>xxxx</a:t>
            </a:r>
            <a:endParaRPr lang="en-US" sz="2400" dirty="0" smtClean="0"/>
          </a:p>
          <a:p>
            <a:pPr lvl="1" eaLnBrk="1" fontAlgn="auto" hangingPunct="1">
              <a:spcAft>
                <a:spcPts val="0"/>
              </a:spcAft>
              <a:defRPr/>
            </a:pPr>
            <a:r>
              <a:rPr lang="en-US" sz="2400" dirty="0" smtClean="0"/>
              <a:t>E-mail: </a:t>
            </a:r>
            <a:r>
              <a:rPr lang="en-US" sz="2400" dirty="0" err="1" smtClean="0"/>
              <a:t>xxxx@xxxx.xxx</a:t>
            </a:r>
            <a:endParaRPr lang="en-US" sz="2400" dirty="0" smtClean="0"/>
          </a:p>
          <a:p>
            <a:pPr marL="0" indent="0" eaLnBrk="1" fontAlgn="auto" hangingPunct="1">
              <a:spcAft>
                <a:spcPts val="0"/>
              </a:spcAft>
              <a:buFont typeface="Arial"/>
              <a:buNone/>
              <a:defRPr/>
            </a:pPr>
            <a:endParaRPr lang="en-US" sz="2400" dirty="0" smtClean="0"/>
          </a:p>
        </p:txBody>
      </p:sp>
    </p:spTree>
    <p:extLst>
      <p:ext uri="{BB962C8B-B14F-4D97-AF65-F5344CB8AC3E}">
        <p14:creationId xmlns:p14="http://schemas.microsoft.com/office/powerpoint/2010/main" val="1855497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Family Night</a:t>
            </a:r>
            <a:endParaRPr lang="en-US" dirty="0"/>
          </a:p>
        </p:txBody>
      </p:sp>
      <p:sp>
        <p:nvSpPr>
          <p:cNvPr id="3" name="Content Placeholder 2"/>
          <p:cNvSpPr>
            <a:spLocks noGrp="1"/>
          </p:cNvSpPr>
          <p:nvPr>
            <p:ph idx="1"/>
          </p:nvPr>
        </p:nvSpPr>
        <p:spPr/>
        <p:txBody>
          <a:bodyPr/>
          <a:lstStyle/>
          <a:p>
            <a:r>
              <a:rPr lang="en-US" dirty="0"/>
              <a:t>Topic</a:t>
            </a:r>
          </a:p>
          <a:p>
            <a:r>
              <a:rPr lang="en-US" dirty="0"/>
              <a:t>Date</a:t>
            </a:r>
          </a:p>
          <a:p>
            <a:endParaRPr lang="en-US" dirty="0"/>
          </a:p>
        </p:txBody>
      </p:sp>
    </p:spTree>
    <p:extLst>
      <p:ext uri="{BB962C8B-B14F-4D97-AF65-F5344CB8AC3E}">
        <p14:creationId xmlns:p14="http://schemas.microsoft.com/office/powerpoint/2010/main" val="141717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Our GEAR UP Team includes: </a:t>
            </a:r>
            <a:endParaRPr lang="en-US" dirty="0"/>
          </a:p>
        </p:txBody>
      </p:sp>
    </p:spTree>
    <p:extLst>
      <p:ext uri="{BB962C8B-B14F-4D97-AF65-F5344CB8AC3E}">
        <p14:creationId xmlns:p14="http://schemas.microsoft.com/office/powerpoint/2010/main" val="29035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when we say college?</a:t>
            </a:r>
            <a:endParaRPr lang="en-US" dirty="0"/>
          </a:p>
        </p:txBody>
      </p:sp>
      <p:sp>
        <p:nvSpPr>
          <p:cNvPr id="3" name="Content Placeholder 2"/>
          <p:cNvSpPr>
            <a:spLocks noGrp="1"/>
          </p:cNvSpPr>
          <p:nvPr>
            <p:ph idx="1"/>
          </p:nvPr>
        </p:nvSpPr>
        <p:spPr/>
        <p:txBody>
          <a:bodyPr>
            <a:normAutofit lnSpcReduction="10000"/>
          </a:bodyPr>
          <a:lstStyle/>
          <a:p>
            <a:pPr>
              <a:buFont typeface="Courier New" panose="02070309020205020404" pitchFamily="49" charset="0"/>
              <a:buChar char="o"/>
            </a:pPr>
            <a:r>
              <a:rPr lang="en-US" sz="2700" dirty="0"/>
              <a:t>When we say “college</a:t>
            </a:r>
            <a:r>
              <a:rPr lang="en-US" sz="2700" dirty="0" smtClean="0"/>
              <a:t>”, </a:t>
            </a:r>
            <a:r>
              <a:rPr lang="en-US" sz="2700" dirty="0"/>
              <a:t>we mean any type of education or training after high school. </a:t>
            </a:r>
            <a:r>
              <a:rPr lang="en-US" sz="2700" dirty="0" smtClean="0"/>
              <a:t>We also use the terms “postsecondary education” and “postsecondary training”.</a:t>
            </a:r>
            <a:endParaRPr lang="en-US" sz="2700" dirty="0"/>
          </a:p>
          <a:p>
            <a:pPr>
              <a:buFont typeface="Courier New" panose="02070309020205020404" pitchFamily="49" charset="0"/>
              <a:buChar char="o"/>
            </a:pPr>
            <a:r>
              <a:rPr lang="en-US" sz="2700" dirty="0"/>
              <a:t>There are many options for students after high school, including apprenticeships, </a:t>
            </a:r>
            <a:r>
              <a:rPr lang="en-US" sz="2700" dirty="0" smtClean="0"/>
              <a:t>military, on-the-job </a:t>
            </a:r>
            <a:r>
              <a:rPr lang="en-US" sz="2700" dirty="0"/>
              <a:t>training programs, community college certificates, two-year degrees, and four-year degrees.</a:t>
            </a:r>
          </a:p>
          <a:p>
            <a:pPr>
              <a:buFont typeface="Courier New" panose="02070309020205020404" pitchFamily="49" charset="0"/>
              <a:buChar char="o"/>
            </a:pPr>
            <a:r>
              <a:rPr lang="en-US" sz="2700" dirty="0"/>
              <a:t>The term </a:t>
            </a:r>
            <a:r>
              <a:rPr lang="en-US" sz="2700" i="1" dirty="0"/>
              <a:t>college </a:t>
            </a:r>
            <a:r>
              <a:rPr lang="en-US" sz="2700" dirty="0"/>
              <a:t>includes all of these things. </a:t>
            </a:r>
          </a:p>
        </p:txBody>
      </p:sp>
    </p:spTree>
    <p:extLst>
      <p:ext uri="{BB962C8B-B14F-4D97-AF65-F5344CB8AC3E}">
        <p14:creationId xmlns:p14="http://schemas.microsoft.com/office/powerpoint/2010/main" val="2058116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Transitioning </a:t>
            </a:r>
            <a:r>
              <a:rPr lang="en-US" dirty="0" smtClean="0"/>
              <a:t>to high school</a:t>
            </a:r>
            <a:r>
              <a:rPr lang="en-US" dirty="0"/>
              <a:t>	</a:t>
            </a:r>
          </a:p>
        </p:txBody>
      </p:sp>
      <p:sp>
        <p:nvSpPr>
          <p:cNvPr id="3" name="Content Placeholder 2"/>
          <p:cNvSpPr>
            <a:spLocks noGrp="1"/>
          </p:cNvSpPr>
          <p:nvPr>
            <p:ph idx="1"/>
          </p:nvPr>
        </p:nvSpPr>
        <p:spPr/>
        <p:txBody>
          <a:bodyPr>
            <a:normAutofit fontScale="92500" lnSpcReduction="20000"/>
          </a:bodyPr>
          <a:lstStyle/>
          <a:p>
            <a:pPr marL="0" indent="0">
              <a:buNone/>
            </a:pPr>
            <a:r>
              <a:rPr lang="en-US" sz="2000" dirty="0"/>
              <a:t>Freshman year is essential in deciding whether a student drops out or stays in school. </a:t>
            </a:r>
            <a:r>
              <a:rPr lang="en-US" sz="2000" dirty="0" smtClean="0"/>
              <a:t>The </a:t>
            </a:r>
            <a:r>
              <a:rPr lang="en-US" sz="2000" dirty="0"/>
              <a:t>transition from middle school can be difficult</a:t>
            </a:r>
            <a:r>
              <a:rPr lang="en-US" sz="2000" dirty="0" smtClean="0"/>
              <a:t>. </a:t>
            </a:r>
          </a:p>
          <a:p>
            <a:pPr marL="0" indent="0">
              <a:buNone/>
            </a:pPr>
            <a:r>
              <a:rPr lang="en-US" sz="2000" dirty="0" smtClean="0"/>
              <a:t>High </a:t>
            </a:r>
            <a:r>
              <a:rPr lang="en-US" sz="2000" dirty="0"/>
              <a:t>schools are typically larger, less personal and more departmentalized than middle and elementary schools. As a result, students often feel disconnected and somewhat lost. </a:t>
            </a:r>
          </a:p>
          <a:p>
            <a:pPr marL="0" indent="0">
              <a:buNone/>
            </a:pPr>
            <a:r>
              <a:rPr lang="en-US" sz="2000" dirty="0" smtClean="0"/>
              <a:t>Common </a:t>
            </a:r>
            <a:r>
              <a:rPr lang="en-US" sz="2000" dirty="0"/>
              <a:t>challenges: </a:t>
            </a:r>
          </a:p>
          <a:p>
            <a:r>
              <a:rPr lang="en-US" sz="2000" b="1" dirty="0"/>
              <a:t>Academic.</a:t>
            </a:r>
            <a:r>
              <a:rPr lang="en-US" sz="2000" dirty="0"/>
              <a:t> Classes are more challenging.  Students may experience a drop in grades. </a:t>
            </a:r>
          </a:p>
          <a:p>
            <a:r>
              <a:rPr lang="en-US" sz="2000" b="1" dirty="0"/>
              <a:t>Social. </a:t>
            </a:r>
            <a:r>
              <a:rPr lang="en-US" sz="2000" dirty="0" smtClean="0"/>
              <a:t>Students must </a:t>
            </a:r>
            <a:r>
              <a:rPr lang="en-US" sz="2000" dirty="0"/>
              <a:t>recreate their social world. This may mean making new friends and navigating a new school. Peers have a stronger influence (both positive and negative). </a:t>
            </a:r>
          </a:p>
          <a:p>
            <a:pPr lvl="0"/>
            <a:r>
              <a:rPr lang="en-US" sz="2000" b="1" dirty="0"/>
              <a:t>Independence.</a:t>
            </a:r>
            <a:r>
              <a:rPr lang="en-US" sz="2000" dirty="0"/>
              <a:t> High school is a new environment with a lot more freedom and more homework. The possibility of developing bad habits such as skipping class can also grow especially if a student is struggling</a:t>
            </a:r>
            <a:r>
              <a:rPr lang="en-US" sz="2000" dirty="0" smtClean="0"/>
              <a:t>.</a:t>
            </a:r>
            <a:endParaRPr lang="en-US" sz="2000" dirty="0"/>
          </a:p>
        </p:txBody>
      </p:sp>
    </p:spTree>
    <p:extLst>
      <p:ext uri="{BB962C8B-B14F-4D97-AF65-F5344CB8AC3E}">
        <p14:creationId xmlns:p14="http://schemas.microsoft.com/office/powerpoint/2010/main" val="316947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a:bodyPr>
          <a:lstStyle/>
          <a:p>
            <a:r>
              <a:rPr lang="en-US" sz="2400" b="1" u="sng" dirty="0" smtClean="0"/>
              <a:t>Attendance</a:t>
            </a:r>
            <a:r>
              <a:rPr lang="en-US" sz="2400" b="1" u="sng" dirty="0"/>
              <a:t>, behavior, and course performance</a:t>
            </a:r>
            <a:r>
              <a:rPr lang="en-US" sz="2400" dirty="0"/>
              <a:t> predict the likelihood to either quit school or complete it.</a:t>
            </a:r>
          </a:p>
          <a:p>
            <a:r>
              <a:rPr lang="en-US" sz="2400" dirty="0"/>
              <a:t>The biggest risk factor for failing ninth grade is the number of absences during the first 30 days. </a:t>
            </a:r>
          </a:p>
          <a:p>
            <a:r>
              <a:rPr lang="en-US" sz="2400" dirty="0"/>
              <a:t>Students who fail more than one core class in their freshman year are more likely to drop out of high school without graduating.</a:t>
            </a:r>
          </a:p>
        </p:txBody>
      </p:sp>
    </p:spTree>
    <p:extLst>
      <p:ext uri="{BB962C8B-B14F-4D97-AF65-F5344CB8AC3E}">
        <p14:creationId xmlns:p14="http://schemas.microsoft.com/office/powerpoint/2010/main" val="2010213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activities and process</a:t>
            </a:r>
            <a:endParaRPr lang="en-US" dirty="0"/>
          </a:p>
        </p:txBody>
      </p:sp>
      <p:sp>
        <p:nvSpPr>
          <p:cNvPr id="3" name="Content Placeholder 2"/>
          <p:cNvSpPr>
            <a:spLocks noGrp="1"/>
          </p:cNvSpPr>
          <p:nvPr>
            <p:ph idx="1"/>
          </p:nvPr>
        </p:nvSpPr>
        <p:spPr/>
        <p:txBody>
          <a:bodyPr/>
          <a:lstStyle/>
          <a:p>
            <a:r>
              <a:rPr lang="en-US" i="1" dirty="0">
                <a:solidFill>
                  <a:schemeClr val="tx2"/>
                </a:solidFill>
              </a:rPr>
              <a:t>Insert school specific </a:t>
            </a:r>
            <a:r>
              <a:rPr lang="en-US" i="1" dirty="0" smtClean="0">
                <a:solidFill>
                  <a:schemeClr val="tx2"/>
                </a:solidFill>
              </a:rPr>
              <a:t>information on any events, programs, or activities. </a:t>
            </a:r>
            <a:endParaRPr lang="en-US" i="1" dirty="0">
              <a:solidFill>
                <a:schemeClr val="tx2"/>
              </a:solidFill>
            </a:endParaRPr>
          </a:p>
          <a:p>
            <a:endParaRPr lang="en-US" dirty="0"/>
          </a:p>
        </p:txBody>
      </p:sp>
    </p:spTree>
    <p:extLst>
      <p:ext uri="{BB962C8B-B14F-4D97-AF65-F5344CB8AC3E}">
        <p14:creationId xmlns:p14="http://schemas.microsoft.com/office/powerpoint/2010/main" val="209301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support</a:t>
            </a:r>
            <a:endParaRPr lang="en-US" dirty="0"/>
          </a:p>
        </p:txBody>
      </p:sp>
      <p:sp>
        <p:nvSpPr>
          <p:cNvPr id="3" name="Content Placeholder 2"/>
          <p:cNvSpPr>
            <a:spLocks noGrp="1"/>
          </p:cNvSpPr>
          <p:nvPr>
            <p:ph idx="1"/>
          </p:nvPr>
        </p:nvSpPr>
        <p:spPr/>
        <p:txBody>
          <a:bodyPr/>
          <a:lstStyle/>
          <a:p>
            <a:r>
              <a:rPr lang="en-US" i="1" dirty="0" smtClean="0">
                <a:solidFill>
                  <a:schemeClr val="tx2"/>
                </a:solidFill>
              </a:rPr>
              <a:t>Insert school counselor and GEAR UP staff information.</a:t>
            </a:r>
            <a:endParaRPr lang="en-US" i="1" dirty="0">
              <a:solidFill>
                <a:schemeClr val="tx2"/>
              </a:solidFill>
            </a:endParaRPr>
          </a:p>
        </p:txBody>
      </p:sp>
    </p:spTree>
    <p:extLst>
      <p:ext uri="{BB962C8B-B14F-4D97-AF65-F5344CB8AC3E}">
        <p14:creationId xmlns:p14="http://schemas.microsoft.com/office/powerpoint/2010/main" val="1676399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school counselors can help </a:t>
            </a:r>
            <a:endParaRPr lang="en-US" dirty="0"/>
          </a:p>
        </p:txBody>
      </p:sp>
      <p:sp>
        <p:nvSpPr>
          <p:cNvPr id="3" name="Content Placeholder 2"/>
          <p:cNvSpPr>
            <a:spLocks noGrp="1"/>
          </p:cNvSpPr>
          <p:nvPr>
            <p:ph idx="1"/>
          </p:nvPr>
        </p:nvSpPr>
        <p:spPr/>
        <p:txBody>
          <a:bodyPr>
            <a:normAutofit/>
          </a:bodyPr>
          <a:lstStyle/>
          <a:p>
            <a:pPr marL="0" indent="0">
              <a:buNone/>
            </a:pPr>
            <a:r>
              <a:rPr lang="en-US" sz="2600" i="1" dirty="0" smtClean="0">
                <a:solidFill>
                  <a:schemeClr val="tx2"/>
                </a:solidFill>
              </a:rPr>
              <a:t>Insert school counseling information.</a:t>
            </a:r>
          </a:p>
          <a:p>
            <a:r>
              <a:rPr lang="en-US" sz="2600" b="1" dirty="0" smtClean="0"/>
              <a:t>Academic advising. </a:t>
            </a:r>
          </a:p>
          <a:p>
            <a:r>
              <a:rPr lang="en-US" sz="2600" b="1" dirty="0" smtClean="0"/>
              <a:t>College planning.</a:t>
            </a:r>
          </a:p>
          <a:p>
            <a:r>
              <a:rPr lang="en-US" sz="2600" b="1" dirty="0" smtClean="0"/>
              <a:t>Paying for college.</a:t>
            </a:r>
          </a:p>
          <a:p>
            <a:r>
              <a:rPr lang="en-US" sz="2600" b="1" dirty="0" smtClean="0"/>
              <a:t>Career planning.</a:t>
            </a:r>
          </a:p>
          <a:p>
            <a:r>
              <a:rPr lang="en-US" sz="2600" b="1" dirty="0" smtClean="0"/>
              <a:t>Counseling.</a:t>
            </a:r>
          </a:p>
          <a:p>
            <a:endParaRPr lang="en-US" dirty="0"/>
          </a:p>
        </p:txBody>
      </p:sp>
    </p:spTree>
    <p:extLst>
      <p:ext uri="{BB962C8B-B14F-4D97-AF65-F5344CB8AC3E}">
        <p14:creationId xmlns:p14="http://schemas.microsoft.com/office/powerpoint/2010/main" val="4289039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GEAR </a:t>
            </a:r>
            <a:r>
              <a:rPr lang="en-US" dirty="0"/>
              <a:t>UP  </a:t>
            </a:r>
            <a:r>
              <a:rPr lang="en-US" dirty="0" smtClean="0"/>
              <a:t>can help</a:t>
            </a:r>
            <a:endParaRPr lang="en-US" dirty="0"/>
          </a:p>
        </p:txBody>
      </p:sp>
      <p:sp>
        <p:nvSpPr>
          <p:cNvPr id="4" name="Content Placeholder 3"/>
          <p:cNvSpPr>
            <a:spLocks noGrp="1"/>
          </p:cNvSpPr>
          <p:nvPr>
            <p:ph idx="1"/>
          </p:nvPr>
        </p:nvSpPr>
        <p:spPr/>
        <p:txBody>
          <a:bodyPr numCol="2">
            <a:noAutofit/>
          </a:bodyPr>
          <a:lstStyle/>
          <a:p>
            <a:r>
              <a:rPr lang="en-US" altLang="en-US" sz="2400" dirty="0" smtClean="0"/>
              <a:t>Academic advising.</a:t>
            </a:r>
          </a:p>
          <a:p>
            <a:r>
              <a:rPr lang="en-US" altLang="en-US" sz="2400" dirty="0" smtClean="0"/>
              <a:t>Mentoring.</a:t>
            </a:r>
          </a:p>
          <a:p>
            <a:r>
              <a:rPr lang="en-US" altLang="en-US" sz="2400" dirty="0" smtClean="0"/>
              <a:t>Tutoring.</a:t>
            </a:r>
          </a:p>
          <a:p>
            <a:r>
              <a:rPr lang="en-US" altLang="en-US" sz="2400" dirty="0" smtClean="0"/>
              <a:t>Camp/bridge/transitions programs.</a:t>
            </a:r>
          </a:p>
          <a:p>
            <a:r>
              <a:rPr lang="en-US" altLang="en-US" sz="2400" dirty="0" smtClean="0"/>
              <a:t>College visits and tours.</a:t>
            </a:r>
          </a:p>
          <a:p>
            <a:r>
              <a:rPr lang="en-US" altLang="en-US" sz="2400" dirty="0" smtClean="0"/>
              <a:t>Career counseling.</a:t>
            </a:r>
          </a:p>
          <a:p>
            <a:r>
              <a:rPr lang="en-US" altLang="en-US" sz="2400" dirty="0" smtClean="0"/>
              <a:t>Job shadows and internships.</a:t>
            </a:r>
          </a:p>
          <a:p>
            <a:endParaRPr lang="en-US" altLang="en-US" sz="2400" dirty="0"/>
          </a:p>
          <a:p>
            <a:r>
              <a:rPr lang="en-US" altLang="en-US" sz="2400" dirty="0" smtClean="0"/>
              <a:t>Scholarships help.</a:t>
            </a:r>
          </a:p>
          <a:p>
            <a:r>
              <a:rPr lang="en-US" altLang="en-US" sz="2400" dirty="0" smtClean="0"/>
              <a:t>College admissions advising. </a:t>
            </a:r>
          </a:p>
          <a:p>
            <a:r>
              <a:rPr lang="en-US" altLang="en-US" sz="2400" dirty="0" smtClean="0"/>
              <a:t>Test prep</a:t>
            </a:r>
          </a:p>
          <a:p>
            <a:r>
              <a:rPr lang="en-US" altLang="en-US" sz="2400" dirty="0" smtClean="0"/>
              <a:t>Fee waivers. </a:t>
            </a:r>
          </a:p>
          <a:p>
            <a:r>
              <a:rPr lang="en-US" altLang="en-US" sz="2400" dirty="0" smtClean="0"/>
              <a:t>College application assistance.</a:t>
            </a:r>
          </a:p>
          <a:p>
            <a:r>
              <a:rPr lang="en-US" altLang="en-US" sz="2400" dirty="0" smtClean="0"/>
              <a:t>Financial aid assistance. </a:t>
            </a:r>
            <a:endParaRPr lang="en-US" sz="1800" dirty="0"/>
          </a:p>
        </p:txBody>
      </p:sp>
    </p:spTree>
    <p:extLst>
      <p:ext uri="{BB962C8B-B14F-4D97-AF65-F5344CB8AC3E}">
        <p14:creationId xmlns:p14="http://schemas.microsoft.com/office/powerpoint/2010/main" val="3159353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1098</TotalTime>
  <Words>1003</Words>
  <Application>Microsoft Office PowerPoint</Application>
  <PresentationFormat>On-screen Show (4:3)</PresentationFormat>
  <Paragraphs>121</Paragraphs>
  <Slides>19</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Narrow</vt:lpstr>
      <vt:lpstr>Calibri</vt:lpstr>
      <vt:lpstr>Century Gothic</vt:lpstr>
      <vt:lpstr>Corbel</vt:lpstr>
      <vt:lpstr>Courier New</vt:lpstr>
      <vt:lpstr>Myriad Pro</vt:lpstr>
      <vt:lpstr>Times New Roman</vt:lpstr>
      <vt:lpstr>Trajan Pro</vt:lpstr>
      <vt:lpstr>Wingdings 2</vt:lpstr>
      <vt:lpstr>Frame</vt:lpstr>
      <vt:lpstr>9th Grade Transition</vt:lpstr>
      <vt:lpstr>Introductions</vt:lpstr>
      <vt:lpstr>What do we mean when we say college?</vt:lpstr>
      <vt:lpstr>Transitioning to high school </vt:lpstr>
      <vt:lpstr>Risk factors</vt:lpstr>
      <vt:lpstr>Transition activities and process</vt:lpstr>
      <vt:lpstr>Find support</vt:lpstr>
      <vt:lpstr>How school counselors can help </vt:lpstr>
      <vt:lpstr>How GEAR UP  can help</vt:lpstr>
      <vt:lpstr>Scheduling</vt:lpstr>
      <vt:lpstr>Freshmen Classes</vt:lpstr>
      <vt:lpstr>Course Sequences</vt:lpstr>
      <vt:lpstr>Reminder </vt:lpstr>
      <vt:lpstr>Students: Tips for success</vt:lpstr>
      <vt:lpstr>Clubs &amp; activities</vt:lpstr>
      <vt:lpstr>Sports</vt:lpstr>
      <vt:lpstr>Questions?</vt:lpstr>
      <vt:lpstr>Thanks for coming</vt:lpstr>
      <vt:lpstr>Next Family Night</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85</cp:revision>
  <dcterms:created xsi:type="dcterms:W3CDTF">2017-07-24T18:39:53Z</dcterms:created>
  <dcterms:modified xsi:type="dcterms:W3CDTF">2019-08-16T15:37:43Z</dcterms:modified>
</cp:coreProperties>
</file>