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2" r:id="rId1"/>
  </p:sldMasterIdLst>
  <p:notesMasterIdLst>
    <p:notesMasterId r:id="rId16"/>
  </p:notesMasterIdLst>
  <p:sldIdLst>
    <p:sldId id="256" r:id="rId2"/>
    <p:sldId id="287" r:id="rId3"/>
    <p:sldId id="328" r:id="rId4"/>
    <p:sldId id="319" r:id="rId5"/>
    <p:sldId id="320" r:id="rId6"/>
    <p:sldId id="321" r:id="rId7"/>
    <p:sldId id="322" r:id="rId8"/>
    <p:sldId id="323" r:id="rId9"/>
    <p:sldId id="325" r:id="rId10"/>
    <p:sldId id="324" r:id="rId11"/>
    <p:sldId id="326" r:id="rId12"/>
    <p:sldId id="327" r:id="rId13"/>
    <p:sldId id="318" r:id="rId14"/>
    <p:sldId id="29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ple, Marcie (WSAC)" initials="SM(" lastIdx="10" clrIdx="0">
    <p:extLst>
      <p:ext uri="{19B8F6BF-5375-455C-9EA6-DF929625EA0E}">
        <p15:presenceInfo xmlns:p15="http://schemas.microsoft.com/office/powerpoint/2012/main" userId="S-1-5-21-1844237615-1844823847-839522115-517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668" autoAdjust="0"/>
    <p:restoredTop sz="78356" autoAdjust="0"/>
  </p:normalViewPr>
  <p:slideViewPr>
    <p:cSldViewPr snapToGrid="0">
      <p:cViewPr varScale="1">
        <p:scale>
          <a:sx n="57" d="100"/>
          <a:sy n="57" d="100"/>
        </p:scale>
        <p:origin x="144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C7C197-F0B5-41D1-8F00-757E0D06C57F}" type="datetimeFigureOut">
              <a:rPr lang="en-US" smtClean="0"/>
              <a:t>8/16/2019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101D6A-B479-46B2-839F-B26FFDD9B5CD}" type="slidenum">
              <a:rPr lang="en-US" smtClean="0"/>
              <a:t>‹#›</a:t>
            </a:fld>
            <a:endParaRPr lang="en-US"/>
          </a:p>
        </p:txBody>
      </p:sp>
    </p:spTree>
    <p:extLst>
      <p:ext uri="{BB962C8B-B14F-4D97-AF65-F5344CB8AC3E}">
        <p14:creationId xmlns:p14="http://schemas.microsoft.com/office/powerpoint/2010/main" val="2170157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americorps.gov/"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1</a:t>
            </a:fld>
            <a:endParaRPr lang="en-US"/>
          </a:p>
        </p:txBody>
      </p:sp>
    </p:spTree>
    <p:extLst>
      <p:ext uri="{BB962C8B-B14F-4D97-AF65-F5344CB8AC3E}">
        <p14:creationId xmlns:p14="http://schemas.microsoft.com/office/powerpoint/2010/main" val="1950705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2</a:t>
            </a:fld>
            <a:endParaRPr lang="en-US"/>
          </a:p>
        </p:txBody>
      </p:sp>
    </p:spTree>
    <p:extLst>
      <p:ext uri="{BB962C8B-B14F-4D97-AF65-F5344CB8AC3E}">
        <p14:creationId xmlns:p14="http://schemas.microsoft.com/office/powerpoint/2010/main" val="4241882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We also use the terms “postsecondary education” and “postsecondary training”.</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Many</a:t>
            </a:r>
            <a:r>
              <a:rPr lang="en-US" baseline="0" dirty="0" smtClean="0"/>
              <a:t> people think college is just a 4 year program, but there are many options. We want students to find the right fit. </a:t>
            </a:r>
            <a:r>
              <a:rPr lang="en-US" sz="1200" kern="1200" dirty="0" smtClean="0">
                <a:solidFill>
                  <a:schemeClr val="tx1"/>
                </a:solidFill>
                <a:effectLst/>
                <a:latin typeface="+mn-lt"/>
                <a:ea typeface="+mn-ea"/>
                <a:cs typeface="+mn-cs"/>
              </a:rPr>
              <a:t>Explain that this is called “postsecondary education” because it is after (or “post”) high school (secondary education). Postsecondary education is often called “college”. College can be 4-year university, 2-year college or technical college, military training, certificate programs, or apprenticeships. </a:t>
            </a:r>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3</a:t>
            </a:fld>
            <a:endParaRPr lang="en-US" dirty="0"/>
          </a:p>
        </p:txBody>
      </p:sp>
    </p:spTree>
    <p:extLst>
      <p:ext uri="{BB962C8B-B14F-4D97-AF65-F5344CB8AC3E}">
        <p14:creationId xmlns:p14="http://schemas.microsoft.com/office/powerpoint/2010/main" val="2548401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What does your child dream about doing? Today,</a:t>
            </a:r>
            <a:r>
              <a:rPr lang="en-US" sz="1200" kern="1200" baseline="0" dirty="0" smtClean="0">
                <a:solidFill>
                  <a:schemeClr val="tx1"/>
                </a:solidFill>
                <a:effectLst/>
                <a:latin typeface="+mn-lt"/>
                <a:ea typeface="+mn-ea"/>
                <a:cs typeface="+mn-cs"/>
              </a:rPr>
              <a:t> students are preparing for jobs that haven't even been created yet. </a:t>
            </a:r>
            <a:r>
              <a:rPr lang="en-US" sz="1200" kern="1200" dirty="0" smtClean="0">
                <a:solidFill>
                  <a:schemeClr val="tx1"/>
                </a:solidFill>
                <a:effectLst/>
                <a:latin typeface="+mn-lt"/>
                <a:ea typeface="+mn-ea"/>
                <a:cs typeface="+mn-cs"/>
              </a:rPr>
              <a:t>No matter what they want to do, we encourage all to continue their education after high school graduation.  That’s because nearly every job today requires “postsecondary” (after high school education).</a:t>
            </a:r>
          </a:p>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4</a:t>
            </a:fld>
            <a:endParaRPr lang="en-US"/>
          </a:p>
        </p:txBody>
      </p:sp>
    </p:spTree>
    <p:extLst>
      <p:ext uri="{BB962C8B-B14F-4D97-AF65-F5344CB8AC3E}">
        <p14:creationId xmlns:p14="http://schemas.microsoft.com/office/powerpoint/2010/main" val="718362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Career</a:t>
            </a:r>
            <a:r>
              <a:rPr lang="en-US" baseline="0" dirty="0" smtClean="0"/>
              <a:t> Guidance Washington for additional student lesson plans. </a:t>
            </a:r>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5</a:t>
            </a:fld>
            <a:endParaRPr lang="en-US"/>
          </a:p>
        </p:txBody>
      </p:sp>
    </p:spTree>
    <p:extLst>
      <p:ext uri="{BB962C8B-B14F-4D97-AF65-F5344CB8AC3E}">
        <p14:creationId xmlns:p14="http://schemas.microsoft.com/office/powerpoint/2010/main" val="1460093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AmeriCorps Offers Tangible Benefits</a:t>
            </a:r>
          </a:p>
          <a:p>
            <a:r>
              <a:rPr lang="en-US" sz="1200" kern="1200" dirty="0" smtClean="0">
                <a:solidFill>
                  <a:schemeClr val="tx1"/>
                </a:solidFill>
                <a:effectLst/>
                <a:latin typeface="+mn-lt"/>
                <a:ea typeface="+mn-ea"/>
                <a:cs typeface="+mn-cs"/>
              </a:rPr>
              <a:t>Most AmeriCorps members receive student loan deferment, and training, and may receive a living allowance and limited health benefit options. After you complete your term of service, you will also receive a Segal AmeriCorps Education Award (which is equivalent to the value of a Pell grant) to help pay for college, graduate school, or vocational training or to repay student loans.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Eligibility Requirements: </a:t>
            </a:r>
            <a:r>
              <a:rPr lang="en-US" sz="1200" kern="1200" dirty="0" smtClean="0">
                <a:solidFill>
                  <a:schemeClr val="tx1"/>
                </a:solidFill>
                <a:effectLst/>
                <a:latin typeface="+mn-lt"/>
                <a:ea typeface="+mn-ea"/>
                <a:cs typeface="+mn-cs"/>
              </a:rPr>
              <a:t>To be eligible for AmeriCorps positions, you must be 17 years of age or older, have high school diploma or a GED (or are completing a GED), and be a U.S. citizen, or an eligible non-citizen.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Participants may enroll in college while holding a position, and may apply to projects in the state or nationally. Currently, the maximum numbers of terms that an individual can serve in each AmeriCorps program are:</a:t>
            </a:r>
          </a:p>
          <a:p>
            <a:pPr lvl="0"/>
            <a:r>
              <a:rPr lang="en-US" sz="1200" kern="1200" dirty="0" smtClean="0">
                <a:solidFill>
                  <a:schemeClr val="tx1"/>
                </a:solidFill>
                <a:effectLst/>
                <a:latin typeface="+mn-lt"/>
                <a:ea typeface="+mn-ea"/>
                <a:cs typeface="+mn-cs"/>
              </a:rPr>
              <a:t>four terms for AmeriCorps State and National programs</a:t>
            </a:r>
          </a:p>
          <a:p>
            <a:pPr lvl="0"/>
            <a:r>
              <a:rPr lang="en-US" sz="1200" kern="1200" dirty="0" smtClean="0">
                <a:solidFill>
                  <a:schemeClr val="tx1"/>
                </a:solidFill>
                <a:effectLst/>
                <a:latin typeface="+mn-lt"/>
                <a:ea typeface="+mn-ea"/>
                <a:cs typeface="+mn-cs"/>
              </a:rPr>
              <a:t>five one-year terms for AmeriCorps*VISTA programs</a:t>
            </a:r>
          </a:p>
          <a:p>
            <a:pPr lvl="0"/>
            <a:r>
              <a:rPr lang="en-US" sz="1200" kern="1200" dirty="0" smtClean="0">
                <a:solidFill>
                  <a:schemeClr val="tx1"/>
                </a:solidFill>
                <a:effectLst/>
                <a:latin typeface="+mn-lt"/>
                <a:ea typeface="+mn-ea"/>
                <a:cs typeface="+mn-cs"/>
              </a:rPr>
              <a:t>two terms for AmeriCorps*NCCC programs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Application Process: </a:t>
            </a:r>
            <a:r>
              <a:rPr lang="en-US" sz="1200" kern="1200" dirty="0" smtClean="0">
                <a:solidFill>
                  <a:schemeClr val="tx1"/>
                </a:solidFill>
                <a:effectLst/>
                <a:latin typeface="+mn-lt"/>
                <a:ea typeface="+mn-ea"/>
                <a:cs typeface="+mn-cs"/>
              </a:rPr>
              <a:t>For more information on AmeriCorps and its various programs, visit </a:t>
            </a:r>
            <a:r>
              <a:rPr lang="en-US" sz="1200" u="sng" kern="1200" dirty="0" smtClean="0">
                <a:solidFill>
                  <a:schemeClr val="tx1"/>
                </a:solidFill>
                <a:effectLst/>
                <a:latin typeface="+mn-lt"/>
                <a:ea typeface="+mn-ea"/>
                <a:cs typeface="+mn-cs"/>
                <a:hlinkClick r:id="rId3"/>
              </a:rPr>
              <a:t>http://www.americorps.gov/</a:t>
            </a:r>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9</a:t>
            </a:fld>
            <a:endParaRPr lang="en-US"/>
          </a:p>
        </p:txBody>
      </p:sp>
    </p:spTree>
    <p:extLst>
      <p:ext uri="{BB962C8B-B14F-4D97-AF65-F5344CB8AC3E}">
        <p14:creationId xmlns:p14="http://schemas.microsoft.com/office/powerpoint/2010/main" val="8827665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Getting students to think about careers and goals is important, but having them consider what interests them and how these interests could connect to careers is just as important. Thinking about why students like certain classes and activities can help them learn more about themselves.</a:t>
            </a:r>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11</a:t>
            </a:fld>
            <a:endParaRPr lang="en-US"/>
          </a:p>
        </p:txBody>
      </p:sp>
    </p:spTree>
    <p:extLst>
      <p:ext uri="{BB962C8B-B14F-4D97-AF65-F5344CB8AC3E}">
        <p14:creationId xmlns:p14="http://schemas.microsoft.com/office/powerpoint/2010/main" val="27058103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smtClean="0"/>
          </a:p>
        </p:txBody>
      </p:sp>
      <p:sp>
        <p:nvSpPr>
          <p:cNvPr id="532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B293324-62BA-4378-930E-548B86528CF5}"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extLst>
      <p:ext uri="{BB962C8B-B14F-4D97-AF65-F5344CB8AC3E}">
        <p14:creationId xmlns:p14="http://schemas.microsoft.com/office/powerpoint/2010/main" val="3033477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9562652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75689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6683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CC7EB0C-C4C5-4AF8-9913-1F04FB664DA7}" type="datetime1">
              <a:rPr lang="en-US" smtClean="0">
                <a:solidFill>
                  <a:srgbClr val="44546A">
                    <a:lumMod val="75000"/>
                  </a:srgbClr>
                </a:solidFill>
              </a:rPr>
              <a:t>8/16/2019</a:t>
            </a:fld>
            <a:endParaRPr lang="en-US">
              <a:solidFill>
                <a:srgbClr val="44546A">
                  <a:lumMod val="75000"/>
                </a:srgbClr>
              </a:solidFill>
            </a:endParaRPr>
          </a:p>
        </p:txBody>
      </p:sp>
      <p:sp>
        <p:nvSpPr>
          <p:cNvPr id="4" name="Footer Placeholder 3"/>
          <p:cNvSpPr>
            <a:spLocks noGrp="1"/>
          </p:cNvSpPr>
          <p:nvPr>
            <p:ph type="ftr" sz="quarter" idx="11"/>
          </p:nvPr>
        </p:nvSpPr>
        <p:spPr/>
        <p:txBody>
          <a:bodyPr/>
          <a:lstStyle/>
          <a:p>
            <a:r>
              <a:rPr lang="en-US" smtClean="0">
                <a:solidFill>
                  <a:srgbClr val="44546A">
                    <a:lumMod val="75000"/>
                  </a:srgbClr>
                </a:solidFill>
              </a:rPr>
              <a:t>Washington Student Achievement Council</a:t>
            </a:r>
            <a:endParaRPr lang="en-US" dirty="0">
              <a:solidFill>
                <a:srgbClr val="44546A">
                  <a:lumMod val="75000"/>
                </a:srgbClr>
              </a:solidFill>
            </a:endParaRPr>
          </a:p>
        </p:txBody>
      </p:sp>
      <p:sp>
        <p:nvSpPr>
          <p:cNvPr id="5" name="Slide Number Placeholder 4"/>
          <p:cNvSpPr>
            <a:spLocks noGrp="1"/>
          </p:cNvSpPr>
          <p:nvPr>
            <p:ph type="sldNum" sz="quarter" idx="12"/>
          </p:nvPr>
        </p:nvSpPr>
        <p:spPr/>
        <p:txBody>
          <a:bodyPr/>
          <a:lstStyle/>
          <a:p>
            <a:fld id="{32812E0E-C58D-45CD-BD69-23634E9A667D}" type="slidenum">
              <a:rPr lang="en-US" smtClean="0">
                <a:solidFill>
                  <a:srgbClr val="44546A">
                    <a:lumMod val="75000"/>
                  </a:srgbClr>
                </a:solidFill>
              </a:rPr>
              <a:pPr/>
              <a:t>‹#›</a:t>
            </a:fld>
            <a:endParaRPr lang="en-US">
              <a:solidFill>
                <a:srgbClr val="44546A">
                  <a:lumMod val="75000"/>
                </a:srgbClr>
              </a:solidFill>
            </a:endParaRPr>
          </a:p>
        </p:txBody>
      </p:sp>
      <p:sp>
        <p:nvSpPr>
          <p:cNvPr id="6" name="Rectangle 5"/>
          <p:cNvSpPr/>
          <p:nvPr userDrawn="1"/>
        </p:nvSpPr>
        <p:spPr>
          <a:xfrm>
            <a:off x="0" y="525380"/>
            <a:ext cx="9144000" cy="998621"/>
          </a:xfrm>
          <a:prstGeom prst="rect">
            <a:avLst/>
          </a:prstGeom>
          <a:solidFill>
            <a:srgbClr val="154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698" y="589548"/>
            <a:ext cx="541131" cy="840559"/>
          </a:xfrm>
          <a:prstGeom prst="rect">
            <a:avLst/>
          </a:prstGeom>
        </p:spPr>
      </p:pic>
      <p:sp>
        <p:nvSpPr>
          <p:cNvPr id="8" name="Title 1"/>
          <p:cNvSpPr>
            <a:spLocks noGrp="1"/>
          </p:cNvSpPr>
          <p:nvPr>
            <p:ph type="title"/>
          </p:nvPr>
        </p:nvSpPr>
        <p:spPr>
          <a:xfrm>
            <a:off x="628650" y="693964"/>
            <a:ext cx="7886700" cy="996724"/>
          </a:xfrm>
        </p:spPr>
        <p:txBody>
          <a:bodyPr>
            <a:normAutofit/>
          </a:bodyPr>
          <a:lstStyle>
            <a:lvl1pPr>
              <a:defRPr sz="2700">
                <a:solidFill>
                  <a:schemeClr val="bg1"/>
                </a:solidFill>
                <a:latin typeface="Trajan Pro" panose="02020502050506020301" pitchFamily="18" charset="0"/>
              </a:defRPr>
            </a:lvl1pPr>
          </a:lstStyle>
          <a:p>
            <a:r>
              <a:rPr lang="en-US" dirty="0" smtClean="0"/>
              <a:t>Click to edit Master title style</a:t>
            </a:r>
            <a:endParaRPr lang="en-US" dirty="0"/>
          </a:p>
        </p:txBody>
      </p:sp>
      <p:sp>
        <p:nvSpPr>
          <p:cNvPr id="10" name="Content Placeholder 9"/>
          <p:cNvSpPr>
            <a:spLocks noGrp="1"/>
          </p:cNvSpPr>
          <p:nvPr>
            <p:ph sz="quarter" idx="13"/>
          </p:nvPr>
        </p:nvSpPr>
        <p:spPr>
          <a:xfrm>
            <a:off x="628650" y="1966913"/>
            <a:ext cx="3743325" cy="4205287"/>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9"/>
          <p:cNvSpPr>
            <a:spLocks noGrp="1"/>
          </p:cNvSpPr>
          <p:nvPr>
            <p:ph sz="quarter" idx="14"/>
          </p:nvPr>
        </p:nvSpPr>
        <p:spPr>
          <a:xfrm>
            <a:off x="4772025" y="1966913"/>
            <a:ext cx="3743325" cy="4205287"/>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4128626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78617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8/16/2019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45034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40444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83323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0307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4069361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smtClean="0"/>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96DFF08F-DC6B-4601-B491-B0F83F6DD2DA}" type="datetimeFigureOut">
              <a:rPr lang="en-US" smtClean="0"/>
              <a:t>8/16/2019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5119051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96DFF08F-DC6B-4601-B491-B0F83F6DD2DA}" type="datetimeFigureOut">
              <a:rPr lang="en-US" smtClean="0"/>
              <a:pPr/>
              <a:t>8/16/2019</a:t>
            </a:fld>
            <a:endParaRPr lang="en-US" dirty="0"/>
          </a:p>
        </p:txBody>
      </p:sp>
      <p:sp>
        <p:nvSpPr>
          <p:cNvPr id="9" name="Footer Placeholder 8"/>
          <p:cNvSpPr>
            <a:spLocks noGrp="1"/>
          </p:cNvSpPr>
          <p:nvPr>
            <p:ph type="ftr" sz="quarter" idx="11"/>
          </p:nvPr>
        </p:nvSpPr>
        <p:spPr>
          <a:xfrm>
            <a:off x="2624326" y="6356351"/>
            <a:ext cx="4433638"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4701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96DFF08F-DC6B-4601-B491-B0F83F6DD2DA}" type="datetimeFigureOut">
              <a:rPr lang="en-US" smtClean="0"/>
              <a:pPr/>
              <a:t>8/16/2019</a:t>
            </a:fld>
            <a:endParaRPr lang="en-US" dirty="0"/>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30487928"/>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01" r:id="rId12"/>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americorps.gov/for_individuals/benefit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8000" dirty="0" smtClean="0"/>
              <a:t>College and Career Exploration </a:t>
            </a:r>
            <a:endParaRPr lang="en-US" sz="4900"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2375" y="6111440"/>
            <a:ext cx="1815381" cy="640080"/>
          </a:xfrm>
          <a:prstGeom prst="rect">
            <a:avLst/>
          </a:prstGeom>
        </p:spPr>
      </p:pic>
    </p:spTree>
    <p:extLst>
      <p:ext uri="{BB962C8B-B14F-4D97-AF65-F5344CB8AC3E}">
        <p14:creationId xmlns:p14="http://schemas.microsoft.com/office/powerpoint/2010/main" val="3028071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Workplace</a:t>
            </a:r>
            <a:endParaRPr lang="en-US" dirty="0"/>
          </a:p>
        </p:txBody>
      </p:sp>
      <p:sp>
        <p:nvSpPr>
          <p:cNvPr id="3" name="Content Placeholder 2"/>
          <p:cNvSpPr>
            <a:spLocks noGrp="1"/>
          </p:cNvSpPr>
          <p:nvPr>
            <p:ph idx="1"/>
          </p:nvPr>
        </p:nvSpPr>
        <p:spPr/>
        <p:txBody>
          <a:bodyPr>
            <a:normAutofit/>
          </a:bodyPr>
          <a:lstStyle/>
          <a:p>
            <a:r>
              <a:rPr lang="en-US" sz="2400" dirty="0" smtClean="0"/>
              <a:t>Some </a:t>
            </a:r>
            <a:r>
              <a:rPr lang="en-US" sz="2400" dirty="0"/>
              <a:t>students elect to enter the workplace directly after high school graduation.  </a:t>
            </a:r>
            <a:endParaRPr lang="en-US" sz="2400" dirty="0" smtClean="0"/>
          </a:p>
          <a:p>
            <a:r>
              <a:rPr lang="en-US" sz="2400" dirty="0" smtClean="0"/>
              <a:t>Many </a:t>
            </a:r>
            <a:r>
              <a:rPr lang="en-US" sz="2400" dirty="0"/>
              <a:t>plan to return to some form of </a:t>
            </a:r>
            <a:r>
              <a:rPr lang="en-US" sz="2400" dirty="0" smtClean="0"/>
              <a:t>postsecondary </a:t>
            </a:r>
            <a:r>
              <a:rPr lang="en-US" sz="2400" dirty="0"/>
              <a:t>education after a year or two of earning a wage.  </a:t>
            </a:r>
            <a:r>
              <a:rPr lang="en-US" sz="2400" dirty="0" smtClean="0"/>
              <a:t>Others </a:t>
            </a:r>
            <a:r>
              <a:rPr lang="en-US" sz="2400" dirty="0"/>
              <a:t>do not return and hope to develop desirable skills through experience.  </a:t>
            </a:r>
          </a:p>
          <a:p>
            <a:r>
              <a:rPr lang="en-US" sz="2400" dirty="0" smtClean="0"/>
              <a:t>Every </a:t>
            </a:r>
            <a:r>
              <a:rPr lang="en-US" sz="2400" dirty="0"/>
              <a:t>student will eventually enter the workplace, so all need to develop qualifications, learn job search techniques, write an effective resume, develop interview skills, and understand how to grow within an organization</a:t>
            </a:r>
            <a:r>
              <a:rPr lang="en-US" sz="2400" dirty="0" smtClean="0"/>
              <a:t>.</a:t>
            </a:r>
            <a:endParaRPr lang="en-US" sz="2400" dirty="0"/>
          </a:p>
        </p:txBody>
      </p:sp>
    </p:spTree>
    <p:extLst>
      <p:ext uri="{BB962C8B-B14F-4D97-AF65-F5344CB8AC3E}">
        <p14:creationId xmlns:p14="http://schemas.microsoft.com/office/powerpoint/2010/main" val="1815203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Exploration</a:t>
            </a:r>
            <a:endParaRPr lang="en-US" dirty="0"/>
          </a:p>
        </p:txBody>
      </p:sp>
      <p:sp>
        <p:nvSpPr>
          <p:cNvPr id="3" name="Content Placeholder 2"/>
          <p:cNvSpPr>
            <a:spLocks noGrp="1"/>
          </p:cNvSpPr>
          <p:nvPr>
            <p:ph idx="1"/>
          </p:nvPr>
        </p:nvSpPr>
        <p:spPr/>
        <p:txBody>
          <a:bodyPr>
            <a:normAutofit/>
          </a:bodyPr>
          <a:lstStyle/>
          <a:p>
            <a:r>
              <a:rPr lang="en-US" sz="3200" dirty="0" smtClean="0"/>
              <a:t>Some jobs of tomorrow have not even been invented yet! </a:t>
            </a:r>
          </a:p>
          <a:p>
            <a:r>
              <a:rPr lang="en-US" sz="3200" dirty="0" smtClean="0"/>
              <a:t>Students do not have to know exactly what career path or major they would like to pursue.  </a:t>
            </a:r>
          </a:p>
          <a:p>
            <a:r>
              <a:rPr lang="en-US" sz="3200" dirty="0" smtClean="0"/>
              <a:t>The first step is best to identify their interests and skills.</a:t>
            </a:r>
            <a:endParaRPr lang="en-US" sz="3200" dirty="0"/>
          </a:p>
        </p:txBody>
      </p:sp>
    </p:spTree>
    <p:extLst>
      <p:ext uri="{BB962C8B-B14F-4D97-AF65-F5344CB8AC3E}">
        <p14:creationId xmlns:p14="http://schemas.microsoft.com/office/powerpoint/2010/main" val="1419108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a:t>
            </a:r>
            <a:br>
              <a:rPr lang="en-US" dirty="0" smtClean="0"/>
            </a:br>
            <a:r>
              <a:rPr lang="en-US" dirty="0" smtClean="0"/>
              <a:t>Interests and skills </a:t>
            </a:r>
            <a:endParaRPr lang="en-US" dirty="0"/>
          </a:p>
        </p:txBody>
      </p:sp>
      <p:sp>
        <p:nvSpPr>
          <p:cNvPr id="3" name="Content Placeholder 2"/>
          <p:cNvSpPr>
            <a:spLocks noGrp="1"/>
          </p:cNvSpPr>
          <p:nvPr>
            <p:ph type="body" idx="1"/>
          </p:nvPr>
        </p:nvSpPr>
        <p:spPr/>
        <p:txBody>
          <a:bodyPr>
            <a:normAutofit/>
          </a:bodyPr>
          <a:lstStyle/>
          <a:p>
            <a:pPr lvl="0"/>
            <a:endParaRPr lang="en-US" dirty="0"/>
          </a:p>
        </p:txBody>
      </p:sp>
    </p:spTree>
    <p:extLst>
      <p:ext uri="{BB962C8B-B14F-4D97-AF65-F5344CB8AC3E}">
        <p14:creationId xmlns:p14="http://schemas.microsoft.com/office/powerpoint/2010/main" val="4109593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t>Thanks for coming</a:t>
            </a:r>
            <a:endParaRPr lang="en-US" dirty="0"/>
          </a:p>
        </p:txBody>
      </p:sp>
      <p:sp>
        <p:nvSpPr>
          <p:cNvPr id="3" name="Content Placeholder 2"/>
          <p:cNvSpPr>
            <a:spLocks noGrp="1"/>
          </p:cNvSpPr>
          <p:nvPr>
            <p:ph idx="1"/>
          </p:nvPr>
        </p:nvSpPr>
        <p:spPr/>
        <p:txBody>
          <a:bodyPr/>
          <a:lstStyle/>
          <a:p>
            <a:pPr marL="0" indent="0" eaLnBrk="1" fontAlgn="auto" hangingPunct="1">
              <a:spcAft>
                <a:spcPts val="0"/>
              </a:spcAft>
              <a:buFont typeface="Arial"/>
              <a:buNone/>
              <a:defRPr/>
            </a:pPr>
            <a:r>
              <a:rPr lang="en-US" sz="2800" dirty="0" smtClean="0"/>
              <a:t>Contact information:</a:t>
            </a:r>
          </a:p>
          <a:p>
            <a:pPr eaLnBrk="1" fontAlgn="auto" hangingPunct="1">
              <a:spcAft>
                <a:spcPts val="0"/>
              </a:spcAft>
              <a:buFont typeface="Arial"/>
              <a:buChar char="•"/>
              <a:defRPr/>
            </a:pPr>
            <a:r>
              <a:rPr lang="en-US" sz="2800" dirty="0" smtClean="0"/>
              <a:t>[insert counselor/advisor/mentor name]</a:t>
            </a:r>
          </a:p>
          <a:p>
            <a:pPr lvl="1" eaLnBrk="1" fontAlgn="auto" hangingPunct="1">
              <a:spcAft>
                <a:spcPts val="0"/>
              </a:spcAft>
              <a:defRPr/>
            </a:pPr>
            <a:r>
              <a:rPr lang="en-US" sz="2400" dirty="0" smtClean="0"/>
              <a:t>Phone: (xxx) xxx-</a:t>
            </a:r>
            <a:r>
              <a:rPr lang="en-US" sz="2400" dirty="0" err="1" smtClean="0"/>
              <a:t>xxxx</a:t>
            </a:r>
            <a:endParaRPr lang="en-US" sz="2400" dirty="0" smtClean="0"/>
          </a:p>
          <a:p>
            <a:pPr lvl="1" eaLnBrk="1" fontAlgn="auto" hangingPunct="1">
              <a:spcAft>
                <a:spcPts val="0"/>
              </a:spcAft>
              <a:defRPr/>
            </a:pPr>
            <a:r>
              <a:rPr lang="en-US" sz="2400" dirty="0" smtClean="0"/>
              <a:t>E-mail: </a:t>
            </a:r>
            <a:r>
              <a:rPr lang="en-US" sz="2400" dirty="0" err="1" smtClean="0"/>
              <a:t>xxxx@xxxx.xxx</a:t>
            </a:r>
            <a:endParaRPr lang="en-US" sz="2400" dirty="0" smtClean="0"/>
          </a:p>
          <a:p>
            <a:pPr marL="0" indent="0" eaLnBrk="1" fontAlgn="auto" hangingPunct="1">
              <a:spcAft>
                <a:spcPts val="0"/>
              </a:spcAft>
              <a:buFont typeface="Arial"/>
              <a:buNone/>
              <a:defRPr/>
            </a:pPr>
            <a:endParaRPr lang="en-US" sz="2400" dirty="0" smtClean="0"/>
          </a:p>
        </p:txBody>
      </p:sp>
    </p:spTree>
    <p:extLst>
      <p:ext uri="{BB962C8B-B14F-4D97-AF65-F5344CB8AC3E}">
        <p14:creationId xmlns:p14="http://schemas.microsoft.com/office/powerpoint/2010/main" val="1855497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Family Night</a:t>
            </a:r>
            <a:endParaRPr lang="en-US" dirty="0"/>
          </a:p>
        </p:txBody>
      </p:sp>
      <p:sp>
        <p:nvSpPr>
          <p:cNvPr id="3" name="Content Placeholder 2"/>
          <p:cNvSpPr>
            <a:spLocks noGrp="1"/>
          </p:cNvSpPr>
          <p:nvPr>
            <p:ph idx="1"/>
          </p:nvPr>
        </p:nvSpPr>
        <p:spPr/>
        <p:txBody>
          <a:bodyPr/>
          <a:lstStyle/>
          <a:p>
            <a:r>
              <a:rPr lang="en-US" dirty="0"/>
              <a:t>Topic</a:t>
            </a:r>
          </a:p>
          <a:p>
            <a:r>
              <a:rPr lang="en-US" dirty="0"/>
              <a:t>Date</a:t>
            </a:r>
          </a:p>
          <a:p>
            <a:endParaRPr lang="en-US" dirty="0"/>
          </a:p>
        </p:txBody>
      </p:sp>
    </p:spTree>
    <p:extLst>
      <p:ext uri="{BB962C8B-B14F-4D97-AF65-F5344CB8AC3E}">
        <p14:creationId xmlns:p14="http://schemas.microsoft.com/office/powerpoint/2010/main" val="1417177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lstStyle/>
          <a:p>
            <a:r>
              <a:rPr lang="en-US" dirty="0" smtClean="0"/>
              <a:t>Our GEAR UP Team includes: </a:t>
            </a:r>
            <a:endParaRPr lang="en-US" dirty="0"/>
          </a:p>
        </p:txBody>
      </p:sp>
    </p:spTree>
    <p:extLst>
      <p:ext uri="{BB962C8B-B14F-4D97-AF65-F5344CB8AC3E}">
        <p14:creationId xmlns:p14="http://schemas.microsoft.com/office/powerpoint/2010/main" val="290351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Mean When We Say College?</a:t>
            </a:r>
            <a:endParaRPr lang="en-US" dirty="0"/>
          </a:p>
        </p:txBody>
      </p:sp>
      <p:sp>
        <p:nvSpPr>
          <p:cNvPr id="3" name="Content Placeholder 2"/>
          <p:cNvSpPr>
            <a:spLocks noGrp="1"/>
          </p:cNvSpPr>
          <p:nvPr>
            <p:ph idx="1"/>
          </p:nvPr>
        </p:nvSpPr>
        <p:spPr/>
        <p:txBody>
          <a:bodyPr>
            <a:normAutofit/>
          </a:bodyPr>
          <a:lstStyle/>
          <a:p>
            <a:pPr>
              <a:buFont typeface="Courier New" panose="02070309020205020404" pitchFamily="49" charset="0"/>
              <a:buChar char="o"/>
            </a:pPr>
            <a:r>
              <a:rPr lang="en-US" sz="2700" dirty="0" smtClean="0"/>
              <a:t>We mean </a:t>
            </a:r>
            <a:r>
              <a:rPr lang="en-US" sz="2700" dirty="0"/>
              <a:t>any type of education or training after high school. </a:t>
            </a:r>
            <a:endParaRPr lang="en-US" sz="2700" dirty="0" smtClean="0"/>
          </a:p>
          <a:p>
            <a:pPr>
              <a:buFont typeface="Courier New" panose="02070309020205020404" pitchFamily="49" charset="0"/>
              <a:buChar char="o"/>
            </a:pPr>
            <a:r>
              <a:rPr lang="en-US" sz="2700" dirty="0" smtClean="0"/>
              <a:t>There are many options for students after high school including </a:t>
            </a:r>
            <a:r>
              <a:rPr lang="en-US" sz="2700" b="1" dirty="0" smtClean="0"/>
              <a:t>apprenticeships, military, on-the-job training programs, community college certificates, 2-year degrees, &amp; 4-year degrees.</a:t>
            </a:r>
          </a:p>
          <a:p>
            <a:pPr>
              <a:buFont typeface="Courier New" panose="02070309020205020404" pitchFamily="49" charset="0"/>
              <a:buChar char="o"/>
            </a:pPr>
            <a:r>
              <a:rPr lang="en-US" sz="2700" dirty="0" smtClean="0"/>
              <a:t>The </a:t>
            </a:r>
            <a:r>
              <a:rPr lang="en-US" sz="2700" dirty="0"/>
              <a:t>term </a:t>
            </a:r>
            <a:r>
              <a:rPr lang="en-US" sz="2700" i="1" dirty="0"/>
              <a:t>college </a:t>
            </a:r>
            <a:r>
              <a:rPr lang="en-US" sz="2700" dirty="0"/>
              <a:t>includes all of these things. </a:t>
            </a:r>
          </a:p>
        </p:txBody>
      </p:sp>
    </p:spTree>
    <p:extLst>
      <p:ext uri="{BB962C8B-B14F-4D97-AF65-F5344CB8AC3E}">
        <p14:creationId xmlns:p14="http://schemas.microsoft.com/office/powerpoint/2010/main" val="1359565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options do you have after high school?	</a:t>
            </a:r>
            <a:endParaRPr lang="en-US" dirty="0"/>
          </a:p>
        </p:txBody>
      </p:sp>
      <p:sp>
        <p:nvSpPr>
          <p:cNvPr id="8" name="Text Placeholder 7"/>
          <p:cNvSpPr>
            <a:spLocks noGrp="1"/>
          </p:cNvSpPr>
          <p:nvPr>
            <p:ph type="body" idx="1"/>
          </p:nvPr>
        </p:nvSpPr>
        <p:spPr/>
        <p:txBody>
          <a:bodyPr/>
          <a:lstStyle/>
          <a:p>
            <a:endParaRPr lang="en-US"/>
          </a:p>
        </p:txBody>
      </p:sp>
    </p:spTree>
    <p:extLst>
      <p:ext uri="{BB962C8B-B14F-4D97-AF65-F5344CB8AC3E}">
        <p14:creationId xmlns:p14="http://schemas.microsoft.com/office/powerpoint/2010/main" val="3059835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Four-year college or university</a:t>
            </a:r>
            <a:endParaRPr lang="en-US" dirty="0"/>
          </a:p>
        </p:txBody>
      </p:sp>
      <p:sp>
        <p:nvSpPr>
          <p:cNvPr id="5" name="Content Placeholder 4"/>
          <p:cNvSpPr>
            <a:spLocks noGrp="1"/>
          </p:cNvSpPr>
          <p:nvPr>
            <p:ph idx="1"/>
          </p:nvPr>
        </p:nvSpPr>
        <p:spPr/>
        <p:txBody>
          <a:bodyPr/>
          <a:lstStyle/>
          <a:p>
            <a:r>
              <a:rPr lang="en-US" sz="2400" dirty="0" smtClean="0"/>
              <a:t>Students </a:t>
            </a:r>
            <a:r>
              <a:rPr lang="en-US" sz="2400" dirty="0"/>
              <a:t>who need more education usually attend a four year-college or university.  The first degree you earn will be a Bachelor’s Degree, such as a Bachelor of Science degree. </a:t>
            </a:r>
            <a:endParaRPr lang="en-US" sz="2400" dirty="0" smtClean="0"/>
          </a:p>
          <a:p>
            <a:r>
              <a:rPr lang="en-US" sz="2400" dirty="0" smtClean="0"/>
              <a:t> </a:t>
            </a:r>
            <a:r>
              <a:rPr lang="en-US" sz="2400" dirty="0"/>
              <a:t>You might continue on to graduate or professional school or you might use your degree to go right into the workplace.  You can earn a Bachelor’s degree in nearly any subject imaginable, from Asian Studies to Zoology.</a:t>
            </a:r>
          </a:p>
          <a:p>
            <a:endParaRPr lang="en-US" dirty="0"/>
          </a:p>
        </p:txBody>
      </p:sp>
    </p:spTree>
    <p:extLst>
      <p:ext uri="{BB962C8B-B14F-4D97-AF65-F5344CB8AC3E}">
        <p14:creationId xmlns:p14="http://schemas.microsoft.com/office/powerpoint/2010/main" val="3943713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Two-year college</a:t>
            </a:r>
            <a:endParaRPr lang="en-US" dirty="0"/>
          </a:p>
        </p:txBody>
      </p:sp>
      <p:sp>
        <p:nvSpPr>
          <p:cNvPr id="3" name="Content Placeholder 2"/>
          <p:cNvSpPr>
            <a:spLocks noGrp="1"/>
          </p:cNvSpPr>
          <p:nvPr>
            <p:ph idx="1"/>
          </p:nvPr>
        </p:nvSpPr>
        <p:spPr/>
        <p:txBody>
          <a:bodyPr>
            <a:normAutofit/>
          </a:bodyPr>
          <a:lstStyle/>
          <a:p>
            <a:r>
              <a:rPr lang="en-US" sz="2400" dirty="0"/>
              <a:t>Many students go to community or technical college to earn a career certificate or to get an Associate Degree.  </a:t>
            </a:r>
            <a:endParaRPr lang="en-US" sz="2400" dirty="0" smtClean="0"/>
          </a:p>
          <a:p>
            <a:r>
              <a:rPr lang="en-US" sz="2400" dirty="0" smtClean="0"/>
              <a:t>You </a:t>
            </a:r>
            <a:r>
              <a:rPr lang="en-US" sz="2400" dirty="0"/>
              <a:t>can enter the workplace with an Associate Degree or use it to transfer into a four-year university and continue on toward earning a degree.  </a:t>
            </a:r>
            <a:endParaRPr lang="en-US" sz="2400" dirty="0" smtClean="0"/>
          </a:p>
          <a:p>
            <a:r>
              <a:rPr lang="en-US" sz="2400" dirty="0" smtClean="0"/>
              <a:t>Two-year </a:t>
            </a:r>
            <a:r>
              <a:rPr lang="en-US" sz="2400" dirty="0"/>
              <a:t>college careers include Cosmetology, Computer-aided Drafting and Design, Medical Office Clerk, or Culinary Arts.</a:t>
            </a:r>
          </a:p>
        </p:txBody>
      </p:sp>
    </p:spTree>
    <p:extLst>
      <p:ext uri="{BB962C8B-B14F-4D97-AF65-F5344CB8AC3E}">
        <p14:creationId xmlns:p14="http://schemas.microsoft.com/office/powerpoint/2010/main" val="3831565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Certificate or apprenticeship programs- Career And Technical Education (</a:t>
            </a:r>
            <a:r>
              <a:rPr lang="en-US" dirty="0"/>
              <a:t>CTE</a:t>
            </a:r>
            <a:r>
              <a:rPr lang="en-US" dirty="0" smtClean="0"/>
              <a:t>)</a:t>
            </a:r>
            <a:endParaRPr lang="en-US" dirty="0"/>
          </a:p>
        </p:txBody>
      </p:sp>
      <p:sp>
        <p:nvSpPr>
          <p:cNvPr id="3" name="Content Placeholder 2"/>
          <p:cNvSpPr>
            <a:spLocks noGrp="1"/>
          </p:cNvSpPr>
          <p:nvPr>
            <p:ph idx="1"/>
          </p:nvPr>
        </p:nvSpPr>
        <p:spPr/>
        <p:txBody>
          <a:bodyPr>
            <a:noAutofit/>
          </a:bodyPr>
          <a:lstStyle/>
          <a:p>
            <a:r>
              <a:rPr lang="en-US" sz="2400" dirty="0"/>
              <a:t>Do you want to earn a paycheck while you learn a job?  </a:t>
            </a:r>
          </a:p>
          <a:p>
            <a:r>
              <a:rPr lang="en-US" sz="2400" dirty="0" smtClean="0"/>
              <a:t>Would </a:t>
            </a:r>
            <a:r>
              <a:rPr lang="en-US" sz="2400" dirty="0"/>
              <a:t>you like to work one-on-one with someone who’s experienced?  </a:t>
            </a:r>
            <a:endParaRPr lang="en-US" sz="2400" dirty="0" smtClean="0"/>
          </a:p>
          <a:p>
            <a:r>
              <a:rPr lang="en-US" sz="2400" dirty="0" smtClean="0"/>
              <a:t>In </a:t>
            </a:r>
            <a:r>
              <a:rPr lang="en-US" sz="2400" dirty="0"/>
              <a:t>CTE training (apprenticeship), you learn a highly skilled job (in manufacturing or high tech, or health care, public safety, cooking, or construction) by working with a skilled expert.  </a:t>
            </a:r>
            <a:endParaRPr lang="en-US" sz="2400" dirty="0" smtClean="0"/>
          </a:p>
          <a:p>
            <a:r>
              <a:rPr lang="en-US" sz="2400" dirty="0" smtClean="0"/>
              <a:t>An </a:t>
            </a:r>
            <a:r>
              <a:rPr lang="en-US" sz="2400" dirty="0"/>
              <a:t>apprenticeship usually lasts two to four years.  CTE careers include Auto Technicians, Carpenters, Electricians, and Hairstylists.</a:t>
            </a:r>
          </a:p>
        </p:txBody>
      </p:sp>
    </p:spTree>
    <p:extLst>
      <p:ext uri="{BB962C8B-B14F-4D97-AF65-F5344CB8AC3E}">
        <p14:creationId xmlns:p14="http://schemas.microsoft.com/office/powerpoint/2010/main" val="4200286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Military</a:t>
            </a:r>
            <a:endParaRPr lang="en-US" dirty="0"/>
          </a:p>
        </p:txBody>
      </p:sp>
      <p:sp>
        <p:nvSpPr>
          <p:cNvPr id="3" name="Content Placeholder 2"/>
          <p:cNvSpPr>
            <a:spLocks noGrp="1"/>
          </p:cNvSpPr>
          <p:nvPr>
            <p:ph idx="1"/>
          </p:nvPr>
        </p:nvSpPr>
        <p:spPr/>
        <p:txBody>
          <a:bodyPr>
            <a:normAutofit/>
          </a:bodyPr>
          <a:lstStyle/>
          <a:p>
            <a:r>
              <a:rPr lang="en-US" sz="2400" dirty="0"/>
              <a:t>Some students join the military after high school.  You can join the military right away, or you can join the Reserve Officers’ Training Corps (ROTC) while you are in college and then be commissioned as an officer after college graduation.  </a:t>
            </a:r>
          </a:p>
          <a:p>
            <a:r>
              <a:rPr lang="en-US" sz="2400" dirty="0" smtClean="0"/>
              <a:t>The </a:t>
            </a:r>
            <a:r>
              <a:rPr lang="en-US" sz="2400" dirty="0"/>
              <a:t>military offers many different career and training opportunities, meaning that you’ll need to decide what you want to do before you join.  Most careers can be pursued through the military.</a:t>
            </a:r>
          </a:p>
        </p:txBody>
      </p:sp>
    </p:spTree>
    <p:extLst>
      <p:ext uri="{BB962C8B-B14F-4D97-AF65-F5344CB8AC3E}">
        <p14:creationId xmlns:p14="http://schemas.microsoft.com/office/powerpoint/2010/main" val="1934950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AmeriCorps</a:t>
            </a:r>
            <a:endParaRPr lang="en-US" dirty="0"/>
          </a:p>
        </p:txBody>
      </p:sp>
      <p:sp>
        <p:nvSpPr>
          <p:cNvPr id="3" name="Content Placeholder 2"/>
          <p:cNvSpPr>
            <a:spLocks noGrp="1"/>
          </p:cNvSpPr>
          <p:nvPr>
            <p:ph idx="1"/>
          </p:nvPr>
        </p:nvSpPr>
        <p:spPr/>
        <p:txBody>
          <a:bodyPr/>
          <a:lstStyle/>
          <a:p>
            <a:pPr lvl="0"/>
            <a:r>
              <a:rPr lang="en-US" dirty="0" smtClean="0"/>
              <a:t>AmeriCorps </a:t>
            </a:r>
            <a:r>
              <a:rPr lang="en-US" dirty="0"/>
              <a:t>is a national service program. AmeriCorps is a </a:t>
            </a:r>
            <a:r>
              <a:rPr lang="en-US" b="1" dirty="0"/>
              <a:t>real-life education and work experience </a:t>
            </a:r>
            <a:r>
              <a:rPr lang="en-US" dirty="0"/>
              <a:t>wrapped into one. </a:t>
            </a:r>
            <a:endParaRPr lang="en-US" dirty="0" smtClean="0"/>
          </a:p>
          <a:p>
            <a:pPr lvl="0"/>
            <a:r>
              <a:rPr lang="en-US" dirty="0" smtClean="0"/>
              <a:t>As </a:t>
            </a:r>
            <a:r>
              <a:rPr lang="en-US" dirty="0"/>
              <a:t>an AmeriCorps member, you volunteer to help make the world a better place: help children learn, protect the environment, or bring needed services to a low-income community. </a:t>
            </a:r>
            <a:endParaRPr lang="en-US" dirty="0" smtClean="0"/>
          </a:p>
          <a:p>
            <a:pPr lvl="0"/>
            <a:r>
              <a:rPr lang="en-US" dirty="0" smtClean="0"/>
              <a:t>Most </a:t>
            </a:r>
            <a:r>
              <a:rPr lang="en-US" dirty="0"/>
              <a:t>AmeriCorps members receive student loan deferment, and training, and may receive a living allowance and limited health benefit options. After you complete your term of service, you will also receive a </a:t>
            </a:r>
            <a:r>
              <a:rPr lang="en-US" b="1" dirty="0"/>
              <a:t>Segal AmeriCorps Education Award </a:t>
            </a:r>
            <a:r>
              <a:rPr lang="en-US" dirty="0"/>
              <a:t>to help pay for college, graduate school, or vocational training or to repay student loans. Learn more: </a:t>
            </a:r>
            <a:r>
              <a:rPr lang="en-US" u="sng" dirty="0">
                <a:hlinkClick r:id="rId3"/>
              </a:rPr>
              <a:t>www.americorps.gov/for_individuals/benefits</a:t>
            </a:r>
            <a:endParaRPr lang="en-US" dirty="0"/>
          </a:p>
          <a:p>
            <a:endParaRPr lang="en-US" dirty="0"/>
          </a:p>
        </p:txBody>
      </p:sp>
    </p:spTree>
    <p:extLst>
      <p:ext uri="{BB962C8B-B14F-4D97-AF65-F5344CB8AC3E}">
        <p14:creationId xmlns:p14="http://schemas.microsoft.com/office/powerpoint/2010/main" val="2913895090"/>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924</TotalTime>
  <Words>960</Words>
  <Application>Microsoft Office PowerPoint</Application>
  <PresentationFormat>On-screen Show (4:3)</PresentationFormat>
  <Paragraphs>69</Paragraphs>
  <Slides>14</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Century Gothic</vt:lpstr>
      <vt:lpstr>Corbel</vt:lpstr>
      <vt:lpstr>Courier New</vt:lpstr>
      <vt:lpstr>Trajan Pro</vt:lpstr>
      <vt:lpstr>Wingdings 2</vt:lpstr>
      <vt:lpstr>Frame</vt:lpstr>
      <vt:lpstr>College and Career Exploration </vt:lpstr>
      <vt:lpstr>Introductions</vt:lpstr>
      <vt:lpstr>What Do We Mean When We Say College?</vt:lpstr>
      <vt:lpstr>What options do you have after high school? </vt:lpstr>
      <vt:lpstr>Four-year college or university</vt:lpstr>
      <vt:lpstr>Two-year college</vt:lpstr>
      <vt:lpstr>Certificate or apprenticeship programs- Career And Technical Education (CTE)</vt:lpstr>
      <vt:lpstr>Military</vt:lpstr>
      <vt:lpstr>AmeriCorps</vt:lpstr>
      <vt:lpstr>Workplace</vt:lpstr>
      <vt:lpstr>Career Exploration</vt:lpstr>
      <vt:lpstr>Activity:  Interests and skills </vt:lpstr>
      <vt:lpstr>Thanks for coming</vt:lpstr>
      <vt:lpstr>Next Family Night</vt:lpstr>
    </vt:vector>
  </TitlesOfParts>
  <Company>Washington Student Achievement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GEAR UP 101</dc:title>
  <dc:creator>Kelly, Beth (WSAC)</dc:creator>
  <cp:lastModifiedBy>Kelly, Beth (WSAC)</cp:lastModifiedBy>
  <cp:revision>75</cp:revision>
  <dcterms:created xsi:type="dcterms:W3CDTF">2017-07-24T18:39:53Z</dcterms:created>
  <dcterms:modified xsi:type="dcterms:W3CDTF">2019-08-16T15:35:28Z</dcterms:modified>
</cp:coreProperties>
</file>