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theme/themeOverride1.xml" ContentType="application/vnd.openxmlformats-officedocument.themeOverr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02" r:id="rId1"/>
  </p:sldMasterIdLst>
  <p:notesMasterIdLst>
    <p:notesMasterId r:id="rId25"/>
  </p:notesMasterIdLst>
  <p:sldIdLst>
    <p:sldId id="256" r:id="rId2"/>
    <p:sldId id="287" r:id="rId3"/>
    <p:sldId id="301" r:id="rId4"/>
    <p:sldId id="338" r:id="rId5"/>
    <p:sldId id="331" r:id="rId6"/>
    <p:sldId id="333" r:id="rId7"/>
    <p:sldId id="332" r:id="rId8"/>
    <p:sldId id="321" r:id="rId9"/>
    <p:sldId id="336" r:id="rId10"/>
    <p:sldId id="303" r:id="rId11"/>
    <p:sldId id="305" r:id="rId12"/>
    <p:sldId id="334" r:id="rId13"/>
    <p:sldId id="340" r:id="rId14"/>
    <p:sldId id="339" r:id="rId15"/>
    <p:sldId id="337" r:id="rId16"/>
    <p:sldId id="341" r:id="rId17"/>
    <p:sldId id="342" r:id="rId18"/>
    <p:sldId id="344" r:id="rId19"/>
    <p:sldId id="345" r:id="rId20"/>
    <p:sldId id="346" r:id="rId21"/>
    <p:sldId id="317" r:id="rId22"/>
    <p:sldId id="318" r:id="rId23"/>
    <p:sldId id="297" r:id="rId2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ample, Marcie (WSAC)" initials="SM(" lastIdx="10" clrIdx="0">
    <p:extLst>
      <p:ext uri="{19B8F6BF-5375-455C-9EA6-DF929625EA0E}">
        <p15:presenceInfo xmlns:p15="http://schemas.microsoft.com/office/powerpoint/2012/main" userId="S-1-5-21-1844237615-1844823847-839522115-5171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3668" autoAdjust="0"/>
    <p:restoredTop sz="77574" autoAdjust="0"/>
  </p:normalViewPr>
  <p:slideViewPr>
    <p:cSldViewPr snapToGrid="0">
      <p:cViewPr varScale="1">
        <p:scale>
          <a:sx n="67" d="100"/>
          <a:sy n="67" d="100"/>
        </p:scale>
        <p:origin x="1536" y="6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CC7C197-F0B5-41D1-8F00-757E0D06C57F}" type="datetimeFigureOut">
              <a:rPr lang="en-US" smtClean="0"/>
              <a:t>8/28/2021</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5101D6A-B479-46B2-839F-B26FFDD9B5CD}" type="slidenum">
              <a:rPr lang="en-US" smtClean="0"/>
              <a:t>‹#›</a:t>
            </a:fld>
            <a:endParaRPr lang="en-US"/>
          </a:p>
        </p:txBody>
      </p:sp>
    </p:spTree>
    <p:extLst>
      <p:ext uri="{BB962C8B-B14F-4D97-AF65-F5344CB8AC3E}">
        <p14:creationId xmlns:p14="http://schemas.microsoft.com/office/powerpoint/2010/main" val="21701576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3" Type="http://schemas.openxmlformats.org/officeDocument/2006/relationships/hyperlink" Target="http://thewashboard.org/login.aspx" TargetMode="External"/><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a:t>Welcome families! This presentation is designed to give you the basics about finding money</a:t>
            </a:r>
            <a:r>
              <a:rPr lang="en-US" altLang="en-US" baseline="0" dirty="0"/>
              <a:t> for college </a:t>
            </a:r>
            <a:r>
              <a:rPr lang="en-US" altLang="en-US" dirty="0"/>
              <a:t>for your child.  </a:t>
            </a:r>
            <a:endParaRPr lang="en-US" dirty="0"/>
          </a:p>
        </p:txBody>
      </p:sp>
      <p:sp>
        <p:nvSpPr>
          <p:cNvPr id="4" name="Slide Number Placeholder 3"/>
          <p:cNvSpPr>
            <a:spLocks noGrp="1"/>
          </p:cNvSpPr>
          <p:nvPr>
            <p:ph type="sldNum" sz="quarter" idx="10"/>
          </p:nvPr>
        </p:nvSpPr>
        <p:spPr/>
        <p:txBody>
          <a:bodyPr/>
          <a:lstStyle/>
          <a:p>
            <a:fld id="{F5101D6A-B479-46B2-839F-B26FFDD9B5CD}" type="slidenum">
              <a:rPr lang="en-US" smtClean="0"/>
              <a:t>1</a:t>
            </a:fld>
            <a:endParaRPr lang="en-US"/>
          </a:p>
        </p:txBody>
      </p:sp>
    </p:spTree>
    <p:extLst>
      <p:ext uri="{BB962C8B-B14F-4D97-AF65-F5344CB8AC3E}">
        <p14:creationId xmlns:p14="http://schemas.microsoft.com/office/powerpoint/2010/main" val="195070540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marL="171450" indent="-171450" eaLnBrk="1" fontAlgn="auto" hangingPunct="1">
              <a:spcBef>
                <a:spcPts val="0"/>
              </a:spcBef>
              <a:spcAft>
                <a:spcPts val="0"/>
              </a:spcAft>
              <a:buFont typeface="Arial" pitchFamily="34" charset="0"/>
              <a:buChar char="•"/>
              <a:defRPr/>
            </a:pPr>
            <a:r>
              <a:rPr lang="en-US" dirty="0"/>
              <a:t>EFC is determined by a formula that takes into account information such as the student’s and parents’ income and (often) their assets, how many people are in the family household, and how many of those people are in college. For a full explanation of the EFC formula, go to StudentAid.gov/</a:t>
            </a:r>
            <a:r>
              <a:rPr lang="en-US" dirty="0" err="1"/>
              <a:t>resources#efc</a:t>
            </a:r>
            <a:r>
              <a:rPr lang="en-US" dirty="0"/>
              <a:t>.</a:t>
            </a:r>
            <a:br>
              <a:rPr lang="en-US" dirty="0"/>
            </a:br>
            <a:r>
              <a:rPr lang="en-US" dirty="0"/>
              <a:t>Cost of attendance is determined by the school and may include: </a:t>
            </a:r>
          </a:p>
          <a:p>
            <a:pPr marL="628650" lvl="1" indent="-171450" eaLnBrk="1" fontAlgn="auto" hangingPunct="1">
              <a:spcBef>
                <a:spcPts val="0"/>
              </a:spcBef>
              <a:spcAft>
                <a:spcPts val="0"/>
              </a:spcAft>
              <a:buFont typeface="Arial" pitchFamily="34" charset="0"/>
              <a:buChar char="•"/>
              <a:defRPr/>
            </a:pPr>
            <a:r>
              <a:rPr lang="en-US" dirty="0">
                <a:solidFill>
                  <a:srgbClr val="000000"/>
                </a:solidFill>
                <a:latin typeface="Arial" pitchFamily="34" charset="0"/>
              </a:rPr>
              <a:t>Tuition and fees</a:t>
            </a:r>
          </a:p>
          <a:p>
            <a:pPr marL="628650" lvl="1" indent="-171450" eaLnBrk="1" fontAlgn="auto" hangingPunct="1">
              <a:spcBef>
                <a:spcPts val="0"/>
              </a:spcBef>
              <a:spcAft>
                <a:spcPts val="0"/>
              </a:spcAft>
              <a:buFont typeface="Arial" pitchFamily="34" charset="0"/>
              <a:buChar char="•"/>
              <a:defRPr/>
            </a:pPr>
            <a:r>
              <a:rPr lang="en-US" dirty="0">
                <a:solidFill>
                  <a:srgbClr val="000000"/>
                </a:solidFill>
                <a:latin typeface="Arial" pitchFamily="34" charset="0"/>
              </a:rPr>
              <a:t>Books, supplies, transportation, personal, miscellaneous</a:t>
            </a:r>
          </a:p>
          <a:p>
            <a:pPr marL="628650" lvl="1" indent="-171450" eaLnBrk="1" fontAlgn="auto" hangingPunct="1">
              <a:spcBef>
                <a:spcPts val="0"/>
              </a:spcBef>
              <a:spcAft>
                <a:spcPts val="0"/>
              </a:spcAft>
              <a:buFont typeface="Arial" pitchFamily="34" charset="0"/>
              <a:buChar char="•"/>
              <a:defRPr/>
            </a:pPr>
            <a:r>
              <a:rPr lang="en-US" dirty="0">
                <a:solidFill>
                  <a:srgbClr val="000000"/>
                </a:solidFill>
                <a:latin typeface="Arial" pitchFamily="34" charset="0"/>
              </a:rPr>
              <a:t>Room and board</a:t>
            </a:r>
          </a:p>
          <a:p>
            <a:pPr marL="628650" lvl="1" indent="-171450" eaLnBrk="1" fontAlgn="auto" hangingPunct="1">
              <a:spcBef>
                <a:spcPts val="0"/>
              </a:spcBef>
              <a:spcAft>
                <a:spcPts val="0"/>
              </a:spcAft>
              <a:buFont typeface="Arial" pitchFamily="34" charset="0"/>
              <a:buChar char="•"/>
              <a:defRPr/>
            </a:pPr>
            <a:r>
              <a:rPr lang="en-US" dirty="0">
                <a:solidFill>
                  <a:srgbClr val="000000"/>
                </a:solidFill>
                <a:latin typeface="Arial" pitchFamily="34" charset="0"/>
              </a:rPr>
              <a:t>Dependent care</a:t>
            </a:r>
          </a:p>
          <a:p>
            <a:pPr marL="628650" lvl="1" indent="-171450" eaLnBrk="1" fontAlgn="auto" hangingPunct="1">
              <a:spcBef>
                <a:spcPts val="0"/>
              </a:spcBef>
              <a:spcAft>
                <a:spcPts val="0"/>
              </a:spcAft>
              <a:buFont typeface="Arial" pitchFamily="34" charset="0"/>
              <a:buChar char="•"/>
              <a:defRPr/>
            </a:pPr>
            <a:r>
              <a:rPr lang="en-US" dirty="0">
                <a:solidFill>
                  <a:srgbClr val="000000"/>
                </a:solidFill>
                <a:latin typeface="Arial" pitchFamily="34" charset="0"/>
              </a:rPr>
              <a:t>Study-abroad expenses</a:t>
            </a:r>
          </a:p>
          <a:p>
            <a:pPr marL="628650" lvl="1" indent="-171450" eaLnBrk="1" fontAlgn="auto" hangingPunct="1">
              <a:spcBef>
                <a:spcPts val="0"/>
              </a:spcBef>
              <a:spcAft>
                <a:spcPts val="0"/>
              </a:spcAft>
              <a:buFont typeface="Arial" pitchFamily="34" charset="0"/>
              <a:buChar char="•"/>
              <a:defRPr/>
            </a:pPr>
            <a:r>
              <a:rPr lang="en-US" dirty="0">
                <a:solidFill>
                  <a:srgbClr val="000000"/>
                </a:solidFill>
                <a:latin typeface="Arial" pitchFamily="34" charset="0"/>
              </a:rPr>
              <a:t>Disability expenses</a:t>
            </a:r>
          </a:p>
          <a:p>
            <a:pPr marL="628650" lvl="1" indent="-171450" eaLnBrk="1" fontAlgn="auto" hangingPunct="1">
              <a:spcBef>
                <a:spcPts val="0"/>
              </a:spcBef>
              <a:spcAft>
                <a:spcPts val="0"/>
              </a:spcAft>
              <a:buFont typeface="Arial" pitchFamily="34" charset="0"/>
              <a:buChar char="•"/>
              <a:defRPr/>
            </a:pPr>
            <a:r>
              <a:rPr lang="en-US" dirty="0">
                <a:solidFill>
                  <a:srgbClr val="000000"/>
                </a:solidFill>
                <a:latin typeface="Arial" pitchFamily="34" charset="0"/>
              </a:rPr>
              <a:t>Employment expenses for co-op study</a:t>
            </a:r>
          </a:p>
          <a:p>
            <a:pPr marL="628650" lvl="1" indent="-171450" eaLnBrk="1" fontAlgn="auto" hangingPunct="1">
              <a:spcBef>
                <a:spcPts val="0"/>
              </a:spcBef>
              <a:spcAft>
                <a:spcPts val="0"/>
              </a:spcAft>
              <a:buFont typeface="Arial" pitchFamily="34" charset="0"/>
              <a:buChar char="•"/>
              <a:defRPr/>
            </a:pPr>
            <a:r>
              <a:rPr lang="en-US" dirty="0">
                <a:solidFill>
                  <a:srgbClr val="000000"/>
                </a:solidFill>
                <a:latin typeface="Arial" pitchFamily="34" charset="0"/>
              </a:rPr>
              <a:t>Loan fees</a:t>
            </a:r>
            <a:endParaRPr lang="en-US" dirty="0">
              <a:solidFill>
                <a:srgbClr val="000000"/>
              </a:solidFill>
              <a:latin typeface="Times New Roman" pitchFamily="18" charset="0"/>
            </a:endParaRPr>
          </a:p>
          <a:p>
            <a:pPr marL="171450" indent="-171450" eaLnBrk="1" fontAlgn="auto" hangingPunct="1">
              <a:spcBef>
                <a:spcPts val="0"/>
              </a:spcBef>
              <a:spcAft>
                <a:spcPts val="0"/>
              </a:spcAft>
              <a:buFont typeface="Arial" pitchFamily="34" charset="0"/>
              <a:buChar char="•"/>
              <a:defRPr/>
            </a:pPr>
            <a:r>
              <a:rPr lang="en-US" dirty="0"/>
              <a:t>For more information about cost of attendance, see the “Calculating Awards and Packaging” volume of the “Federal Student Aid Handbook” at ifap.ed.gov.</a:t>
            </a:r>
          </a:p>
          <a:p>
            <a:pPr marL="171450" indent="-171450" eaLnBrk="1" fontAlgn="auto" hangingPunct="1">
              <a:spcBef>
                <a:spcPts val="0"/>
              </a:spcBef>
              <a:spcAft>
                <a:spcPts val="0"/>
              </a:spcAft>
              <a:buFont typeface="Arial" pitchFamily="34" charset="0"/>
              <a:buChar char="•"/>
              <a:defRPr/>
            </a:pPr>
            <a:r>
              <a:rPr lang="en-US" dirty="0"/>
              <a:t>Financial need is determined by subtracting the EFC from the COA. Because COA differs from school to school, a student’s financial need will also differ from school to school.</a:t>
            </a:r>
          </a:p>
          <a:p>
            <a:pPr eaLnBrk="1" fontAlgn="auto" hangingPunct="1">
              <a:spcBef>
                <a:spcPts val="0"/>
              </a:spcBef>
              <a:spcAft>
                <a:spcPts val="0"/>
              </a:spcAft>
              <a:defRPr/>
            </a:pPr>
            <a:endParaRPr lang="en-US" dirty="0"/>
          </a:p>
        </p:txBody>
      </p:sp>
      <p:sp>
        <p:nvSpPr>
          <p:cNvPr id="39940"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021E3645-B399-4234-A905-9890E7D46EC1}" type="slidenum">
              <a:rPr lang="en-US" altLang="en-US">
                <a:latin typeface="Calibri" panose="020F0502020204030204" pitchFamily="34" charset="0"/>
              </a:rPr>
              <a:pPr eaLnBrk="1" hangingPunct="1"/>
              <a:t>11</a:t>
            </a:fld>
            <a:endParaRPr lang="en-US" altLang="en-US">
              <a:latin typeface="Calibri" panose="020F0502020204030204" pitchFamily="34" charset="0"/>
            </a:endParaRPr>
          </a:p>
        </p:txBody>
      </p:sp>
    </p:spTree>
    <p:extLst>
      <p:ext uri="{BB962C8B-B14F-4D97-AF65-F5344CB8AC3E}">
        <p14:creationId xmlns:p14="http://schemas.microsoft.com/office/powerpoint/2010/main" val="331851939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5101D6A-B479-46B2-839F-B26FFDD9B5CD}" type="slidenum">
              <a:rPr lang="en-US" smtClean="0"/>
              <a:t>12</a:t>
            </a:fld>
            <a:endParaRPr lang="en-US"/>
          </a:p>
        </p:txBody>
      </p:sp>
    </p:spTree>
    <p:extLst>
      <p:ext uri="{BB962C8B-B14F-4D97-AF65-F5344CB8AC3E}">
        <p14:creationId xmlns:p14="http://schemas.microsoft.com/office/powerpoint/2010/main" val="10396236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5101D6A-B479-46B2-839F-B26FFDD9B5CD}" type="slidenum">
              <a:rPr lang="en-US" smtClean="0"/>
              <a:t>13</a:t>
            </a:fld>
            <a:endParaRPr lang="en-US"/>
          </a:p>
        </p:txBody>
      </p:sp>
    </p:spTree>
    <p:extLst>
      <p:ext uri="{BB962C8B-B14F-4D97-AF65-F5344CB8AC3E}">
        <p14:creationId xmlns:p14="http://schemas.microsoft.com/office/powerpoint/2010/main" val="28625179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sz="1200" b="1" i="1" dirty="0"/>
              <a:t>https://portal.wsac.wa.gov/a/aid-calculator/  </a:t>
            </a:r>
            <a:endParaRPr lang="en-US" dirty="0"/>
          </a:p>
        </p:txBody>
      </p:sp>
      <p:sp>
        <p:nvSpPr>
          <p:cNvPr id="4" name="Slide Number Placeholder 3"/>
          <p:cNvSpPr>
            <a:spLocks noGrp="1"/>
          </p:cNvSpPr>
          <p:nvPr>
            <p:ph type="sldNum" sz="quarter" idx="10"/>
          </p:nvPr>
        </p:nvSpPr>
        <p:spPr/>
        <p:txBody>
          <a:bodyPr/>
          <a:lstStyle/>
          <a:p>
            <a:fld id="{F5101D6A-B479-46B2-839F-B26FFDD9B5CD}" type="slidenum">
              <a:rPr lang="en-US" smtClean="0"/>
              <a:t>14</a:t>
            </a:fld>
            <a:endParaRPr lang="en-US"/>
          </a:p>
        </p:txBody>
      </p:sp>
    </p:spTree>
    <p:extLst>
      <p:ext uri="{BB962C8B-B14F-4D97-AF65-F5344CB8AC3E}">
        <p14:creationId xmlns:p14="http://schemas.microsoft.com/office/powerpoint/2010/main" val="394618876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difference between the published price and the net price can be considerable. While the prices published on college websites can be discouraging, many students will find </a:t>
            </a:r>
            <a:r>
              <a:rPr lang="en-US" u="sng" dirty="0"/>
              <a:t>that the net price for them is actually lower.</a:t>
            </a:r>
          </a:p>
          <a:p>
            <a:endParaRPr lang="en-US" dirty="0"/>
          </a:p>
        </p:txBody>
      </p:sp>
      <p:sp>
        <p:nvSpPr>
          <p:cNvPr id="4" name="Slide Number Placeholder 3"/>
          <p:cNvSpPr>
            <a:spLocks noGrp="1"/>
          </p:cNvSpPr>
          <p:nvPr>
            <p:ph type="sldNum" sz="quarter" idx="10"/>
          </p:nvPr>
        </p:nvSpPr>
        <p:spPr/>
        <p:txBody>
          <a:bodyPr/>
          <a:lstStyle/>
          <a:p>
            <a:fld id="{1B9A179D-2D27-49E2-B022-8EDDA2EFE682}" type="slidenum">
              <a:rPr lang="en-US" smtClean="0"/>
              <a:t>15</a:t>
            </a:fld>
            <a:endParaRPr lang="en-US" dirty="0"/>
          </a:p>
        </p:txBody>
      </p:sp>
    </p:spTree>
    <p:extLst>
      <p:ext uri="{BB962C8B-B14F-4D97-AF65-F5344CB8AC3E}">
        <p14:creationId xmlns:p14="http://schemas.microsoft.com/office/powerpoint/2010/main" val="115275431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College</a:t>
            </a:r>
            <a:r>
              <a:rPr lang="en-US" baseline="0" dirty="0"/>
              <a:t> Bound Scholarship is a commitment of state financial aid to eligible students.</a:t>
            </a:r>
          </a:p>
        </p:txBody>
      </p:sp>
      <p:sp>
        <p:nvSpPr>
          <p:cNvPr id="4" name="Slide Number Placeholder 3"/>
          <p:cNvSpPr>
            <a:spLocks noGrp="1"/>
          </p:cNvSpPr>
          <p:nvPr>
            <p:ph type="sldNum" sz="quarter" idx="10"/>
          </p:nvPr>
        </p:nvSpPr>
        <p:spPr/>
        <p:txBody>
          <a:bodyPr/>
          <a:lstStyle/>
          <a:p>
            <a:fld id="{1B9A179D-2D27-49E2-B022-8EDDA2EFE682}" type="slidenum">
              <a:rPr lang="en-US" smtClean="0"/>
              <a:t>16</a:t>
            </a:fld>
            <a:endParaRPr lang="en-US" dirty="0"/>
          </a:p>
        </p:txBody>
      </p:sp>
    </p:spTree>
    <p:extLst>
      <p:ext uri="{BB962C8B-B14F-4D97-AF65-F5344CB8AC3E}">
        <p14:creationId xmlns:p14="http://schemas.microsoft.com/office/powerpoint/2010/main" val="257845761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College</a:t>
            </a:r>
            <a:r>
              <a:rPr lang="en-US" baseline="0" dirty="0"/>
              <a:t> Bound Scholarship is a commitment of state financial aid to eligible students.</a:t>
            </a:r>
          </a:p>
        </p:txBody>
      </p:sp>
      <p:sp>
        <p:nvSpPr>
          <p:cNvPr id="4" name="Slide Number Placeholder 3"/>
          <p:cNvSpPr>
            <a:spLocks noGrp="1"/>
          </p:cNvSpPr>
          <p:nvPr>
            <p:ph type="sldNum" sz="quarter" idx="10"/>
          </p:nvPr>
        </p:nvSpPr>
        <p:spPr/>
        <p:txBody>
          <a:bodyPr/>
          <a:lstStyle/>
          <a:p>
            <a:fld id="{1B9A179D-2D27-49E2-B022-8EDDA2EFE682}" type="slidenum">
              <a:rPr lang="en-US" smtClean="0"/>
              <a:t>17</a:t>
            </a:fld>
            <a:endParaRPr lang="en-US" dirty="0"/>
          </a:p>
        </p:txBody>
      </p:sp>
    </p:spTree>
    <p:extLst>
      <p:ext uri="{BB962C8B-B14F-4D97-AF65-F5344CB8AC3E}">
        <p14:creationId xmlns:p14="http://schemas.microsoft.com/office/powerpoint/2010/main" val="254315380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latin typeface="Tw Cen MT" panose="020B0602020104020603" pitchFamily="34" charset="0"/>
              </a:rPr>
              <a:t>Here</a:t>
            </a:r>
            <a:r>
              <a:rPr lang="en-US" b="0" baseline="0" dirty="0">
                <a:latin typeface="Tw Cen MT" panose="020B0602020104020603" pitchFamily="34" charset="0"/>
              </a:rPr>
              <a:t> you can see what is covered by the College Bound Scholarship.</a:t>
            </a:r>
            <a:r>
              <a:rPr lang="en-US" b="0" dirty="0">
                <a:latin typeface="Tw Cen MT" panose="020B0602020104020603" pitchFamily="34" charset="0"/>
              </a:rPr>
              <a:t> Keep in mind that each College Bound Scholarship award may</a:t>
            </a:r>
            <a:r>
              <a:rPr lang="en-US" b="0" baseline="0" dirty="0">
                <a:latin typeface="Tw Cen MT" panose="020B0602020104020603" pitchFamily="34" charset="0"/>
              </a:rPr>
              <a:t> be</a:t>
            </a:r>
            <a:r>
              <a:rPr lang="en-US" b="0" dirty="0">
                <a:latin typeface="Tw Cen MT" panose="020B0602020104020603" pitchFamily="34" charset="0"/>
              </a:rPr>
              <a:t> different for everyone.</a:t>
            </a:r>
            <a:r>
              <a:rPr lang="en-US" b="0" baseline="0" dirty="0">
                <a:latin typeface="Tw Cen MT" panose="020B0602020104020603" pitchFamily="34" charset="0"/>
              </a:rPr>
              <a:t> The scholarship is </a:t>
            </a:r>
            <a:r>
              <a:rPr lang="en-US" b="0" dirty="0">
                <a:latin typeface="Tw Cen MT" panose="020B0602020104020603" pitchFamily="34" charset="0"/>
              </a:rPr>
              <a:t>based on you, the type of college you go to, and</a:t>
            </a:r>
            <a:r>
              <a:rPr lang="en-US" b="0" baseline="0" dirty="0">
                <a:latin typeface="Tw Cen MT" panose="020B0602020104020603" pitchFamily="34" charset="0"/>
              </a:rPr>
              <a:t> your financial need </a:t>
            </a:r>
            <a:r>
              <a:rPr lang="en-US" b="0" dirty="0">
                <a:latin typeface="Tw Cen MT" panose="020B0602020104020603" pitchFamily="34" charset="0"/>
              </a:rPr>
              <a:t>from year to year.</a:t>
            </a:r>
            <a:r>
              <a:rPr lang="en-US" b="0" baseline="0" dirty="0">
                <a:latin typeface="Tw Cen MT" panose="020B0602020104020603" pitchFamily="34" charset="0"/>
              </a:rPr>
              <a:t> While not ALL college costs are covered by College Bound, other financial aid (such as scholarships) may assist to help you pay for other college expenses such as housings, meals, and transportation.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0" baseline="0" dirty="0">
              <a:latin typeface="Tw Cen MT" panose="020B0602020104020603"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000" kern="1200" dirty="0">
                <a:solidFill>
                  <a:schemeClr val="tx1"/>
                </a:solidFill>
                <a:latin typeface="+mn-lt"/>
                <a:ea typeface="+mn-ea"/>
                <a:cs typeface="+mn-cs"/>
              </a:rPr>
              <a:t>Or in other words, College Bound works in combination with other state financial aid (</a:t>
            </a:r>
            <a:r>
              <a:rPr lang="en-US" sz="1000" b="1" kern="1200" dirty="0">
                <a:solidFill>
                  <a:schemeClr val="tx1"/>
                </a:solidFill>
                <a:latin typeface="+mn-lt"/>
                <a:ea typeface="+mn-ea"/>
                <a:cs typeface="+mn-cs"/>
              </a:rPr>
              <a:t>such as State Need Grant</a:t>
            </a:r>
            <a:r>
              <a:rPr lang="en-US" sz="1000" kern="1200" dirty="0">
                <a:solidFill>
                  <a:schemeClr val="tx1"/>
                </a:solidFill>
                <a:latin typeface="+mn-lt"/>
                <a:ea typeface="+mn-ea"/>
                <a:cs typeface="+mn-cs"/>
              </a:rPr>
              <a:t>)to cover a students costs for college. </a:t>
            </a:r>
            <a:r>
              <a:rPr lang="en-US" sz="1000" dirty="0"/>
              <a:t>Actual amounts for the College Bound Award are based on the type of college the student attends and their tuition rate.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000" kern="1200" dirty="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0" baseline="0" dirty="0">
              <a:latin typeface="Tw Cen MT" panose="020B0602020104020603"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0" baseline="0" dirty="0">
              <a:latin typeface="Tw Cen MT" panose="020B0602020104020603"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b="0" baseline="0" dirty="0">
                <a:latin typeface="Tw Cen MT" panose="020B0602020104020603" pitchFamily="34" charset="0"/>
              </a:rPr>
              <a:t>Note: If using </a:t>
            </a:r>
            <a:r>
              <a:rPr lang="en-US" b="0" baseline="0" dirty="0" err="1">
                <a:latin typeface="Tw Cen MT" panose="020B0602020104020603" pitchFamily="34" charset="0"/>
              </a:rPr>
              <a:t>Repledge</a:t>
            </a:r>
            <a:r>
              <a:rPr lang="en-US" b="0" baseline="0" dirty="0">
                <a:latin typeface="Tw Cen MT" panose="020B0602020104020603" pitchFamily="34" charset="0"/>
              </a:rPr>
              <a:t> workbook - For more information on </a:t>
            </a:r>
            <a:r>
              <a:rPr lang="en-US" b="1" baseline="0" dirty="0">
                <a:latin typeface="Tw Cen MT" panose="020B0602020104020603" pitchFamily="34" charset="0"/>
              </a:rPr>
              <a:t>what College Bound covers </a:t>
            </a:r>
            <a:r>
              <a:rPr lang="en-US" b="0" baseline="0" dirty="0">
                <a:latin typeface="Tw Cen MT" panose="020B0602020104020603" pitchFamily="34" charset="0"/>
              </a:rPr>
              <a:t>see page 1 in the workbook provided.</a:t>
            </a:r>
            <a:endParaRPr lang="en-US" b="0" dirty="0">
              <a:latin typeface="Tw Cen MT" panose="020B0602020104020603" pitchFamily="34" charset="0"/>
            </a:endParaRPr>
          </a:p>
        </p:txBody>
      </p:sp>
      <p:sp>
        <p:nvSpPr>
          <p:cNvPr id="4" name="Slide Number Placeholder 3"/>
          <p:cNvSpPr>
            <a:spLocks noGrp="1"/>
          </p:cNvSpPr>
          <p:nvPr>
            <p:ph type="sldNum" sz="quarter" idx="10"/>
          </p:nvPr>
        </p:nvSpPr>
        <p:spPr/>
        <p:txBody>
          <a:bodyPr/>
          <a:lstStyle/>
          <a:p>
            <a:fld id="{1B9A179D-2D27-49E2-B022-8EDDA2EFE682}" type="slidenum">
              <a:rPr lang="en-US" smtClean="0"/>
              <a:t>18</a:t>
            </a:fld>
            <a:endParaRPr lang="en-US" dirty="0"/>
          </a:p>
        </p:txBody>
      </p:sp>
    </p:spTree>
    <p:extLst>
      <p:ext uri="{BB962C8B-B14F-4D97-AF65-F5344CB8AC3E}">
        <p14:creationId xmlns:p14="http://schemas.microsoft.com/office/powerpoint/2010/main" val="71280105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Now that</a:t>
            </a:r>
            <a:r>
              <a:rPr lang="en-US" baseline="0" dirty="0"/>
              <a:t> you know that College Bound can help you pay for college, you probably want to know where you can use it. There are 66 2 and 4-year public and private colleges, universities, and technical programs that accept the College Bound Scholarship. This means that you can attend schools like </a:t>
            </a:r>
            <a:r>
              <a:rPr lang="en-US" b="1" i="1" baseline="0" dirty="0"/>
              <a:t>(please replace with schools that are relevant to your region) </a:t>
            </a:r>
            <a:r>
              <a:rPr lang="en-US" baseline="0" dirty="0"/>
              <a:t>the University of Washington, Central Washington University, North Seattle Community College, or the Gene Juarez Academy! This means that you have a LOT of choices in Washington and all of these colleges will help you start a career that you are interested in and will enjoy.</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a:t>Please see the list of eligible institutions if you add or delete colleges: </a:t>
            </a:r>
            <a:r>
              <a:rPr lang="en-US" b="1" u="sng" dirty="0">
                <a:latin typeface="Tw Cen MT" panose="020B0602020104020603" pitchFamily="34" charset="0"/>
              </a:rPr>
              <a:t>www.readysetgrad.org/eligible-institutions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0" baseline="0" dirty="0">
                <a:latin typeface="Tw Cen MT" panose="020B0602020104020603" pitchFamily="34" charset="0"/>
              </a:rPr>
              <a:t>Note: If using </a:t>
            </a:r>
            <a:r>
              <a:rPr lang="en-US" b="0" baseline="0" dirty="0" err="1">
                <a:latin typeface="Tw Cen MT" panose="020B0602020104020603" pitchFamily="34" charset="0"/>
              </a:rPr>
              <a:t>Repledge</a:t>
            </a:r>
            <a:r>
              <a:rPr lang="en-US" b="0" baseline="0" dirty="0">
                <a:latin typeface="Tw Cen MT" panose="020B0602020104020603" pitchFamily="34" charset="0"/>
              </a:rPr>
              <a:t> workbook - For more information on </a:t>
            </a:r>
            <a:r>
              <a:rPr lang="en-US" b="1" baseline="0" dirty="0">
                <a:latin typeface="Tw Cen MT" panose="020B0602020104020603" pitchFamily="34" charset="0"/>
              </a:rPr>
              <a:t>eligible school </a:t>
            </a:r>
            <a:r>
              <a:rPr lang="en-US" b="0" baseline="0" dirty="0">
                <a:latin typeface="Tw Cen MT" panose="020B0602020104020603" pitchFamily="34" charset="0"/>
              </a:rPr>
              <a:t>see page 2 in the workbook provided.</a:t>
            </a:r>
            <a:endParaRPr lang="en-US" b="0" dirty="0">
              <a:latin typeface="Tw Cen MT" panose="020B0602020104020603"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1" u="sng" dirty="0">
              <a:latin typeface="Tw Cen MT" panose="020B0602020104020603" pitchFamily="34" charset="0"/>
            </a:endParaRPr>
          </a:p>
        </p:txBody>
      </p:sp>
      <p:sp>
        <p:nvSpPr>
          <p:cNvPr id="4" name="Slide Number Placeholder 3"/>
          <p:cNvSpPr>
            <a:spLocks noGrp="1"/>
          </p:cNvSpPr>
          <p:nvPr>
            <p:ph type="sldNum" sz="quarter" idx="10"/>
          </p:nvPr>
        </p:nvSpPr>
        <p:spPr/>
        <p:txBody>
          <a:bodyPr/>
          <a:lstStyle/>
          <a:p>
            <a:fld id="{1B9A179D-2D27-49E2-B022-8EDDA2EFE682}" type="slidenum">
              <a:rPr lang="en-US" smtClean="0"/>
              <a:t>19</a:t>
            </a:fld>
            <a:endParaRPr lang="en-US" dirty="0"/>
          </a:p>
        </p:txBody>
      </p:sp>
    </p:spTree>
    <p:extLst>
      <p:ext uri="{BB962C8B-B14F-4D97-AF65-F5344CB8AC3E}">
        <p14:creationId xmlns:p14="http://schemas.microsoft.com/office/powerpoint/2010/main" val="264707738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baseline="0" dirty="0">
                <a:latin typeface="Tw Cen MT" panose="020B0602020104020603" pitchFamily="34" charset="0"/>
              </a:rPr>
              <a:t>Show of hands: Do you remember signing a pledge in 7</a:t>
            </a:r>
            <a:r>
              <a:rPr lang="en-US" b="0" baseline="30000" dirty="0">
                <a:latin typeface="Tw Cen MT" panose="020B0602020104020603" pitchFamily="34" charset="0"/>
              </a:rPr>
              <a:t>th</a:t>
            </a:r>
            <a:r>
              <a:rPr lang="en-US" b="0" baseline="0" dirty="0">
                <a:latin typeface="Tw Cen MT" panose="020B0602020104020603" pitchFamily="34" charset="0"/>
              </a:rPr>
              <a:t> or 8</a:t>
            </a:r>
            <a:r>
              <a:rPr lang="en-US" b="0" baseline="30000" dirty="0">
                <a:latin typeface="Tw Cen MT" panose="020B0602020104020603" pitchFamily="34" charset="0"/>
              </a:rPr>
              <a:t>th</a:t>
            </a:r>
            <a:r>
              <a:rPr lang="en-US" b="0" baseline="0" dirty="0">
                <a:latin typeface="Tw Cen MT" panose="020B0602020104020603" pitchFamily="34" charset="0"/>
              </a:rPr>
              <a:t> grade? Well, we haven’t forgotten you or the pledge that you signed and we want to make sure that you meet all the requirements so that you are able to receive all of your scholarship.  In order to remain eligible you need to complete all of the following pledge requirements.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0" baseline="0" dirty="0">
              <a:latin typeface="Tw Cen MT" panose="020B0602020104020603"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b="0" baseline="0" dirty="0">
                <a:latin typeface="Tw Cen MT" panose="020B0602020104020603" pitchFamily="34" charset="0"/>
              </a:rPr>
              <a:t>Note: If using </a:t>
            </a:r>
            <a:r>
              <a:rPr lang="en-US" b="0" baseline="0" dirty="0" err="1">
                <a:latin typeface="Tw Cen MT" panose="020B0602020104020603" pitchFamily="34" charset="0"/>
              </a:rPr>
              <a:t>Repledge</a:t>
            </a:r>
            <a:r>
              <a:rPr lang="en-US" b="0" baseline="0" dirty="0">
                <a:latin typeface="Tw Cen MT" panose="020B0602020104020603" pitchFamily="34" charset="0"/>
              </a:rPr>
              <a:t> workbook - For more information on the </a:t>
            </a:r>
            <a:r>
              <a:rPr lang="en-US" b="1" baseline="0" dirty="0">
                <a:latin typeface="Tw Cen MT" panose="020B0602020104020603" pitchFamily="34" charset="0"/>
              </a:rPr>
              <a:t>pledg</a:t>
            </a:r>
            <a:r>
              <a:rPr lang="en-US" b="0" baseline="0" dirty="0">
                <a:latin typeface="Tw Cen MT" panose="020B0602020104020603" pitchFamily="34" charset="0"/>
              </a:rPr>
              <a:t>e see page 3 in the workbook provided.</a:t>
            </a:r>
            <a:endParaRPr lang="en-US" b="0" dirty="0">
              <a:latin typeface="Tw Cen MT" panose="020B0602020104020603" pitchFamily="34" charset="0"/>
            </a:endParaRPr>
          </a:p>
        </p:txBody>
      </p:sp>
      <p:sp>
        <p:nvSpPr>
          <p:cNvPr id="4" name="Slide Number Placeholder 3"/>
          <p:cNvSpPr>
            <a:spLocks noGrp="1"/>
          </p:cNvSpPr>
          <p:nvPr>
            <p:ph type="sldNum" sz="quarter" idx="10"/>
          </p:nvPr>
        </p:nvSpPr>
        <p:spPr/>
        <p:txBody>
          <a:bodyPr/>
          <a:lstStyle/>
          <a:p>
            <a:fld id="{1B9A179D-2D27-49E2-B022-8EDDA2EFE682}" type="slidenum">
              <a:rPr lang="en-US" smtClean="0"/>
              <a:t>20</a:t>
            </a:fld>
            <a:endParaRPr lang="en-US" dirty="0"/>
          </a:p>
        </p:txBody>
      </p:sp>
    </p:spTree>
    <p:extLst>
      <p:ext uri="{BB962C8B-B14F-4D97-AF65-F5344CB8AC3E}">
        <p14:creationId xmlns:p14="http://schemas.microsoft.com/office/powerpoint/2010/main" val="9877451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5101D6A-B479-46B2-839F-B26FFDD9B5CD}" type="slidenum">
              <a:rPr lang="en-US" smtClean="0"/>
              <a:t>2</a:t>
            </a:fld>
            <a:endParaRPr lang="en-US"/>
          </a:p>
        </p:txBody>
      </p:sp>
    </p:spTree>
    <p:extLst>
      <p:ext uri="{BB962C8B-B14F-4D97-AF65-F5344CB8AC3E}">
        <p14:creationId xmlns:p14="http://schemas.microsoft.com/office/powerpoint/2010/main" val="424188207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1450" indent="-171450" eaLnBrk="1" hangingPunct="1">
              <a:spcBef>
                <a:spcPct val="0"/>
              </a:spcBef>
              <a:buFontTx/>
              <a:buChar char="•"/>
            </a:pPr>
            <a:r>
              <a:rPr lang="en-US" altLang="en-US"/>
              <a:t>[Note to counselors: You may wish to hand out the one-page fact sheet titled “Federal Student Aid: Find the Information You Need.” The fact sheet lists frequently-asked-about federal student aid topics and easy URLs to find the answers. If you want to have students download the fact sheet themselves, give them this URL: StudentAid.gov/resources#find-aid-info.]</a:t>
            </a:r>
          </a:p>
          <a:p>
            <a:pPr marL="171450" indent="-171450" eaLnBrk="1" hangingPunct="1">
              <a:spcBef>
                <a:spcPct val="0"/>
              </a:spcBef>
              <a:buFontTx/>
              <a:buChar char="•"/>
            </a:pPr>
            <a:r>
              <a:rPr lang="en-US" altLang="en-US"/>
              <a:t>[Note to counselors: Remember to check out FinancialAidToolkit.ed.gov/resources to browse and download documents, videos, sample tweets, infographics, and more that you can use to raise students’ awareness and understanding of federal student aid. Please remember that the Financial Aid Toolkit is for you, the counselor; send your students to StudentAid.gov for information relevant to them, and to StudentAid.gov/resources to browse the handouts, videos, etc.]</a:t>
            </a:r>
          </a:p>
        </p:txBody>
      </p:sp>
      <p:sp>
        <p:nvSpPr>
          <p:cNvPr id="52228"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FAFD1A03-E48A-429A-86F9-A60CDC7EE94E}" type="slidenum">
              <a:rPr lang="en-US" altLang="en-US">
                <a:latin typeface="Calibri" panose="020F0502020204030204" pitchFamily="34" charset="0"/>
              </a:rPr>
              <a:pPr eaLnBrk="1" hangingPunct="1"/>
              <a:t>21</a:t>
            </a:fld>
            <a:endParaRPr lang="en-US" altLang="en-US">
              <a:latin typeface="Calibri" panose="020F0502020204030204" pitchFamily="34" charset="0"/>
            </a:endParaRPr>
          </a:p>
        </p:txBody>
      </p:sp>
    </p:spTree>
    <p:extLst>
      <p:ext uri="{BB962C8B-B14F-4D97-AF65-F5344CB8AC3E}">
        <p14:creationId xmlns:p14="http://schemas.microsoft.com/office/powerpoint/2010/main" val="172515771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32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1450" indent="-171450" eaLnBrk="1" hangingPunct="1">
              <a:spcBef>
                <a:spcPct val="0"/>
              </a:spcBef>
              <a:buFontTx/>
              <a:buChar char="•"/>
            </a:pPr>
            <a:endParaRPr lang="en-US" altLang="en-US"/>
          </a:p>
        </p:txBody>
      </p:sp>
      <p:sp>
        <p:nvSpPr>
          <p:cNvPr id="53252"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3B293324-62BA-4378-930E-548B86528CF5}" type="slidenum">
              <a:rPr lang="en-US" altLang="en-US">
                <a:latin typeface="Calibri" panose="020F0502020204030204" pitchFamily="34" charset="0"/>
              </a:rPr>
              <a:pPr eaLnBrk="1" hangingPunct="1"/>
              <a:t>22</a:t>
            </a:fld>
            <a:endParaRPr lang="en-US" altLang="en-US">
              <a:latin typeface="Calibri" panose="020F0502020204030204" pitchFamily="34" charset="0"/>
            </a:endParaRPr>
          </a:p>
        </p:txBody>
      </p:sp>
    </p:spTree>
    <p:extLst>
      <p:ext uri="{BB962C8B-B14F-4D97-AF65-F5344CB8AC3E}">
        <p14:creationId xmlns:p14="http://schemas.microsoft.com/office/powerpoint/2010/main" val="30334774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Here you can briefly list the questions that will be answered during the presentation.</a:t>
            </a:r>
          </a:p>
          <a:p>
            <a:pPr eaLnBrk="1" hangingPunct="1">
              <a:spcBef>
                <a:spcPct val="0"/>
              </a:spcBef>
            </a:pPr>
            <a:endParaRPr lang="en-US" altLang="en-US"/>
          </a:p>
        </p:txBody>
      </p:sp>
      <p:sp>
        <p:nvSpPr>
          <p:cNvPr id="35844"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86741980-E8C4-4270-BDB5-2EFD26CBED95}" type="slidenum">
              <a:rPr lang="en-US" altLang="en-US">
                <a:latin typeface="Calibri" panose="020F0502020204030204" pitchFamily="34" charset="0"/>
              </a:rPr>
              <a:pPr eaLnBrk="1" hangingPunct="1"/>
              <a:t>3</a:t>
            </a:fld>
            <a:endParaRPr lang="en-US" altLang="en-US">
              <a:latin typeface="Calibri" panose="020F0502020204030204" pitchFamily="34" charset="0"/>
            </a:endParaRPr>
          </a:p>
        </p:txBody>
      </p:sp>
    </p:spTree>
    <p:extLst>
      <p:ext uri="{BB962C8B-B14F-4D97-AF65-F5344CB8AC3E}">
        <p14:creationId xmlns:p14="http://schemas.microsoft.com/office/powerpoint/2010/main" val="23625969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a:t>We also use the terms “postsecondary education” and “postsecondary training”.</a:t>
            </a:r>
          </a:p>
          <a:p>
            <a:pPr marL="171450" indent="-171450">
              <a:buFont typeface="Arial" panose="020B0604020202020204" pitchFamily="34" charset="0"/>
              <a:buChar char="•"/>
            </a:pPr>
            <a:endParaRPr lang="en-US" dirty="0"/>
          </a:p>
          <a:p>
            <a:pPr marL="171450" indent="-171450">
              <a:buFont typeface="Arial" panose="020B0604020202020204" pitchFamily="34" charset="0"/>
              <a:buChar char="•"/>
            </a:pPr>
            <a:r>
              <a:rPr lang="en-US" dirty="0"/>
              <a:t>Many</a:t>
            </a:r>
            <a:r>
              <a:rPr lang="en-US" baseline="0" dirty="0"/>
              <a:t> people think college is just a 4 year program, but there are many options. We want students to find the right fit. </a:t>
            </a:r>
            <a:r>
              <a:rPr lang="en-US" sz="1200" kern="1200" dirty="0">
                <a:solidFill>
                  <a:schemeClr val="tx1"/>
                </a:solidFill>
                <a:effectLst/>
                <a:latin typeface="+mn-lt"/>
                <a:ea typeface="+mn-ea"/>
                <a:cs typeface="+mn-cs"/>
              </a:rPr>
              <a:t>Explain that this is called “postsecondary education” because it is after (or “post”) high school (secondary education). Postsecondary education is often called “college”. College can be 4-year university, 2-year college or technical college, military training, certificate programs, or apprenticeships. </a:t>
            </a:r>
            <a:endParaRPr lang="en-US" dirty="0"/>
          </a:p>
        </p:txBody>
      </p:sp>
      <p:sp>
        <p:nvSpPr>
          <p:cNvPr id="4" name="Slide Number Placeholder 3"/>
          <p:cNvSpPr>
            <a:spLocks noGrp="1"/>
          </p:cNvSpPr>
          <p:nvPr>
            <p:ph type="sldNum" sz="quarter" idx="10"/>
          </p:nvPr>
        </p:nvSpPr>
        <p:spPr/>
        <p:txBody>
          <a:bodyPr/>
          <a:lstStyle/>
          <a:p>
            <a:fld id="{F5101D6A-B479-46B2-839F-B26FFDD9B5CD}" type="slidenum">
              <a:rPr lang="en-US" smtClean="0"/>
              <a:t>4</a:t>
            </a:fld>
            <a:endParaRPr lang="en-US" dirty="0"/>
          </a:p>
        </p:txBody>
      </p:sp>
    </p:spTree>
    <p:extLst>
      <p:ext uri="{BB962C8B-B14F-4D97-AF65-F5344CB8AC3E}">
        <p14:creationId xmlns:p14="http://schemas.microsoft.com/office/powerpoint/2010/main" val="25379093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5101D6A-B479-46B2-839F-B26FFDD9B5CD}" type="slidenum">
              <a:rPr lang="en-US" smtClean="0"/>
              <a:t>6</a:t>
            </a:fld>
            <a:endParaRPr lang="en-US"/>
          </a:p>
        </p:txBody>
      </p:sp>
    </p:spTree>
    <p:extLst>
      <p:ext uri="{BB962C8B-B14F-4D97-AF65-F5344CB8AC3E}">
        <p14:creationId xmlns:p14="http://schemas.microsoft.com/office/powerpoint/2010/main" val="33051457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5101D6A-B479-46B2-839F-B26FFDD9B5CD}" type="slidenum">
              <a:rPr lang="en-US" smtClean="0"/>
              <a:t>7</a:t>
            </a:fld>
            <a:endParaRPr lang="en-US"/>
          </a:p>
        </p:txBody>
      </p:sp>
    </p:spTree>
    <p:extLst>
      <p:ext uri="{BB962C8B-B14F-4D97-AF65-F5344CB8AC3E}">
        <p14:creationId xmlns:p14="http://schemas.microsoft.com/office/powerpoint/2010/main" val="206639845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US" sz="1200" b="0" i="0" u="none" strike="noStrike" kern="1200" baseline="0" dirty="0">
                <a:solidFill>
                  <a:schemeClr val="tx1"/>
                </a:solidFill>
                <a:latin typeface="+mn-lt"/>
                <a:ea typeface="+mn-ea"/>
                <a:cs typeface="+mn-cs"/>
              </a:rPr>
              <a:t>TYPES OF FINANCIAL AID:</a:t>
            </a:r>
          </a:p>
          <a:p>
            <a:pPr marL="171450" indent="-171450">
              <a:buFont typeface="Arial" panose="020B0604020202020204" pitchFamily="34" charset="0"/>
              <a:buChar char="•"/>
            </a:pPr>
            <a:endParaRPr lang="en-US" sz="1200" b="0" i="0" u="none" strike="noStrike" kern="1200" baseline="0" dirty="0">
              <a:solidFill>
                <a:schemeClr val="tx1"/>
              </a:solidFill>
              <a:latin typeface="+mn-lt"/>
              <a:ea typeface="+mn-ea"/>
              <a:cs typeface="+mn-cs"/>
            </a:endParaRPr>
          </a:p>
          <a:p>
            <a:pPr marL="171450"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SCHOLARSHIPS – Money awarded to students based on academic or other achievements to help pay for education expenses. Scholarships generally do </a:t>
            </a:r>
            <a:r>
              <a:rPr lang="en-US" sz="1200" b="0" i="0" u="none" strike="noStrike" kern="1200" baseline="0" dirty="0" err="1">
                <a:solidFill>
                  <a:schemeClr val="tx1"/>
                </a:solidFill>
                <a:latin typeface="+mn-lt"/>
                <a:ea typeface="+mn-ea"/>
                <a:cs typeface="+mn-cs"/>
              </a:rPr>
              <a:t>nothave</a:t>
            </a:r>
            <a:r>
              <a:rPr lang="en-US" sz="1200" b="0" i="0" u="none" strike="noStrike" kern="1200" baseline="0" dirty="0">
                <a:solidFill>
                  <a:schemeClr val="tx1"/>
                </a:solidFill>
                <a:latin typeface="+mn-lt"/>
                <a:ea typeface="+mn-ea"/>
                <a:cs typeface="+mn-cs"/>
              </a:rPr>
              <a:t> to be repaid.</a:t>
            </a:r>
          </a:p>
          <a:p>
            <a:pPr marL="171450"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GRANTS – A form of gift aid, usually based on financial need. A grant does not need to be repaid, unless, for example, you withdraw from a school and owe a refund or you do not successfully complete your coursework.</a:t>
            </a:r>
          </a:p>
          <a:p>
            <a:pPr marL="171450"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INSTITUTIONAL AID – Usually scholarships awarded from the school you are going to on the basis of financial need and or academic merit.</a:t>
            </a:r>
          </a:p>
          <a:p>
            <a:pPr marL="171450"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WORK STUDY – A financial aid program (federal or state) that allows a student to work on-campus or with approved off campus employers to earn money to pay for</a:t>
            </a:r>
          </a:p>
          <a:p>
            <a:pPr marL="171450"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college expenses.</a:t>
            </a:r>
          </a:p>
          <a:p>
            <a:pPr marL="171450"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LOANS – Money you can borrow and repay over time, with interest added in most cases.</a:t>
            </a:r>
            <a:endParaRPr lang="en-US" dirty="0"/>
          </a:p>
        </p:txBody>
      </p:sp>
      <p:sp>
        <p:nvSpPr>
          <p:cNvPr id="4" name="Slide Number Placeholder 3"/>
          <p:cNvSpPr>
            <a:spLocks noGrp="1"/>
          </p:cNvSpPr>
          <p:nvPr>
            <p:ph type="sldNum" sz="quarter" idx="10"/>
          </p:nvPr>
        </p:nvSpPr>
        <p:spPr/>
        <p:txBody>
          <a:bodyPr/>
          <a:lstStyle/>
          <a:p>
            <a:fld id="{564759F7-F910-4071-BE29-5B51C8545653}" type="slidenum">
              <a:rPr lang="en-US" smtClean="0">
                <a:solidFill>
                  <a:prstClr val="black"/>
                </a:solidFill>
              </a:rPr>
              <a:pPr/>
              <a:t>8</a:t>
            </a:fld>
            <a:endParaRPr lang="en-US">
              <a:solidFill>
                <a:prstClr val="black"/>
              </a:solidFill>
            </a:endParaRPr>
          </a:p>
        </p:txBody>
      </p:sp>
    </p:spTree>
    <p:extLst>
      <p:ext uri="{BB962C8B-B14F-4D97-AF65-F5344CB8AC3E}">
        <p14:creationId xmlns:p14="http://schemas.microsoft.com/office/powerpoint/2010/main" val="368138122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sz="1200" b="1" kern="120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While students may not be able to pay that cost out of pocket, there is financial aid available for them from multiple sources. </a:t>
            </a:r>
            <a:r>
              <a:rPr lang="en-US" dirty="0">
                <a:effectLst/>
              </a:rPr>
              <a:t>This</a:t>
            </a:r>
            <a:r>
              <a:rPr lang="en-US" sz="1200" kern="1200" dirty="0">
                <a:solidFill>
                  <a:schemeClr val="tx1"/>
                </a:solidFill>
                <a:effectLst/>
                <a:latin typeface="+mn-lt"/>
                <a:ea typeface="+mn-ea"/>
                <a:cs typeface="+mn-cs"/>
              </a:rPr>
              <a:t> </a:t>
            </a:r>
            <a:r>
              <a:rPr lang="en-US" dirty="0">
                <a:effectLst/>
              </a:rPr>
              <a:t>means</a:t>
            </a:r>
            <a:r>
              <a:rPr lang="en-US" sz="1200" kern="1200" dirty="0">
                <a:solidFill>
                  <a:schemeClr val="tx1"/>
                </a:solidFill>
                <a:effectLst/>
                <a:latin typeface="+mn-lt"/>
                <a:ea typeface="+mn-ea"/>
                <a:cs typeface="+mn-cs"/>
              </a:rPr>
              <a:t> everyone (including your </a:t>
            </a:r>
            <a:r>
              <a:rPr lang="en-US" dirty="0">
                <a:effectLst/>
              </a:rPr>
              <a:t>child)</a:t>
            </a:r>
            <a:r>
              <a:rPr lang="en-US" sz="1200" kern="1200" dirty="0">
                <a:solidFill>
                  <a:schemeClr val="tx1"/>
                </a:solidFill>
                <a:effectLst/>
                <a:latin typeface="+mn-lt"/>
                <a:ea typeface="+mn-ea"/>
                <a:cs typeface="+mn-cs"/>
              </a:rPr>
              <a:t> can </a:t>
            </a:r>
            <a:r>
              <a:rPr lang="en-US" dirty="0">
                <a:effectLst/>
              </a:rPr>
              <a:t>afford</a:t>
            </a:r>
            <a:r>
              <a:rPr lang="en-US" sz="1200" kern="1200" dirty="0">
                <a:solidFill>
                  <a:schemeClr val="tx1"/>
                </a:solidFill>
                <a:effectLst/>
                <a:latin typeface="+mn-lt"/>
                <a:ea typeface="+mn-ea"/>
                <a:cs typeface="+mn-cs"/>
              </a:rPr>
              <a:t> </a:t>
            </a:r>
            <a:r>
              <a:rPr lang="en-US" dirty="0">
                <a:effectLst/>
              </a:rPr>
              <a:t>to</a:t>
            </a:r>
            <a:r>
              <a:rPr lang="en-US" sz="1200" kern="1200" dirty="0">
                <a:solidFill>
                  <a:schemeClr val="tx1"/>
                </a:solidFill>
                <a:effectLst/>
                <a:latin typeface="+mn-lt"/>
                <a:ea typeface="+mn-ea"/>
                <a:cs typeface="+mn-cs"/>
              </a:rPr>
              <a:t> go </a:t>
            </a:r>
            <a:r>
              <a:rPr lang="en-US" dirty="0">
                <a:effectLst/>
              </a:rPr>
              <a:t>to</a:t>
            </a:r>
            <a:r>
              <a:rPr lang="en-US" sz="1200" kern="1200" dirty="0">
                <a:solidFill>
                  <a:schemeClr val="tx1"/>
                </a:solidFill>
                <a:effectLst/>
                <a:latin typeface="+mn-lt"/>
                <a:ea typeface="+mn-ea"/>
                <a:cs typeface="+mn-cs"/>
              </a:rPr>
              <a:t> college.</a:t>
            </a:r>
            <a:r>
              <a:rPr lang="en-US" dirty="0">
                <a:effectLst/>
              </a:rPr>
              <a:t> </a:t>
            </a:r>
            <a:r>
              <a:rPr lang="en-US" sz="1200" kern="1200" dirty="0">
                <a:solidFill>
                  <a:schemeClr val="tx1"/>
                </a:solidFill>
                <a:effectLst/>
                <a:latin typeface="+mn-lt"/>
                <a:ea typeface="+mn-ea"/>
                <a:cs typeface="+mn-cs"/>
              </a:rPr>
              <a:t> </a:t>
            </a:r>
          </a:p>
          <a:p>
            <a:pPr marL="171450" indent="-171450">
              <a:buFont typeface="Arial" panose="020B0604020202020204" pitchFamily="34" charset="0"/>
              <a:buChar char="•"/>
            </a:pPr>
            <a:r>
              <a:rPr lang="en-US" sz="1200" kern="1200" dirty="0">
                <a:solidFill>
                  <a:schemeClr val="tx1"/>
                </a:solidFill>
                <a:effectLst/>
                <a:latin typeface="+mn-lt"/>
                <a:ea typeface="+mn-ea"/>
                <a:cs typeface="+mn-cs"/>
              </a:rPr>
              <a:t>For financial aid that comes from the federal or state government, the first stop is the FAFSA or WASFA in January of your child’s senior year of high school. FAFSA stands for Free Application for Federal Student Aid. Students must have a Social Security Number or permanent resident card to file the FAFSA.</a:t>
            </a:r>
          </a:p>
          <a:p>
            <a:pPr marL="171450" indent="-171450">
              <a:buFont typeface="Arial" panose="020B0604020202020204" pitchFamily="34" charset="0"/>
              <a:buChar char="•"/>
            </a:pPr>
            <a:r>
              <a:rPr lang="en-US" sz="1200" kern="1200" dirty="0">
                <a:solidFill>
                  <a:schemeClr val="tx1"/>
                </a:solidFill>
                <a:effectLst/>
                <a:latin typeface="+mn-lt"/>
                <a:ea typeface="+mn-ea"/>
                <a:cs typeface="+mn-cs"/>
              </a:rPr>
              <a:t> If your child does not have a Social Security Number, your child can file the new Washington Application for State Financial Aid (WASFA) in order to be eligible for the Washington State Need Grant. </a:t>
            </a:r>
            <a:r>
              <a:rPr lang="en-US" dirty="0"/>
              <a:t>You only use one application-either</a:t>
            </a:r>
            <a:r>
              <a:rPr lang="en-US" baseline="0" dirty="0"/>
              <a:t> the FAFSA or the WASFA.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200" dirty="0">
                <a:solidFill>
                  <a:schemeClr val="tx1"/>
                </a:solidFill>
                <a:effectLst/>
                <a:latin typeface="+mn-lt"/>
                <a:ea typeface="+mn-ea"/>
                <a:cs typeface="+mn-cs"/>
              </a:rPr>
              <a:t>The Free Application for Federal Student Aid (FAFSA) or the Washington Application for State Financial Aid (WASFA) is a great opportunity for students to apply for financial aid in the form of scholarships, grants, work-study, and loans.</a:t>
            </a:r>
          </a:p>
          <a:p>
            <a:pPr marL="171450" indent="-171450">
              <a:buFont typeface="Arial" panose="020B0604020202020204" pitchFamily="34" charset="0"/>
              <a:buChar char="•"/>
            </a:pPr>
            <a:r>
              <a:rPr lang="en-US" sz="1200" kern="1200" dirty="0">
                <a:solidFill>
                  <a:schemeClr val="tx1"/>
                </a:solidFill>
                <a:effectLst/>
                <a:latin typeface="+mn-lt"/>
                <a:ea typeface="+mn-ea"/>
                <a:cs typeface="+mn-cs"/>
              </a:rPr>
              <a:t>Students can also apply for scholarships to help cover the costs of attending college. Check out </a:t>
            </a:r>
            <a:r>
              <a:rPr lang="en-US" sz="1200" kern="1200" dirty="0">
                <a:solidFill>
                  <a:schemeClr val="tx1"/>
                </a:solidFill>
                <a:effectLst/>
                <a:latin typeface="+mn-lt"/>
                <a:ea typeface="+mn-ea"/>
                <a:cs typeface="+mn-cs"/>
                <a:hlinkClick r:id="rId3"/>
              </a:rPr>
              <a:t>theWashboard.org </a:t>
            </a:r>
            <a:r>
              <a:rPr lang="en-US" sz="1200" kern="1200" dirty="0">
                <a:solidFill>
                  <a:schemeClr val="tx1"/>
                </a:solidFill>
                <a:effectLst/>
                <a:latin typeface="+mn-lt"/>
                <a:ea typeface="+mn-ea"/>
                <a:cs typeface="+mn-cs"/>
              </a:rPr>
              <a:t>to find scholarships.</a:t>
            </a:r>
          </a:p>
          <a:p>
            <a:pPr marL="171450" indent="-171450">
              <a:buFont typeface="Arial" panose="020B0604020202020204" pitchFamily="34" charset="0"/>
              <a:buChar char="•"/>
            </a:pPr>
            <a:r>
              <a:rPr lang="en-US" sz="1200" kern="1200" dirty="0">
                <a:solidFill>
                  <a:schemeClr val="tx1"/>
                </a:solidFill>
                <a:effectLst/>
                <a:latin typeface="+mn-lt"/>
                <a:ea typeface="+mn-ea"/>
                <a:cs typeface="+mn-cs"/>
              </a:rPr>
              <a:t>For scholarships, you can help your child can start searching now</a:t>
            </a:r>
            <a:r>
              <a:rPr lang="en-US" sz="1200" b="1" kern="1200" dirty="0">
                <a:solidFill>
                  <a:schemeClr val="tx1"/>
                </a:solidFill>
                <a:effectLst/>
                <a:latin typeface="+mn-lt"/>
                <a:ea typeface="+mn-ea"/>
                <a:cs typeface="+mn-cs"/>
              </a:rPr>
              <a:t>. </a:t>
            </a:r>
            <a:endParaRPr lang="en-US" dirty="0"/>
          </a:p>
        </p:txBody>
      </p:sp>
      <p:sp>
        <p:nvSpPr>
          <p:cNvPr id="37892"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165B829C-0095-4658-87F2-892D74446890}" type="slidenum">
              <a:rPr lang="en-US" altLang="en-US">
                <a:latin typeface="Calibri" panose="020F0502020204030204" pitchFamily="34" charset="0"/>
              </a:rPr>
              <a:pPr eaLnBrk="1" hangingPunct="1"/>
              <a:t>9</a:t>
            </a:fld>
            <a:endParaRPr lang="en-US" altLang="en-US">
              <a:latin typeface="Calibri" panose="020F0502020204030204" pitchFamily="34" charset="0"/>
            </a:endParaRPr>
          </a:p>
        </p:txBody>
      </p:sp>
    </p:spTree>
    <p:extLst>
      <p:ext uri="{BB962C8B-B14F-4D97-AF65-F5344CB8AC3E}">
        <p14:creationId xmlns:p14="http://schemas.microsoft.com/office/powerpoint/2010/main" val="352294376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dirty="0"/>
              <a:t>You only use one application-either</a:t>
            </a:r>
            <a:r>
              <a:rPr lang="en-US" baseline="0" dirty="0"/>
              <a:t> the FAFSA or the WASFA. </a:t>
            </a:r>
          </a:p>
          <a:p>
            <a:pPr marL="171450" marR="0" lvl="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1" kern="1200" dirty="0">
                <a:solidFill>
                  <a:schemeClr val="tx1"/>
                </a:solidFill>
                <a:effectLst/>
                <a:latin typeface="+mn-lt"/>
                <a:ea typeface="+mn-ea"/>
                <a:cs typeface="+mn-cs"/>
              </a:rPr>
              <a:t>Expected Family Contribution (EFC): </a:t>
            </a:r>
            <a:r>
              <a:rPr lang="en-US" sz="1200" kern="1200" dirty="0">
                <a:solidFill>
                  <a:schemeClr val="tx1"/>
                </a:solidFill>
                <a:effectLst/>
                <a:latin typeface="+mn-lt"/>
                <a:ea typeface="+mn-ea"/>
                <a:cs typeface="+mn-cs"/>
              </a:rPr>
              <a:t>To be eligible for most financial aid programs, families must complete the FAFSA/WASFA and provide their financial information. The EFC is calculated based on this information and shows the amount of money a family can be expected to contribute toward the student’s education. The EFC is used to determine the student’s eligibility for need-based financial aid, but is not necessarily representative of the amount a family actually will pay for college.</a:t>
            </a:r>
          </a:p>
          <a:p>
            <a:pPr marL="171450" indent="-171450" eaLnBrk="1" fontAlgn="auto" hangingPunct="1">
              <a:spcBef>
                <a:spcPts val="0"/>
              </a:spcBef>
              <a:spcAft>
                <a:spcPts val="0"/>
              </a:spcAft>
              <a:buFont typeface="Arial" pitchFamily="34" charset="0"/>
              <a:buChar char="•"/>
              <a:defRPr/>
            </a:pPr>
            <a:endParaRPr lang="en-US" dirty="0"/>
          </a:p>
        </p:txBody>
      </p:sp>
      <p:sp>
        <p:nvSpPr>
          <p:cNvPr id="37892"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165B829C-0095-4658-87F2-892D74446890}" type="slidenum">
              <a:rPr lang="en-US" altLang="en-US">
                <a:latin typeface="Calibri" panose="020F0502020204030204" pitchFamily="34" charset="0"/>
              </a:rPr>
              <a:pPr eaLnBrk="1" hangingPunct="1"/>
              <a:t>10</a:t>
            </a:fld>
            <a:endParaRPr lang="en-US" altLang="en-US">
              <a:latin typeface="Calibri" panose="020F0502020204030204" pitchFamily="34" charset="0"/>
            </a:endParaRPr>
          </a:p>
        </p:txBody>
      </p:sp>
    </p:spTree>
    <p:extLst>
      <p:ext uri="{BB962C8B-B14F-4D97-AF65-F5344CB8AC3E}">
        <p14:creationId xmlns:p14="http://schemas.microsoft.com/office/powerpoint/2010/main" val="34231229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1" y="762000"/>
            <a:ext cx="6856214"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6952697" y="762000"/>
            <a:ext cx="2193989" cy="5334001"/>
          </a:xfrm>
          <a:prstGeom prst="rect">
            <a:avLst/>
          </a:prstGeom>
          <a:solidFill>
            <a:srgbClr val="C3C3C3">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02386" y="1298448"/>
            <a:ext cx="5486400" cy="3255264"/>
          </a:xfrm>
        </p:spPr>
        <p:txBody>
          <a:bodyPr anchor="b">
            <a:normAutofit/>
          </a:bodyPr>
          <a:lstStyle>
            <a:lvl1pPr algn="l">
              <a:defRPr sz="5400" spc="-100" baseline="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825011" y="4670246"/>
            <a:ext cx="5486400" cy="914400"/>
          </a:xfrm>
        </p:spPr>
        <p:txBody>
          <a:bodyPr anchor="t">
            <a:normAutofit/>
          </a:bodyPr>
          <a:lstStyle>
            <a:lvl1pPr marL="0" indent="0" algn="l">
              <a:buNone/>
              <a:defRPr sz="2000" cap="none" spc="0" baseline="0">
                <a:solidFill>
                  <a:schemeClr val="accent1">
                    <a:lumMod val="20000"/>
                    <a:lumOff val="80000"/>
                  </a:schemeClr>
                </a:solidFill>
              </a:defRPr>
            </a:lvl1pPr>
            <a:lvl2pPr marL="457200" indent="0" algn="ctr">
              <a:buNone/>
              <a:defRPr sz="2000"/>
            </a:lvl2pPr>
            <a:lvl3pPr marL="914400" indent="0" algn="ctr">
              <a:buNone/>
              <a:defRPr sz="20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smtClean="0"/>
              <a:t>8/28/2021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680895199"/>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6DFF08F-DC6B-4601-B491-B0F83F6DD2DA}" type="datetimeFigureOut">
              <a:rPr lang="en-US" smtClean="0"/>
              <a:t>8/28/2021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4462319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85750" y="990600"/>
            <a:ext cx="2114550" cy="4953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900934" y="868680"/>
            <a:ext cx="5486400" cy="5120640"/>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6DFF08F-DC6B-4601-B491-B0F83F6DD2DA}" type="datetimeFigureOut">
              <a:rPr lang="en-US" smtClean="0"/>
              <a:t>8/28/2021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35034830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6CC7EB0C-C4C5-4AF8-9913-1F04FB664DA7}" type="datetime1">
              <a:rPr lang="en-US" smtClean="0">
                <a:solidFill>
                  <a:srgbClr val="44546A">
                    <a:lumMod val="75000"/>
                  </a:srgbClr>
                </a:solidFill>
              </a:rPr>
              <a:t>8/28/2021</a:t>
            </a:fld>
            <a:endParaRPr lang="en-US">
              <a:solidFill>
                <a:srgbClr val="44546A">
                  <a:lumMod val="75000"/>
                </a:srgbClr>
              </a:solidFill>
            </a:endParaRPr>
          </a:p>
        </p:txBody>
      </p:sp>
      <p:sp>
        <p:nvSpPr>
          <p:cNvPr id="4" name="Footer Placeholder 3"/>
          <p:cNvSpPr>
            <a:spLocks noGrp="1"/>
          </p:cNvSpPr>
          <p:nvPr>
            <p:ph type="ftr" sz="quarter" idx="11"/>
          </p:nvPr>
        </p:nvSpPr>
        <p:spPr/>
        <p:txBody>
          <a:bodyPr/>
          <a:lstStyle/>
          <a:p>
            <a:r>
              <a:rPr lang="en-US">
                <a:solidFill>
                  <a:srgbClr val="44546A">
                    <a:lumMod val="75000"/>
                  </a:srgbClr>
                </a:solidFill>
              </a:rPr>
              <a:t>Washington Student Achievement Council</a:t>
            </a:r>
            <a:endParaRPr lang="en-US" dirty="0">
              <a:solidFill>
                <a:srgbClr val="44546A">
                  <a:lumMod val="75000"/>
                </a:srgbClr>
              </a:solidFill>
            </a:endParaRPr>
          </a:p>
        </p:txBody>
      </p:sp>
      <p:sp>
        <p:nvSpPr>
          <p:cNvPr id="5" name="Slide Number Placeholder 4"/>
          <p:cNvSpPr>
            <a:spLocks noGrp="1"/>
          </p:cNvSpPr>
          <p:nvPr>
            <p:ph type="sldNum" sz="quarter" idx="12"/>
          </p:nvPr>
        </p:nvSpPr>
        <p:spPr/>
        <p:txBody>
          <a:bodyPr/>
          <a:lstStyle/>
          <a:p>
            <a:fld id="{32812E0E-C58D-45CD-BD69-23634E9A667D}" type="slidenum">
              <a:rPr lang="en-US" smtClean="0">
                <a:solidFill>
                  <a:srgbClr val="44546A">
                    <a:lumMod val="75000"/>
                  </a:srgbClr>
                </a:solidFill>
              </a:rPr>
              <a:pPr/>
              <a:t>‹#›</a:t>
            </a:fld>
            <a:endParaRPr lang="en-US">
              <a:solidFill>
                <a:srgbClr val="44546A">
                  <a:lumMod val="75000"/>
                </a:srgbClr>
              </a:solidFill>
            </a:endParaRPr>
          </a:p>
        </p:txBody>
      </p:sp>
      <p:sp>
        <p:nvSpPr>
          <p:cNvPr id="6" name="Rectangle 5"/>
          <p:cNvSpPr/>
          <p:nvPr userDrawn="1"/>
        </p:nvSpPr>
        <p:spPr>
          <a:xfrm>
            <a:off x="0" y="525380"/>
            <a:ext cx="9144000" cy="998621"/>
          </a:xfrm>
          <a:prstGeom prst="rect">
            <a:avLst/>
          </a:prstGeom>
          <a:solidFill>
            <a:srgbClr val="1546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en-US" sz="1350">
              <a:solidFill>
                <a:prstClr val="white"/>
              </a:solidFill>
            </a:endParaRPr>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3698" y="589548"/>
            <a:ext cx="541131" cy="840559"/>
          </a:xfrm>
          <a:prstGeom prst="rect">
            <a:avLst/>
          </a:prstGeom>
        </p:spPr>
      </p:pic>
      <p:sp>
        <p:nvSpPr>
          <p:cNvPr id="8" name="Title 1"/>
          <p:cNvSpPr>
            <a:spLocks noGrp="1"/>
          </p:cNvSpPr>
          <p:nvPr>
            <p:ph type="title"/>
          </p:nvPr>
        </p:nvSpPr>
        <p:spPr>
          <a:xfrm>
            <a:off x="628650" y="693964"/>
            <a:ext cx="7886700" cy="996724"/>
          </a:xfrm>
        </p:spPr>
        <p:txBody>
          <a:bodyPr>
            <a:normAutofit/>
          </a:bodyPr>
          <a:lstStyle>
            <a:lvl1pPr>
              <a:defRPr sz="2700">
                <a:solidFill>
                  <a:schemeClr val="bg1"/>
                </a:solidFill>
                <a:latin typeface="Trajan Pro" panose="02020502050506020301" pitchFamily="18" charset="0"/>
              </a:defRPr>
            </a:lvl1pPr>
          </a:lstStyle>
          <a:p>
            <a:r>
              <a:rPr lang="en-US" dirty="0"/>
              <a:t>Click to edit Master title style</a:t>
            </a:r>
          </a:p>
        </p:txBody>
      </p:sp>
      <p:sp>
        <p:nvSpPr>
          <p:cNvPr id="10" name="Content Placeholder 9"/>
          <p:cNvSpPr>
            <a:spLocks noGrp="1"/>
          </p:cNvSpPr>
          <p:nvPr>
            <p:ph sz="quarter" idx="13"/>
          </p:nvPr>
        </p:nvSpPr>
        <p:spPr>
          <a:xfrm>
            <a:off x="628650" y="1966913"/>
            <a:ext cx="3743325" cy="4205287"/>
          </a:xfrm>
        </p:spPr>
        <p:txBody>
          <a:bodyPr/>
          <a:lstStyle>
            <a:lvl1pPr>
              <a:defRPr>
                <a:latin typeface="Century Gothic" panose="020B0502020202020204" pitchFamily="34" charset="0"/>
              </a:defRPr>
            </a:lvl1pPr>
            <a:lvl2pPr>
              <a:defRPr>
                <a:latin typeface="Century Gothic" panose="020B0502020202020204" pitchFamily="34" charset="0"/>
              </a:defRPr>
            </a:lvl2pPr>
            <a:lvl3pPr>
              <a:defRPr>
                <a:latin typeface="Century Gothic" panose="020B0502020202020204" pitchFamily="34" charset="0"/>
              </a:defRPr>
            </a:lvl3pPr>
            <a:lvl4pPr>
              <a:defRPr>
                <a:latin typeface="Century Gothic" panose="020B0502020202020204" pitchFamily="34" charset="0"/>
              </a:defRPr>
            </a:lvl4pPr>
            <a:lvl5pPr>
              <a:defRPr>
                <a:latin typeface="Century Gothic" panose="020B0502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Content Placeholder 9"/>
          <p:cNvSpPr>
            <a:spLocks noGrp="1"/>
          </p:cNvSpPr>
          <p:nvPr>
            <p:ph sz="quarter" idx="14"/>
          </p:nvPr>
        </p:nvSpPr>
        <p:spPr>
          <a:xfrm>
            <a:off x="4772025" y="1966913"/>
            <a:ext cx="3743325" cy="4205287"/>
          </a:xfrm>
        </p:spPr>
        <p:txBody>
          <a:bodyPr/>
          <a:lstStyle>
            <a:lvl1pPr>
              <a:defRPr>
                <a:latin typeface="Century Gothic" panose="020B0502020202020204" pitchFamily="34" charset="0"/>
              </a:defRPr>
            </a:lvl1pPr>
            <a:lvl2pPr>
              <a:defRPr>
                <a:latin typeface="Century Gothic" panose="020B0502020202020204" pitchFamily="34" charset="0"/>
              </a:defRPr>
            </a:lvl2pPr>
            <a:lvl3pPr>
              <a:defRPr>
                <a:latin typeface="Century Gothic" panose="020B0502020202020204" pitchFamily="34" charset="0"/>
              </a:defRPr>
            </a:lvl3pPr>
            <a:lvl4pPr>
              <a:defRPr>
                <a:latin typeface="Century Gothic" panose="020B0502020202020204" pitchFamily="34" charset="0"/>
              </a:defRPr>
            </a:lvl4pPr>
            <a:lvl5pPr>
              <a:defRPr>
                <a:latin typeface="Century Gothic" panose="020B0502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6412862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smtClean="0"/>
              <a:t>8/28/2021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7625590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900934" y="1298448"/>
            <a:ext cx="5486400" cy="3255264"/>
          </a:xfrm>
        </p:spPr>
        <p:txBody>
          <a:bodyPr anchor="b">
            <a:normAutofit/>
          </a:bodyPr>
          <a:lstStyle>
            <a:lvl1pPr>
              <a:defRPr sz="5400" b="0" spc="-100" baseline="0">
                <a:solidFill>
                  <a:schemeClr val="tx1">
                    <a:lumMod val="65000"/>
                    <a:lumOff val="3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2914650" y="4672584"/>
            <a:ext cx="5486400" cy="914400"/>
          </a:xfrm>
        </p:spPr>
        <p:txBody>
          <a:bodyPr anchor="t">
            <a:normAutofit/>
          </a:bodyPr>
          <a:lstStyle>
            <a:lvl1pPr marL="0" indent="0">
              <a:buNone/>
              <a:defRPr sz="20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6DFF08F-DC6B-4601-B491-B0F83F6DD2DA}" type="datetimeFigureOut">
              <a:rPr lang="en-US" smtClean="0"/>
              <a:pPr/>
              <a:t>8/28/2021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3359897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900934" y="868680"/>
            <a:ext cx="2606040" cy="5120640"/>
          </a:xfrm>
        </p:spPr>
        <p:txBody>
          <a:bodyPr/>
          <a:lstStyle>
            <a:lvl1pPr>
              <a:defRPr sz="1900"/>
            </a:lvl1pPr>
            <a:lvl2pPr>
              <a:defRPr sz="1700"/>
            </a:lvl2pPr>
            <a:lvl3pPr>
              <a:defRPr sz="1500"/>
            </a:lvl3pPr>
            <a:lvl4pPr>
              <a:defRPr sz="1300"/>
            </a:lvl4pPr>
            <a:lvl5pPr>
              <a:defRPr sz="1300"/>
            </a:lvl5pPr>
            <a:lvl6pPr>
              <a:defRPr sz="1300"/>
            </a:lvl6pPr>
            <a:lvl7pPr>
              <a:defRPr sz="1300"/>
            </a:lvl7pPr>
            <a:lvl8pPr>
              <a:defRPr sz="1300"/>
            </a:lvl8pPr>
            <a:lvl9pPr>
              <a:defRPr sz="13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63590" y="868680"/>
            <a:ext cx="2606040" cy="5120640"/>
          </a:xfrm>
        </p:spPr>
        <p:txBody>
          <a:bodyPr/>
          <a:lstStyle>
            <a:lvl1pPr>
              <a:defRPr sz="1900"/>
            </a:lvl1pPr>
            <a:lvl2pPr>
              <a:defRPr sz="1700"/>
            </a:lvl2pPr>
            <a:lvl3pPr>
              <a:defRPr sz="1500"/>
            </a:lvl3pPr>
            <a:lvl4pPr>
              <a:defRPr sz="1300"/>
            </a:lvl4pPr>
            <a:lvl5pPr>
              <a:defRPr sz="1300"/>
            </a:lvl5pPr>
            <a:lvl6pPr>
              <a:defRPr sz="1300"/>
            </a:lvl6pPr>
            <a:lvl7pPr>
              <a:defRPr sz="1300"/>
            </a:lvl7pPr>
            <a:lvl8pPr>
              <a:defRPr sz="1300"/>
            </a:lvl8pPr>
            <a:lvl9pPr>
              <a:defRPr sz="13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96DFF08F-DC6B-4601-B491-B0F83F6DD2DA}" type="datetimeFigureOut">
              <a:rPr lang="en-US" smtClean="0"/>
              <a:t>8/28/2021</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2993228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00934" y="1023586"/>
            <a:ext cx="2606040" cy="807720"/>
          </a:xfrm>
        </p:spPr>
        <p:txBody>
          <a:bodyPr anchor="b">
            <a:normAutofit/>
          </a:bodyPr>
          <a:lstStyle>
            <a:lvl1pPr marL="0" indent="0">
              <a:spcBef>
                <a:spcPts val="0"/>
              </a:spcBef>
              <a:buNone/>
              <a:defRPr sz="1900" b="1">
                <a:solidFill>
                  <a:schemeClr val="tx1">
                    <a:lumMod val="65000"/>
                    <a:lumOff val="3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2900934" y="1930936"/>
            <a:ext cx="2606040" cy="4023360"/>
          </a:xfrm>
        </p:spPr>
        <p:txBody>
          <a:bodyPr/>
          <a:lstStyle>
            <a:lvl1pPr>
              <a:defRPr sz="1900"/>
            </a:lvl1pPr>
            <a:lvl2pPr>
              <a:defRPr sz="1700"/>
            </a:lvl2pPr>
            <a:lvl3pPr>
              <a:defRPr sz="1500"/>
            </a:lvl3pPr>
            <a:lvl4pPr>
              <a:defRPr sz="1300"/>
            </a:lvl4pPr>
            <a:lvl5pPr>
              <a:defRPr sz="1300"/>
            </a:lvl5pPr>
            <a:lvl6pPr>
              <a:defRPr sz="1300"/>
            </a:lvl6pPr>
            <a:lvl7pPr>
              <a:defRPr sz="1300"/>
            </a:lvl7pPr>
            <a:lvl8pPr>
              <a:defRPr sz="1300"/>
            </a:lvl8pPr>
            <a:lvl9pPr>
              <a:defRPr sz="13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863847" y="1023587"/>
            <a:ext cx="2606040" cy="813171"/>
          </a:xfrm>
        </p:spPr>
        <p:txBody>
          <a:bodyPr anchor="b">
            <a:normAutofit/>
          </a:bodyPr>
          <a:lstStyle>
            <a:lvl1pPr marL="0" indent="0">
              <a:spcBef>
                <a:spcPts val="0"/>
              </a:spcBef>
              <a:buNone/>
              <a:defRPr sz="1900" b="1">
                <a:solidFill>
                  <a:schemeClr val="tx1">
                    <a:lumMod val="65000"/>
                    <a:lumOff val="3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863847" y="1930936"/>
            <a:ext cx="2606040" cy="4023360"/>
          </a:xfrm>
        </p:spPr>
        <p:txBody>
          <a:bodyPr/>
          <a:lstStyle>
            <a:lvl1pPr>
              <a:defRPr sz="1900"/>
            </a:lvl1pPr>
            <a:lvl2pPr>
              <a:defRPr sz="1700"/>
            </a:lvl2pPr>
            <a:lvl3pPr>
              <a:defRPr sz="1500"/>
            </a:lvl3pPr>
            <a:lvl4pPr>
              <a:defRPr sz="1300"/>
            </a:lvl4pPr>
            <a:lvl5pPr>
              <a:defRPr sz="1300"/>
            </a:lvl5pPr>
            <a:lvl6pPr>
              <a:defRPr sz="1300"/>
            </a:lvl6pPr>
            <a:lvl7pPr>
              <a:defRPr sz="1300"/>
            </a:lvl7pPr>
            <a:lvl8pPr>
              <a:defRPr sz="1300"/>
            </a:lvl8pPr>
            <a:lvl9pPr>
              <a:defRPr sz="13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p:cNvSpPr>
            <a:spLocks noGrp="1"/>
          </p:cNvSpPr>
          <p:nvPr>
            <p:ph type="dt" sz="half" idx="10"/>
          </p:nvPr>
        </p:nvSpPr>
        <p:spPr/>
        <p:txBody>
          <a:bodyPr/>
          <a:lstStyle/>
          <a:p>
            <a:fld id="{96DFF08F-DC6B-4601-B491-B0F83F6DD2DA}" type="datetimeFigureOut">
              <a:rPr lang="en-US" smtClean="0"/>
              <a:t>8/28/2021</a:t>
            </a:fld>
            <a:endParaRPr lang="en-US" dirty="0"/>
          </a:p>
        </p:txBody>
      </p:sp>
      <p:sp>
        <p:nvSpPr>
          <p:cNvPr id="11" name="Footer Placeholder 10"/>
          <p:cNvSpPr>
            <a:spLocks noGrp="1"/>
          </p:cNvSpPr>
          <p:nvPr>
            <p:ph type="ftr" sz="quarter" idx="11"/>
          </p:nvPr>
        </p:nvSpPr>
        <p:spPr/>
        <p:txBody>
          <a:bodyPr/>
          <a:lstStyle/>
          <a:p>
            <a:endParaRPr lang="en-US" dirty="0"/>
          </a:p>
        </p:txBody>
      </p:sp>
      <p:sp>
        <p:nvSpPr>
          <p:cNvPr id="12" name="Slide Number Placeholder 11"/>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7822555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2" name="Date Placeholder 1"/>
          <p:cNvSpPr>
            <a:spLocks noGrp="1"/>
          </p:cNvSpPr>
          <p:nvPr>
            <p:ph type="dt" sz="half" idx="10"/>
          </p:nvPr>
        </p:nvSpPr>
        <p:spPr/>
        <p:txBody>
          <a:bodyPr/>
          <a:lstStyle/>
          <a:p>
            <a:fld id="{96DFF08F-DC6B-4601-B491-B0F83F6DD2DA}" type="datetimeFigureOut">
              <a:rPr lang="en-US" smtClean="0"/>
              <a:t>8/28/2021</a:t>
            </a:fld>
            <a:endParaRPr lang="en-US" dirty="0"/>
          </a:p>
        </p:txBody>
      </p:sp>
      <p:sp>
        <p:nvSpPr>
          <p:cNvPr id="7" name="Footer Placeholder 6"/>
          <p:cNvSpPr>
            <a:spLocks noGrp="1"/>
          </p:cNvSpPr>
          <p:nvPr>
            <p:ph type="ftr" sz="quarter" idx="11"/>
          </p:nvPr>
        </p:nvSpPr>
        <p:spPr/>
        <p:txBody>
          <a:bodyPr/>
          <a:lstStyle/>
          <a:p>
            <a:endParaRPr lang="en-US" dirty="0"/>
          </a:p>
        </p:txBody>
      </p:sp>
      <p:sp>
        <p:nvSpPr>
          <p:cNvPr id="8" name="Slide Number Placeholder 7"/>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9616405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96DFF08F-DC6B-4601-B491-B0F83F6DD2DA}" type="datetimeFigureOut">
              <a:rPr lang="en-US" smtClean="0"/>
              <a:t>8/28/2021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482881771"/>
      </p:ext>
    </p:extLst>
  </p:cSld>
  <p:clrMapOvr>
    <a:masterClrMapping/>
  </p:clrMapOvr>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2024" y="1143000"/>
            <a:ext cx="2125980" cy="2194560"/>
          </a:xfrm>
        </p:spPr>
        <p:txBody>
          <a:bodyPr anchor="b">
            <a:normAutofit/>
          </a:bodyPr>
          <a:lstStyle>
            <a:lvl1pPr>
              <a:defRPr sz="2800" b="0" baseline="0"/>
            </a:lvl1pPr>
          </a:lstStyle>
          <a:p>
            <a:r>
              <a:rPr lang="en-US"/>
              <a:t>Click to edit Master title style</a:t>
            </a:r>
            <a:endParaRPr lang="en-US" dirty="0"/>
          </a:p>
        </p:txBody>
      </p:sp>
      <p:sp>
        <p:nvSpPr>
          <p:cNvPr id="3" name="Content Placeholder 2"/>
          <p:cNvSpPr>
            <a:spLocks noGrp="1"/>
          </p:cNvSpPr>
          <p:nvPr>
            <p:ph idx="1"/>
          </p:nvPr>
        </p:nvSpPr>
        <p:spPr>
          <a:xfrm>
            <a:off x="2900934" y="868680"/>
            <a:ext cx="54864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92024" y="3337560"/>
            <a:ext cx="2125980" cy="2560320"/>
          </a:xfrm>
        </p:spPr>
        <p:txBody>
          <a:bodyPr anchor="t">
            <a:normAutofit/>
          </a:bodyPr>
          <a:lstStyle>
            <a:lvl1pPr marL="0" indent="0">
              <a:lnSpc>
                <a:spcPct val="100000"/>
              </a:lnSpc>
              <a:spcBef>
                <a:spcPts val="800"/>
              </a:spcBef>
              <a:buNone/>
              <a:defRPr sz="125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8" name="Date Placeholder 7"/>
          <p:cNvSpPr>
            <a:spLocks noGrp="1"/>
          </p:cNvSpPr>
          <p:nvPr>
            <p:ph type="dt" sz="half" idx="10"/>
          </p:nvPr>
        </p:nvSpPr>
        <p:spPr/>
        <p:txBody>
          <a:bodyPr/>
          <a:lstStyle/>
          <a:p>
            <a:fld id="{96DFF08F-DC6B-4601-B491-B0F83F6DD2DA}" type="datetimeFigureOut">
              <a:rPr lang="en-US" smtClean="0"/>
              <a:t>8/28/2021</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642750875"/>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2024" y="1143000"/>
            <a:ext cx="2125980" cy="2194560"/>
          </a:xfrm>
        </p:spPr>
        <p:txBody>
          <a:bodyPr anchor="b">
            <a:normAutofit/>
          </a:bodyPr>
          <a:lstStyle>
            <a:lvl1pPr>
              <a:defRPr sz="28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677983" y="767419"/>
            <a:ext cx="6086423"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92024" y="3340602"/>
            <a:ext cx="2125980" cy="2560320"/>
          </a:xfrm>
        </p:spPr>
        <p:txBody>
          <a:bodyPr anchor="t">
            <a:normAutofit/>
          </a:bodyPr>
          <a:lstStyle>
            <a:lvl1pPr marL="0" indent="0">
              <a:lnSpc>
                <a:spcPct val="100000"/>
              </a:lnSpc>
              <a:spcBef>
                <a:spcPts val="800"/>
              </a:spcBef>
              <a:buNone/>
              <a:defRPr sz="125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8" name="Date Placeholder 7"/>
          <p:cNvSpPr>
            <a:spLocks noGrp="1"/>
          </p:cNvSpPr>
          <p:nvPr>
            <p:ph type="dt" sz="half" idx="10"/>
          </p:nvPr>
        </p:nvSpPr>
        <p:spPr/>
        <p:txBody>
          <a:bodyPr/>
          <a:lstStyle/>
          <a:p>
            <a:fld id="{96DFF08F-DC6B-4601-B491-B0F83F6DD2DA}" type="datetimeFigureOut">
              <a:rPr lang="en-US" smtClean="0"/>
              <a:pPr/>
              <a:t>8/28/2021</a:t>
            </a:fld>
            <a:endParaRPr lang="en-US" dirty="0"/>
          </a:p>
        </p:txBody>
      </p:sp>
      <p:sp>
        <p:nvSpPr>
          <p:cNvPr id="9" name="Footer Placeholder 8"/>
          <p:cNvSpPr>
            <a:spLocks noGrp="1"/>
          </p:cNvSpPr>
          <p:nvPr>
            <p:ph type="ftr" sz="quarter" idx="11"/>
          </p:nvPr>
        </p:nvSpPr>
        <p:spPr>
          <a:xfrm>
            <a:off x="2624326" y="6356351"/>
            <a:ext cx="4433638" cy="365125"/>
          </a:xfrm>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1043076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2582693"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89689" y="1123838"/>
            <a:ext cx="2210612" cy="460118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8" name="Rectangle 37"/>
          <p:cNvSpPr/>
          <p:nvPr/>
        </p:nvSpPr>
        <p:spPr>
          <a:xfrm>
            <a:off x="8861898" y="758952"/>
            <a:ext cx="288036"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2901951" y="864108"/>
            <a:ext cx="5486400" cy="5120640"/>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96849" y="6356351"/>
            <a:ext cx="2057400" cy="365125"/>
          </a:xfrm>
          <a:prstGeom prst="rect">
            <a:avLst/>
          </a:prstGeom>
        </p:spPr>
        <p:txBody>
          <a:bodyPr vert="horz" lIns="91440" tIns="45720" rIns="91440" bIns="45720" rtlCol="0" anchor="ctr"/>
          <a:lstStyle>
            <a:lvl1pPr algn="l">
              <a:defRPr sz="1000">
                <a:solidFill>
                  <a:schemeClr val="tx1">
                    <a:lumMod val="50000"/>
                    <a:lumOff val="50000"/>
                  </a:schemeClr>
                </a:solidFill>
              </a:defRPr>
            </a:lvl1pPr>
          </a:lstStyle>
          <a:p>
            <a:fld id="{96DFF08F-DC6B-4601-B491-B0F83F6DD2DA}" type="datetimeFigureOut">
              <a:rPr lang="en-US" smtClean="0"/>
              <a:pPr/>
              <a:t>8/28/2021</a:t>
            </a:fld>
            <a:endParaRPr lang="en-US" dirty="0"/>
          </a:p>
        </p:txBody>
      </p:sp>
      <p:sp>
        <p:nvSpPr>
          <p:cNvPr id="5" name="Footer Placeholder 4"/>
          <p:cNvSpPr>
            <a:spLocks noGrp="1"/>
          </p:cNvSpPr>
          <p:nvPr>
            <p:ph type="ftr" sz="quarter" idx="3"/>
          </p:nvPr>
        </p:nvSpPr>
        <p:spPr>
          <a:xfrm>
            <a:off x="2901951" y="6356351"/>
            <a:ext cx="4433638" cy="365125"/>
          </a:xfrm>
          <a:prstGeom prst="rect">
            <a:avLst/>
          </a:prstGeom>
        </p:spPr>
        <p:txBody>
          <a:bodyPr vert="horz" lIns="91440" tIns="45720" rIns="91440" bIns="45720" rtlCol="0" anchor="ctr"/>
          <a:lstStyle>
            <a:lvl1pPr algn="l">
              <a:defRPr sz="1000">
                <a:solidFill>
                  <a:schemeClr val="tx1">
                    <a:lumMod val="50000"/>
                    <a:lumOff val="50000"/>
                  </a:schemeClr>
                </a:solidFill>
              </a:defRPr>
            </a:lvl1pPr>
          </a:lstStyle>
          <a:p>
            <a:endParaRPr lang="en-US" dirty="0"/>
          </a:p>
        </p:txBody>
      </p:sp>
      <p:sp>
        <p:nvSpPr>
          <p:cNvPr id="6" name="Slide Number Placeholder 5"/>
          <p:cNvSpPr>
            <a:spLocks noGrp="1"/>
          </p:cNvSpPr>
          <p:nvPr>
            <p:ph type="sldNum" sz="quarter" idx="4"/>
          </p:nvPr>
        </p:nvSpPr>
        <p:spPr>
          <a:xfrm>
            <a:off x="7975602" y="6356351"/>
            <a:ext cx="1148195" cy="365125"/>
          </a:xfrm>
          <a:prstGeom prst="rect">
            <a:avLst/>
          </a:prstGeom>
        </p:spPr>
        <p:txBody>
          <a:bodyPr vert="horz" lIns="91440" tIns="45720" rIns="91440" bIns="45720" rtlCol="0" anchor="ctr"/>
          <a:lstStyle>
            <a:lvl1pPr algn="r">
              <a:defRPr sz="1100" b="1">
                <a:solidFill>
                  <a:schemeClr val="accent1"/>
                </a:solidFill>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902009563"/>
      </p:ext>
    </p:extLst>
  </p:cSld>
  <p:clrMap bg1="lt1" tx1="dk1" bg2="lt2" tx2="dk2" accent1="accent1" accent2="accent2" accent3="accent3" accent4="accent4" accent5="accent5" accent6="accent6" hlink="hlink" folHlink="folHlink"/>
  <p:sldLayoutIdLst>
    <p:sldLayoutId id="2147483803" r:id="rId1"/>
    <p:sldLayoutId id="2147483804" r:id="rId2"/>
    <p:sldLayoutId id="2147483805" r:id="rId3"/>
    <p:sldLayoutId id="2147483806" r:id="rId4"/>
    <p:sldLayoutId id="2147483807" r:id="rId5"/>
    <p:sldLayoutId id="2147483808" r:id="rId6"/>
    <p:sldLayoutId id="2147483809" r:id="rId7"/>
    <p:sldLayoutId id="2147483810" r:id="rId8"/>
    <p:sldLayoutId id="2147483811" r:id="rId9"/>
    <p:sldLayoutId id="2147483812" r:id="rId10"/>
    <p:sldLayoutId id="2147483813" r:id="rId11"/>
    <p:sldLayoutId id="2147483801" r:id="rId12"/>
  </p:sldLayoutIdLst>
  <p:txStyles>
    <p:titleStyle>
      <a:lvl1pPr algn="l" defTabSz="914400" rtl="0" eaLnBrk="1" latinLnBrk="0" hangingPunct="1">
        <a:lnSpc>
          <a:spcPct val="90000"/>
        </a:lnSpc>
        <a:spcBef>
          <a:spcPct val="0"/>
        </a:spcBef>
        <a:buNone/>
        <a:defRPr sz="30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19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7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5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3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3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3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3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3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3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collegecost.ed.gov/net-price"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5.xml"/><Relationship Id="rId1" Type="http://schemas.openxmlformats.org/officeDocument/2006/relationships/themeOverride" Target="../theme/themeOverride1.xml"/></Relationships>
</file>

<file path=ppt/slides/_rels/slide19.xml.rels><?xml version="1.0" encoding="UTF-8" standalone="yes"?>
<Relationships xmlns="http://schemas.openxmlformats.org/package/2006/relationships"><Relationship Id="rId8" Type="http://schemas.openxmlformats.org/officeDocument/2006/relationships/image" Target="../media/image11.png"/><Relationship Id="rId13" Type="http://schemas.openxmlformats.org/officeDocument/2006/relationships/image" Target="../media/image16.png"/><Relationship Id="rId3" Type="http://schemas.openxmlformats.org/officeDocument/2006/relationships/image" Target="../media/image6.jpeg"/><Relationship Id="rId7" Type="http://schemas.openxmlformats.org/officeDocument/2006/relationships/image" Target="../media/image10.png"/><Relationship Id="rId12" Type="http://schemas.openxmlformats.org/officeDocument/2006/relationships/image" Target="../media/image15.png"/><Relationship Id="rId17" Type="http://schemas.openxmlformats.org/officeDocument/2006/relationships/image" Target="../media/image20.png"/><Relationship Id="rId2" Type="http://schemas.openxmlformats.org/officeDocument/2006/relationships/notesSlide" Target="../notesSlides/notesSlide18.xml"/><Relationship Id="rId16" Type="http://schemas.openxmlformats.org/officeDocument/2006/relationships/image" Target="../media/image19.jpeg"/><Relationship Id="rId1" Type="http://schemas.openxmlformats.org/officeDocument/2006/relationships/slideLayout" Target="../slideLayouts/slideLayout2.xml"/><Relationship Id="rId6" Type="http://schemas.openxmlformats.org/officeDocument/2006/relationships/image" Target="../media/image9.png"/><Relationship Id="rId11" Type="http://schemas.openxmlformats.org/officeDocument/2006/relationships/image" Target="../media/image14.png"/><Relationship Id="rId5" Type="http://schemas.openxmlformats.org/officeDocument/2006/relationships/image" Target="../media/image8.png"/><Relationship Id="rId15" Type="http://schemas.openxmlformats.org/officeDocument/2006/relationships/image" Target="../media/image18.jpeg"/><Relationship Id="rId10" Type="http://schemas.openxmlformats.org/officeDocument/2006/relationships/image" Target="../media/image13.png"/><Relationship Id="rId4" Type="http://schemas.openxmlformats.org/officeDocument/2006/relationships/image" Target="../media/image7.png"/><Relationship Id="rId9" Type="http://schemas.openxmlformats.org/officeDocument/2006/relationships/image" Target="../media/image12.png"/><Relationship Id="rId14" Type="http://schemas.openxmlformats.org/officeDocument/2006/relationships/image" Target="../media/image17.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image" Target="../media/image21.png"/></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pPr algn="ctr"/>
            <a:r>
              <a:rPr lang="en-US" sz="6000" dirty="0"/>
              <a:t>Understanding College Costs &amp; Finding Money for School </a:t>
            </a:r>
            <a:endParaRPr lang="en-US" sz="3600" dirty="0"/>
          </a:p>
        </p:txBody>
      </p:sp>
      <p:sp>
        <p:nvSpPr>
          <p:cNvPr id="3" name="Subtitle 2"/>
          <p:cNvSpPr>
            <a:spLocks noGrp="1"/>
          </p:cNvSpPr>
          <p:nvPr>
            <p:ph type="subTitle" idx="1"/>
          </p:nvPr>
        </p:nvSpPr>
        <p:spPr/>
        <p:txBody>
          <a:bodyPr/>
          <a:lstStyle/>
          <a:p>
            <a:endParaRPr lang="en-US"/>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17570" y="6154120"/>
            <a:ext cx="1815381" cy="640080"/>
          </a:xfrm>
          <a:prstGeom prst="rect">
            <a:avLst/>
          </a:prstGeom>
        </p:spPr>
      </p:pic>
    </p:spTree>
    <p:extLst>
      <p:ext uri="{BB962C8B-B14F-4D97-AF65-F5344CB8AC3E}">
        <p14:creationId xmlns:p14="http://schemas.microsoft.com/office/powerpoint/2010/main" val="30280717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a:t>How do you get financial aid? </a:t>
            </a:r>
          </a:p>
        </p:txBody>
      </p:sp>
      <p:sp>
        <p:nvSpPr>
          <p:cNvPr id="3" name="Content Placeholder 2"/>
          <p:cNvSpPr>
            <a:spLocks noGrp="1"/>
          </p:cNvSpPr>
          <p:nvPr>
            <p:ph idx="1"/>
          </p:nvPr>
        </p:nvSpPr>
        <p:spPr/>
        <p:txBody>
          <a:bodyPr>
            <a:normAutofit/>
          </a:bodyPr>
          <a:lstStyle/>
          <a:p>
            <a:pPr>
              <a:defRPr/>
            </a:pPr>
            <a:r>
              <a:rPr lang="en-US" sz="2400" dirty="0"/>
              <a:t>The information you enter on the FAFSA or WASFA  determines your “Estimated Family Contribution” or “EFC.”</a:t>
            </a:r>
          </a:p>
          <a:p>
            <a:pPr>
              <a:defRPr/>
            </a:pPr>
            <a:r>
              <a:rPr lang="en-US" sz="2400" dirty="0"/>
              <a:t>Colleges decide how much financial aid you will receive based on your FAFSA or WASFA information. This is called your “award letter.”</a:t>
            </a:r>
          </a:p>
        </p:txBody>
      </p:sp>
    </p:spTree>
    <p:extLst>
      <p:ext uri="{BB962C8B-B14F-4D97-AF65-F5344CB8AC3E}">
        <p14:creationId xmlns:p14="http://schemas.microsoft.com/office/powerpoint/2010/main" val="42647337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eaLnBrk="1" fontAlgn="auto" hangingPunct="1">
              <a:spcAft>
                <a:spcPts val="0"/>
              </a:spcAft>
              <a:defRPr/>
            </a:pPr>
            <a:r>
              <a:rPr lang="en-US" dirty="0"/>
              <a:t>How much financial aid will you  get?</a:t>
            </a:r>
          </a:p>
        </p:txBody>
      </p:sp>
      <p:sp>
        <p:nvSpPr>
          <p:cNvPr id="5" name="Content Placeholder 4"/>
          <p:cNvSpPr>
            <a:spLocks noGrp="1"/>
          </p:cNvSpPr>
          <p:nvPr>
            <p:ph idx="1"/>
          </p:nvPr>
        </p:nvSpPr>
        <p:spPr/>
        <p:txBody>
          <a:bodyPr>
            <a:normAutofit/>
          </a:bodyPr>
          <a:lstStyle/>
          <a:p>
            <a:r>
              <a:rPr lang="en-US" sz="2800" dirty="0"/>
              <a:t>In general, your financial aid award depends on your financial need.</a:t>
            </a:r>
          </a:p>
          <a:p>
            <a:r>
              <a:rPr lang="en-US" sz="2800" dirty="0"/>
              <a:t>COA is tuition, fees, room and board, transportation, etc.</a:t>
            </a:r>
          </a:p>
          <a:p>
            <a:r>
              <a:rPr lang="en-US" sz="2800" dirty="0"/>
              <a:t>COA – EFC = financial need</a:t>
            </a:r>
          </a:p>
        </p:txBody>
      </p:sp>
    </p:spTree>
    <p:extLst>
      <p:ext uri="{BB962C8B-B14F-4D97-AF65-F5344CB8AC3E}">
        <p14:creationId xmlns:p14="http://schemas.microsoft.com/office/powerpoint/2010/main" val="18028920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idx="4294967295"/>
          </p:nvPr>
        </p:nvSpPr>
        <p:spPr>
          <a:xfrm>
            <a:off x="0" y="1143000"/>
            <a:ext cx="2125663" cy="2193925"/>
          </a:xfrm>
        </p:spPr>
        <p:txBody>
          <a:bodyPr/>
          <a:lstStyle/>
          <a:p>
            <a:r>
              <a:rPr lang="en-US" dirty="0"/>
              <a:t>How much will I pay?</a:t>
            </a:r>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854348"/>
            <a:ext cx="9144001" cy="4965154"/>
          </a:xfrm>
          <a:prstGeom prst="rect">
            <a:avLst/>
          </a:prstGeom>
        </p:spPr>
      </p:pic>
    </p:spTree>
    <p:extLst>
      <p:ext uri="{BB962C8B-B14F-4D97-AF65-F5344CB8AC3E}">
        <p14:creationId xmlns:p14="http://schemas.microsoft.com/office/powerpoint/2010/main" val="29775852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Resources</a:t>
            </a:r>
          </a:p>
        </p:txBody>
      </p:sp>
    </p:spTree>
    <p:extLst>
      <p:ext uri="{BB962C8B-B14F-4D97-AF65-F5344CB8AC3E}">
        <p14:creationId xmlns:p14="http://schemas.microsoft.com/office/powerpoint/2010/main" val="34686146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a:t>FAFSA4caster</a:t>
            </a:r>
          </a:p>
        </p:txBody>
      </p:sp>
      <p:sp>
        <p:nvSpPr>
          <p:cNvPr id="3" name="Content Placeholder 2"/>
          <p:cNvSpPr>
            <a:spLocks noGrp="1"/>
          </p:cNvSpPr>
          <p:nvPr>
            <p:ph idx="1"/>
          </p:nvPr>
        </p:nvSpPr>
        <p:spPr/>
        <p:txBody>
          <a:bodyPr>
            <a:normAutofit/>
          </a:bodyPr>
          <a:lstStyle/>
          <a:p>
            <a:pPr fontAlgn="base"/>
            <a:r>
              <a:rPr lang="en-US" sz="2400" dirty="0"/>
              <a:t>If  you’d like to estimate your aid, try WA State Financial Aid Calculator. It will help you understand your options for paying for college.</a:t>
            </a:r>
          </a:p>
          <a:p>
            <a:r>
              <a:rPr lang="en-US" sz="2400" dirty="0"/>
              <a:t>You provide some basic information and </a:t>
            </a:r>
            <a:r>
              <a:rPr lang="en-US" sz="2400" b="1" dirty="0"/>
              <a:t>it will estimate your eligibility for federal student aid</a:t>
            </a:r>
            <a:r>
              <a:rPr lang="en-US" sz="2400" dirty="0"/>
              <a:t>. </a:t>
            </a:r>
          </a:p>
          <a:p>
            <a:r>
              <a:rPr lang="en-US" sz="2400" dirty="0"/>
              <a:t>Your estimate will be shown in the "College Cost Worksheet" where </a:t>
            </a:r>
            <a:r>
              <a:rPr lang="en-US" sz="2400" b="1" dirty="0"/>
              <a:t>you can also provide estimated amounts of other student aid and savings</a:t>
            </a:r>
            <a:r>
              <a:rPr lang="en-US" sz="2400" dirty="0"/>
              <a:t> that can go towards your college education.</a:t>
            </a:r>
          </a:p>
        </p:txBody>
      </p:sp>
    </p:spTree>
    <p:extLst>
      <p:ext uri="{BB962C8B-B14F-4D97-AF65-F5344CB8AC3E}">
        <p14:creationId xmlns:p14="http://schemas.microsoft.com/office/powerpoint/2010/main" val="13531668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a:t>Net price </a:t>
            </a:r>
            <a:endParaRPr lang="en-US" dirty="0">
              <a:solidFill>
                <a:srgbClr val="FF0000"/>
              </a:solidFill>
            </a:endParaRPr>
          </a:p>
        </p:txBody>
      </p:sp>
      <p:sp>
        <p:nvSpPr>
          <p:cNvPr id="3" name="Content Placeholder 2"/>
          <p:cNvSpPr>
            <a:spLocks noGrp="1"/>
          </p:cNvSpPr>
          <p:nvPr>
            <p:ph idx="1"/>
          </p:nvPr>
        </p:nvSpPr>
        <p:spPr/>
        <p:txBody>
          <a:bodyPr>
            <a:normAutofit/>
          </a:bodyPr>
          <a:lstStyle/>
          <a:p>
            <a:r>
              <a:rPr lang="en-US" sz="2400" dirty="0"/>
              <a:t>The actual, final price (or </a:t>
            </a:r>
            <a:r>
              <a:rPr lang="en-US" sz="2400" b="1" i="1" dirty="0"/>
              <a:t>net price</a:t>
            </a:r>
            <a:r>
              <a:rPr lang="en-US" sz="2400" dirty="0"/>
              <a:t>) students pay for a specific college is the published price (tuition and fees) to attend that college, minus any grants, scholarships and education tax benefits for which they may be eligible.</a:t>
            </a:r>
          </a:p>
          <a:p>
            <a:r>
              <a:rPr lang="en-US" sz="2400" dirty="0"/>
              <a:t>Colleges are now required to post a tool called a </a:t>
            </a:r>
            <a:r>
              <a:rPr lang="en-US" sz="2400" b="1" i="1" dirty="0"/>
              <a:t>net price calculator </a:t>
            </a:r>
            <a:r>
              <a:rPr lang="en-US" sz="2400" dirty="0"/>
              <a:t>on their websites. You can also go to the </a:t>
            </a:r>
            <a:r>
              <a:rPr lang="en-US" sz="2400" b="1" dirty="0"/>
              <a:t>U.S. Department of Education’s Net Price Calculator Center: </a:t>
            </a:r>
            <a:r>
              <a:rPr lang="en-US" sz="2400" dirty="0"/>
              <a:t> </a:t>
            </a:r>
            <a:r>
              <a:rPr lang="en-US" sz="2400" dirty="0">
                <a:hlinkClick r:id="rId3"/>
              </a:rPr>
              <a:t>https://collegecost.ed.gov/net-price</a:t>
            </a:r>
            <a:endParaRPr lang="en-US" dirty="0"/>
          </a:p>
        </p:txBody>
      </p:sp>
    </p:spTree>
    <p:extLst>
      <p:ext uri="{BB962C8B-B14F-4D97-AF65-F5344CB8AC3E}">
        <p14:creationId xmlns:p14="http://schemas.microsoft.com/office/powerpoint/2010/main" val="12638944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the </a:t>
            </a:r>
            <a:br>
              <a:rPr lang="en-US" dirty="0"/>
            </a:br>
            <a:r>
              <a:rPr lang="en-US" dirty="0"/>
              <a:t>College Bound Scholarship?</a:t>
            </a:r>
            <a:br>
              <a:rPr lang="en-US" dirty="0"/>
            </a:br>
            <a:endParaRPr lang="en-US" dirty="0"/>
          </a:p>
        </p:txBody>
      </p:sp>
      <p:sp>
        <p:nvSpPr>
          <p:cNvPr id="4" name="Content Placeholder 3"/>
          <p:cNvSpPr>
            <a:spLocks noGrp="1"/>
          </p:cNvSpPr>
          <p:nvPr>
            <p:ph idx="1"/>
          </p:nvPr>
        </p:nvSpPr>
        <p:spPr/>
        <p:txBody>
          <a:bodyPr>
            <a:normAutofit/>
          </a:bodyPr>
          <a:lstStyle/>
          <a:p>
            <a:pPr>
              <a:spcAft>
                <a:spcPts val="900"/>
              </a:spcAft>
              <a:buBlip>
                <a:blip r:embed="rId3"/>
              </a:buBlip>
            </a:pPr>
            <a:r>
              <a:rPr lang="en-US" sz="2400" dirty="0"/>
              <a:t>Early </a:t>
            </a:r>
            <a:r>
              <a:rPr lang="en-US" sz="2400" b="1" dirty="0"/>
              <a:t>commitment</a:t>
            </a:r>
            <a:r>
              <a:rPr lang="en-US" sz="2400" dirty="0"/>
              <a:t> of state financial aid to eligible 7th and 8th grade students.</a:t>
            </a:r>
          </a:p>
          <a:p>
            <a:pPr>
              <a:buBlip>
                <a:blip r:embed="rId3"/>
              </a:buBlip>
            </a:pPr>
            <a:r>
              <a:rPr lang="en-US" sz="2400" dirty="0"/>
              <a:t>Combines with other state financial aid to cover the average cost of tuition (at comparable public college rates), some fees, and a small book  allowance = </a:t>
            </a:r>
            <a:r>
              <a:rPr lang="en-US" sz="2400" b="1" dirty="0"/>
              <a:t>commitment</a:t>
            </a:r>
            <a:r>
              <a:rPr lang="en-US" sz="2400" dirty="0"/>
              <a:t> of funds. </a:t>
            </a:r>
          </a:p>
          <a:p>
            <a:pPr marL="0" indent="0">
              <a:spcAft>
                <a:spcPts val="900"/>
              </a:spcAft>
              <a:buNone/>
            </a:pPr>
            <a:endParaRPr lang="en-US" dirty="0">
              <a:solidFill>
                <a:schemeClr val="tx1"/>
              </a:solidFill>
              <a:latin typeface="Arial" panose="020B0604020202020204" pitchFamily="34" charset="0"/>
              <a:cs typeface="Arial" panose="020B0604020202020204" pitchFamily="34" charset="0"/>
            </a:endParaRPr>
          </a:p>
        </p:txBody>
      </p:sp>
      <p:sp>
        <p:nvSpPr>
          <p:cNvPr id="7" name="Title 1"/>
          <p:cNvSpPr txBox="1">
            <a:spLocks/>
          </p:cNvSpPr>
          <p:nvPr/>
        </p:nvSpPr>
        <p:spPr>
          <a:xfrm>
            <a:off x="402662" y="375536"/>
            <a:ext cx="4719473" cy="1200150"/>
          </a:xfrm>
          <a:prstGeom prst="rect">
            <a:avLst/>
          </a:prstGeom>
        </p:spPr>
        <p:txBody>
          <a:bodyPr vert="horz" lIns="68580" tIns="34290" rIns="68580" bIns="34290" rtlCol="0" anchor="ctr">
            <a:noAutofit/>
          </a:bodyPr>
          <a:lstStyle>
            <a:lvl1pPr algn="l" defTabSz="914400" rtl="0" eaLnBrk="1" latinLnBrk="0" hangingPunct="1">
              <a:lnSpc>
                <a:spcPct val="85000"/>
              </a:lnSpc>
              <a:spcBef>
                <a:spcPct val="0"/>
              </a:spcBef>
              <a:buNone/>
              <a:defRPr sz="5400" kern="1200" spc="-120" baseline="0">
                <a:solidFill>
                  <a:schemeClr val="accent1"/>
                </a:solidFill>
                <a:latin typeface="+mj-lt"/>
                <a:ea typeface="+mj-ea"/>
                <a:cs typeface="+mj-cs"/>
              </a:defRPr>
            </a:lvl1pPr>
          </a:lstStyle>
          <a:p>
            <a:endParaRPr lang="en-US" sz="4050" cap="all" dirty="0">
              <a:solidFill>
                <a:srgbClr val="3650A2"/>
              </a:solidFill>
              <a:latin typeface="Arial" charset="0"/>
              <a:ea typeface="Arial" charset="0"/>
              <a:cs typeface="Arial" charset="0"/>
            </a:endParaRPr>
          </a:p>
        </p:txBody>
      </p:sp>
    </p:spTree>
    <p:extLst>
      <p:ext uri="{BB962C8B-B14F-4D97-AF65-F5344CB8AC3E}">
        <p14:creationId xmlns:p14="http://schemas.microsoft.com/office/powerpoint/2010/main" val="33283726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txBox="1">
            <a:spLocks/>
          </p:cNvSpPr>
          <p:nvPr/>
        </p:nvSpPr>
        <p:spPr>
          <a:xfrm>
            <a:off x="640147" y="264033"/>
            <a:ext cx="3124110" cy="1200150"/>
          </a:xfrm>
          <a:prstGeom prst="rect">
            <a:avLst/>
          </a:prstGeom>
        </p:spPr>
        <p:txBody>
          <a:bodyPr vert="horz" lIns="68580" tIns="34290" rIns="68580" bIns="34290" rtlCol="0" anchor="ctr">
            <a:noAutofit/>
          </a:bodyPr>
          <a:lstStyle>
            <a:lvl1pPr algn="l" defTabSz="914400" rtl="0" eaLnBrk="1" latinLnBrk="0" hangingPunct="1">
              <a:lnSpc>
                <a:spcPct val="85000"/>
              </a:lnSpc>
              <a:spcBef>
                <a:spcPct val="0"/>
              </a:spcBef>
              <a:buNone/>
              <a:defRPr sz="5400" kern="1200" spc="-120" baseline="0">
                <a:solidFill>
                  <a:schemeClr val="accent1"/>
                </a:solidFill>
                <a:latin typeface="+mj-lt"/>
                <a:ea typeface="+mj-ea"/>
                <a:cs typeface="+mj-cs"/>
              </a:defRPr>
            </a:lvl1pPr>
          </a:lstStyle>
          <a:p>
            <a:endParaRPr lang="en-US" sz="4050" cap="all" dirty="0">
              <a:solidFill>
                <a:srgbClr val="CD1E8E"/>
              </a:solidFill>
              <a:latin typeface="Arial" charset="0"/>
              <a:ea typeface="Arial" charset="0"/>
              <a:cs typeface="Arial" charset="0"/>
            </a:endParaRPr>
          </a:p>
        </p:txBody>
      </p:sp>
      <p:grpSp>
        <p:nvGrpSpPr>
          <p:cNvPr id="10" name="Group 9"/>
          <p:cNvGrpSpPr/>
          <p:nvPr/>
        </p:nvGrpSpPr>
        <p:grpSpPr>
          <a:xfrm rot="13676992" flipH="1">
            <a:off x="4876873" y="1497319"/>
            <a:ext cx="670625" cy="1307331"/>
            <a:chOff x="7900896" y="2798827"/>
            <a:chExt cx="2691894" cy="2165472"/>
          </a:xfrm>
        </p:grpSpPr>
        <p:sp>
          <p:nvSpPr>
            <p:cNvPr id="11" name="Arc 10"/>
            <p:cNvSpPr/>
            <p:nvPr/>
          </p:nvSpPr>
          <p:spPr>
            <a:xfrm>
              <a:off x="7900896" y="2798827"/>
              <a:ext cx="2446317" cy="2165472"/>
            </a:xfrm>
            <a:prstGeom prst="arc">
              <a:avLst/>
            </a:prstGeom>
            <a:ln w="38100">
              <a:solidFill>
                <a:srgbClr val="38C6F4"/>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350"/>
            </a:p>
          </p:txBody>
        </p:sp>
        <p:cxnSp>
          <p:nvCxnSpPr>
            <p:cNvPr id="12" name="Straight Connector 11"/>
            <p:cNvCxnSpPr/>
            <p:nvPr/>
          </p:nvCxnSpPr>
          <p:spPr>
            <a:xfrm>
              <a:off x="10018206" y="3669475"/>
              <a:ext cx="329007" cy="212088"/>
            </a:xfrm>
            <a:prstGeom prst="line">
              <a:avLst/>
            </a:prstGeom>
            <a:ln w="38100">
              <a:solidFill>
                <a:srgbClr val="38C6F4"/>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flipH="1">
              <a:off x="10347214" y="3669475"/>
              <a:ext cx="245576" cy="212088"/>
            </a:xfrm>
            <a:prstGeom prst="line">
              <a:avLst/>
            </a:prstGeom>
            <a:ln w="38100">
              <a:solidFill>
                <a:srgbClr val="38C6F4"/>
              </a:solidFill>
            </a:ln>
          </p:spPr>
          <p:style>
            <a:lnRef idx="1">
              <a:schemeClr val="accent1"/>
            </a:lnRef>
            <a:fillRef idx="0">
              <a:schemeClr val="accent1"/>
            </a:fillRef>
            <a:effectRef idx="0">
              <a:schemeClr val="accent1"/>
            </a:effectRef>
            <a:fontRef idx="minor">
              <a:schemeClr val="tx1"/>
            </a:fontRef>
          </p:style>
        </p:cxnSp>
      </p:grpSp>
      <p:sp>
        <p:nvSpPr>
          <p:cNvPr id="14" name="Oval 13"/>
          <p:cNvSpPr/>
          <p:nvPr/>
        </p:nvSpPr>
        <p:spPr>
          <a:xfrm>
            <a:off x="2724664" y="1645466"/>
            <a:ext cx="2316259" cy="1097734"/>
          </a:xfrm>
          <a:prstGeom prst="ellipse">
            <a:avLst/>
          </a:prstGeom>
          <a:noFill/>
          <a:ln w="38100">
            <a:solidFill>
              <a:srgbClr val="38C6F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pic>
        <p:nvPicPr>
          <p:cNvPr id="4" name="Picture 3"/>
          <p:cNvPicPr>
            <a:picLocks noChangeAspect="1"/>
          </p:cNvPicPr>
          <p:nvPr/>
        </p:nvPicPr>
        <p:blipFill>
          <a:blip r:embed="rId3"/>
          <a:stretch>
            <a:fillRect/>
          </a:stretch>
        </p:blipFill>
        <p:spPr>
          <a:xfrm>
            <a:off x="5458012" y="864108"/>
            <a:ext cx="3257006" cy="3008854"/>
          </a:xfrm>
          <a:prstGeom prst="rect">
            <a:avLst/>
          </a:prstGeom>
        </p:spPr>
      </p:pic>
      <p:sp>
        <p:nvSpPr>
          <p:cNvPr id="2" name="Title 1"/>
          <p:cNvSpPr>
            <a:spLocks noGrp="1"/>
          </p:cNvSpPr>
          <p:nvPr>
            <p:ph type="title"/>
          </p:nvPr>
        </p:nvSpPr>
        <p:spPr/>
        <p:txBody>
          <a:bodyPr/>
          <a:lstStyle/>
          <a:p>
            <a:r>
              <a:rPr lang="en-US" dirty="0"/>
              <a:t>Who is eligible?</a:t>
            </a:r>
            <a:br>
              <a:rPr lang="en-US" sz="3200" cap="all" dirty="0">
                <a:solidFill>
                  <a:srgbClr val="CD1E8E"/>
                </a:solidFill>
                <a:latin typeface="Arial" charset="0"/>
                <a:ea typeface="Arial" charset="0"/>
                <a:cs typeface="Arial" charset="0"/>
              </a:rPr>
            </a:br>
            <a:endParaRPr lang="en-US" dirty="0"/>
          </a:p>
        </p:txBody>
      </p:sp>
      <p:sp>
        <p:nvSpPr>
          <p:cNvPr id="6" name="Content Placeholder 5"/>
          <p:cNvSpPr>
            <a:spLocks noGrp="1"/>
          </p:cNvSpPr>
          <p:nvPr>
            <p:ph sz="half" idx="1"/>
          </p:nvPr>
        </p:nvSpPr>
        <p:spPr>
          <a:xfrm>
            <a:off x="2680710" y="864109"/>
            <a:ext cx="2606040" cy="5120640"/>
          </a:xfrm>
        </p:spPr>
        <p:txBody>
          <a:bodyPr>
            <a:normAutofit lnSpcReduction="10000"/>
          </a:bodyPr>
          <a:lstStyle/>
          <a:p>
            <a:r>
              <a:rPr lang="en-US" dirty="0"/>
              <a:t>Students must meet ONE of these requirements:</a:t>
            </a:r>
          </a:p>
          <a:p>
            <a:r>
              <a:rPr lang="en-US" dirty="0"/>
              <a:t>Family’s income meets the requirements on the chart.</a:t>
            </a:r>
          </a:p>
          <a:p>
            <a:r>
              <a:rPr lang="en-US" dirty="0"/>
              <a:t>Student is a foster youth.</a:t>
            </a:r>
          </a:p>
          <a:p>
            <a:r>
              <a:rPr lang="en-US" dirty="0"/>
              <a:t>Student’s family receives TANF benefits.</a:t>
            </a:r>
          </a:p>
          <a:p>
            <a:r>
              <a:rPr lang="en-US" dirty="0"/>
              <a:t>Once a student’s application is complete, they will receive a College Bound certificate.</a:t>
            </a:r>
          </a:p>
          <a:p>
            <a:endParaRPr lang="en-US" dirty="0"/>
          </a:p>
        </p:txBody>
      </p:sp>
    </p:spTree>
    <p:extLst>
      <p:ext uri="{BB962C8B-B14F-4D97-AF65-F5344CB8AC3E}">
        <p14:creationId xmlns:p14="http://schemas.microsoft.com/office/powerpoint/2010/main" val="2100782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TextBox 6"/>
          <p:cNvSpPr txBox="1"/>
          <p:nvPr/>
        </p:nvSpPr>
        <p:spPr>
          <a:xfrm>
            <a:off x="325818" y="3572539"/>
            <a:ext cx="8368600" cy="415498"/>
          </a:xfrm>
          <a:prstGeom prst="rect">
            <a:avLst/>
          </a:prstGeom>
          <a:noFill/>
        </p:spPr>
        <p:txBody>
          <a:bodyPr wrap="square" rtlCol="0">
            <a:spAutoFit/>
          </a:bodyPr>
          <a:lstStyle/>
          <a:p>
            <a:pPr algn="ctr"/>
            <a:r>
              <a:rPr lang="en-US" sz="2100" b="1" dirty="0">
                <a:solidFill>
                  <a:schemeClr val="bg1"/>
                </a:solidFill>
                <a:latin typeface="Avenir LT Std 55 Roman" panose="020B0503020203020204" pitchFamily="34" charset="0"/>
              </a:rPr>
              <a:t>DOES COVER</a:t>
            </a:r>
            <a:endParaRPr lang="en-US" sz="1350" b="1" dirty="0">
              <a:solidFill>
                <a:schemeClr val="bg1"/>
              </a:solidFill>
              <a:latin typeface="Avenir LT Std 55 Roman" panose="020B0503020203020204" pitchFamily="34" charset="0"/>
            </a:endParaRPr>
          </a:p>
        </p:txBody>
      </p:sp>
      <p:sp>
        <p:nvSpPr>
          <p:cNvPr id="10" name="Title 1"/>
          <p:cNvSpPr txBox="1">
            <a:spLocks/>
          </p:cNvSpPr>
          <p:nvPr/>
        </p:nvSpPr>
        <p:spPr>
          <a:xfrm>
            <a:off x="561476" y="848758"/>
            <a:ext cx="3923456" cy="1320165"/>
          </a:xfrm>
          <a:prstGeom prst="rect">
            <a:avLst/>
          </a:prstGeom>
        </p:spPr>
        <p:txBody>
          <a:bodyPr vert="horz" lIns="68580" tIns="34290" rIns="68580" bIns="34290" rtlCol="0" anchor="b">
            <a:noAutofit/>
          </a:bodyPr>
          <a:lstStyle>
            <a:lvl1pPr algn="l" defTabSz="914400" rtl="0" eaLnBrk="1" latinLnBrk="0" hangingPunct="1">
              <a:lnSpc>
                <a:spcPct val="85000"/>
              </a:lnSpc>
              <a:spcBef>
                <a:spcPct val="0"/>
              </a:spcBef>
              <a:buNone/>
              <a:defRPr sz="3200" b="1" kern="1200" cap="all" spc="-120" baseline="0">
                <a:solidFill>
                  <a:srgbClr val="3650A2"/>
                </a:solidFill>
                <a:latin typeface="Century Gothic" panose="020B0502020202020204" pitchFamily="34" charset="0"/>
                <a:ea typeface="+mj-ea"/>
                <a:cs typeface="+mj-cs"/>
              </a:defRPr>
            </a:lvl1pPr>
          </a:lstStyle>
          <a:p>
            <a:endParaRPr lang="en-US" sz="3300" b="0" dirty="0">
              <a:latin typeface="Arial" charset="0"/>
              <a:ea typeface="Arial" charset="0"/>
              <a:cs typeface="Arial" charset="0"/>
            </a:endParaRPr>
          </a:p>
        </p:txBody>
      </p:sp>
      <p:sp>
        <p:nvSpPr>
          <p:cNvPr id="3" name="Title 2"/>
          <p:cNvSpPr>
            <a:spLocks noGrp="1"/>
          </p:cNvSpPr>
          <p:nvPr>
            <p:ph type="title"/>
          </p:nvPr>
        </p:nvSpPr>
        <p:spPr/>
        <p:txBody>
          <a:bodyPr/>
          <a:lstStyle/>
          <a:p>
            <a:r>
              <a:rPr lang="en-US" dirty="0"/>
              <a:t>What does </a:t>
            </a:r>
            <a:br>
              <a:rPr lang="en-US" dirty="0"/>
            </a:br>
            <a:r>
              <a:rPr lang="en-US" dirty="0"/>
              <a:t>it cover? </a:t>
            </a:r>
            <a:br>
              <a:rPr lang="en-US" dirty="0"/>
            </a:br>
            <a:br>
              <a:rPr lang="en-US" dirty="0"/>
            </a:br>
            <a:endParaRPr lang="en-US" dirty="0"/>
          </a:p>
        </p:txBody>
      </p:sp>
      <p:sp>
        <p:nvSpPr>
          <p:cNvPr id="5" name="Text Placeholder 4"/>
          <p:cNvSpPr>
            <a:spLocks noGrp="1"/>
          </p:cNvSpPr>
          <p:nvPr>
            <p:ph type="body" idx="1"/>
          </p:nvPr>
        </p:nvSpPr>
        <p:spPr/>
        <p:txBody>
          <a:bodyPr/>
          <a:lstStyle/>
          <a:p>
            <a:pPr algn="ctr"/>
            <a:r>
              <a:rPr lang="en-US" dirty="0"/>
              <a:t>Does Cover </a:t>
            </a:r>
          </a:p>
        </p:txBody>
      </p:sp>
      <p:sp>
        <p:nvSpPr>
          <p:cNvPr id="6" name="Content Placeholder 5"/>
          <p:cNvSpPr>
            <a:spLocks noGrp="1"/>
          </p:cNvSpPr>
          <p:nvPr>
            <p:ph sz="half" idx="2"/>
          </p:nvPr>
        </p:nvSpPr>
        <p:spPr/>
        <p:txBody>
          <a:bodyPr/>
          <a:lstStyle/>
          <a:p>
            <a:r>
              <a:rPr lang="en-US" sz="2400" dirty="0"/>
              <a:t>Average cost of tuition (public rates)</a:t>
            </a:r>
          </a:p>
          <a:p>
            <a:r>
              <a:rPr lang="en-US" sz="2400" dirty="0"/>
              <a:t>Some college </a:t>
            </a:r>
          </a:p>
          <a:p>
            <a:r>
              <a:rPr lang="en-US" sz="2400" dirty="0"/>
              <a:t>Fees</a:t>
            </a:r>
          </a:p>
          <a:p>
            <a:r>
              <a:rPr lang="en-US" sz="2400" dirty="0"/>
              <a:t>Small book allowance</a:t>
            </a:r>
          </a:p>
          <a:p>
            <a:pPr algn="ctr"/>
            <a:endParaRPr lang="en-US" dirty="0">
              <a:solidFill>
                <a:schemeClr val="bg1"/>
              </a:solidFill>
            </a:endParaRPr>
          </a:p>
        </p:txBody>
      </p:sp>
      <p:sp>
        <p:nvSpPr>
          <p:cNvPr id="11" name="Text Placeholder 10"/>
          <p:cNvSpPr>
            <a:spLocks noGrp="1"/>
          </p:cNvSpPr>
          <p:nvPr>
            <p:ph type="body" sz="quarter" idx="3"/>
          </p:nvPr>
        </p:nvSpPr>
        <p:spPr/>
        <p:txBody>
          <a:bodyPr/>
          <a:lstStyle/>
          <a:p>
            <a:pPr algn="ctr"/>
            <a:r>
              <a:rPr lang="en-US" dirty="0"/>
              <a:t>Does Not Cover</a:t>
            </a:r>
          </a:p>
        </p:txBody>
      </p:sp>
      <p:sp>
        <p:nvSpPr>
          <p:cNvPr id="12" name="Content Placeholder 11"/>
          <p:cNvSpPr>
            <a:spLocks noGrp="1"/>
          </p:cNvSpPr>
          <p:nvPr>
            <p:ph sz="quarter" idx="4"/>
          </p:nvPr>
        </p:nvSpPr>
        <p:spPr/>
        <p:txBody>
          <a:bodyPr>
            <a:normAutofit/>
          </a:bodyPr>
          <a:lstStyle/>
          <a:p>
            <a:r>
              <a:rPr lang="en-US" sz="2400" dirty="0"/>
              <a:t>Housing</a:t>
            </a:r>
          </a:p>
          <a:p>
            <a:r>
              <a:rPr lang="en-US" sz="2400" dirty="0"/>
              <a:t>Meal Plan</a:t>
            </a:r>
          </a:p>
          <a:p>
            <a:r>
              <a:rPr lang="en-US" sz="2400" dirty="0"/>
              <a:t>Transportation</a:t>
            </a:r>
          </a:p>
          <a:p>
            <a:r>
              <a:rPr lang="en-US" sz="2400" dirty="0"/>
              <a:t>Health care / Insurance</a:t>
            </a:r>
          </a:p>
          <a:p>
            <a:r>
              <a:rPr lang="en-US" sz="2400" dirty="0"/>
              <a:t>Non-mandatory fees</a:t>
            </a:r>
          </a:p>
          <a:p>
            <a:endParaRPr lang="en-US" sz="2400" dirty="0"/>
          </a:p>
        </p:txBody>
      </p:sp>
    </p:spTree>
    <p:extLst>
      <p:ext uri="{BB962C8B-B14F-4D97-AF65-F5344CB8AC3E}">
        <p14:creationId xmlns:p14="http://schemas.microsoft.com/office/powerpoint/2010/main" val="1889383562"/>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utoShape 16" descr="Image result for gonzaga university logo"/>
          <p:cNvSpPr>
            <a:spLocks noChangeAspect="1" noChangeArrowheads="1"/>
          </p:cNvSpPr>
          <p:nvPr/>
        </p:nvSpPr>
        <p:spPr bwMode="auto">
          <a:xfrm>
            <a:off x="116681" y="748903"/>
            <a:ext cx="228600" cy="2286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68580" tIns="34290" rIns="68580" bIns="34290" numCol="1" anchor="t" anchorCtr="0" compatLnSpc="1">
            <a:prstTxWarp prst="textNoShape">
              <a:avLst/>
            </a:prstTxWarp>
          </a:bodyPr>
          <a:lstStyle/>
          <a:p>
            <a:endParaRPr lang="en-US" sz="1350"/>
          </a:p>
        </p:txBody>
      </p:sp>
      <p:sp>
        <p:nvSpPr>
          <p:cNvPr id="25" name="Rectangle 24"/>
          <p:cNvSpPr/>
          <p:nvPr/>
        </p:nvSpPr>
        <p:spPr>
          <a:xfrm>
            <a:off x="3" y="5467173"/>
            <a:ext cx="9143997" cy="638175"/>
          </a:xfrm>
          <a:prstGeom prst="rect">
            <a:avLst/>
          </a:prstGeom>
          <a:solidFill>
            <a:srgbClr val="38C6F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4" name="Title 3"/>
          <p:cNvSpPr>
            <a:spLocks noGrp="1"/>
          </p:cNvSpPr>
          <p:nvPr>
            <p:ph type="title"/>
          </p:nvPr>
        </p:nvSpPr>
        <p:spPr/>
        <p:txBody>
          <a:bodyPr/>
          <a:lstStyle/>
          <a:p>
            <a:r>
              <a:rPr lang="en-US" dirty="0"/>
              <a:t>Where </a:t>
            </a:r>
            <a:br>
              <a:rPr lang="en-US" dirty="0"/>
            </a:br>
            <a:r>
              <a:rPr lang="en-US" dirty="0"/>
              <a:t>can you </a:t>
            </a:r>
            <a:br>
              <a:rPr lang="en-US" dirty="0"/>
            </a:br>
            <a:r>
              <a:rPr lang="en-US" dirty="0"/>
              <a:t>use it? </a:t>
            </a:r>
          </a:p>
        </p:txBody>
      </p:sp>
      <p:sp>
        <p:nvSpPr>
          <p:cNvPr id="27" name="TextBox 26"/>
          <p:cNvSpPr txBox="1"/>
          <p:nvPr/>
        </p:nvSpPr>
        <p:spPr>
          <a:xfrm>
            <a:off x="2616191" y="1010540"/>
            <a:ext cx="6148954" cy="707886"/>
          </a:xfrm>
          <a:prstGeom prst="rect">
            <a:avLst/>
          </a:prstGeom>
          <a:noFill/>
        </p:spPr>
        <p:txBody>
          <a:bodyPr wrap="square" rtlCol="0">
            <a:spAutoFit/>
          </a:bodyPr>
          <a:lstStyle/>
          <a:p>
            <a:pPr algn="ctr"/>
            <a:r>
              <a:rPr lang="en-US" sz="2000" dirty="0">
                <a:solidFill>
                  <a:schemeClr val="tx2"/>
                </a:solidFill>
              </a:rPr>
              <a:t>There are over 60 college and universities where you can use the College Bound Scholarship</a:t>
            </a:r>
          </a:p>
        </p:txBody>
      </p:sp>
      <p:pic>
        <p:nvPicPr>
          <p:cNvPr id="28" name="Picture 2" descr="Image result for central washington university log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569778" y="2571528"/>
            <a:ext cx="1541297" cy="325048"/>
          </a:xfrm>
          <a:prstGeom prst="rect">
            <a:avLst/>
          </a:prstGeom>
          <a:noFill/>
          <a:extLst>
            <a:ext uri="{909E8E84-426E-40DD-AFC4-6F175D3DCCD1}">
              <a14:hiddenFill xmlns:a14="http://schemas.microsoft.com/office/drawing/2010/main">
                <a:solidFill>
                  <a:srgbClr val="FFFFFF"/>
                </a:solidFill>
              </a14:hiddenFill>
            </a:ext>
          </a:extLst>
        </p:spPr>
      </p:pic>
      <p:pic>
        <p:nvPicPr>
          <p:cNvPr id="29" name="Picture 4" descr="Image result for eastern washington university logo"/>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283882" y="2496915"/>
            <a:ext cx="1465935" cy="474274"/>
          </a:xfrm>
          <a:prstGeom prst="rect">
            <a:avLst/>
          </a:prstGeom>
          <a:noFill/>
          <a:extLst>
            <a:ext uri="{909E8E84-426E-40DD-AFC4-6F175D3DCCD1}">
              <a14:hiddenFill xmlns:a14="http://schemas.microsoft.com/office/drawing/2010/main">
                <a:solidFill>
                  <a:srgbClr val="FFFFFF"/>
                </a:solidFill>
              </a14:hiddenFill>
            </a:ext>
          </a:extLst>
        </p:spPr>
      </p:pic>
      <p:pic>
        <p:nvPicPr>
          <p:cNvPr id="30" name="Picture 6" descr="Image result for evergreen state college  logo"/>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974830" y="2551595"/>
            <a:ext cx="1563905" cy="364911"/>
          </a:xfrm>
          <a:prstGeom prst="rect">
            <a:avLst/>
          </a:prstGeom>
          <a:noFill/>
          <a:extLst>
            <a:ext uri="{909E8E84-426E-40DD-AFC4-6F175D3DCCD1}">
              <a14:hiddenFill xmlns:a14="http://schemas.microsoft.com/office/drawing/2010/main">
                <a:solidFill>
                  <a:srgbClr val="FFFFFF"/>
                </a:solidFill>
              </a14:hiddenFill>
            </a:ext>
          </a:extLst>
        </p:spPr>
      </p:pic>
      <p:pic>
        <p:nvPicPr>
          <p:cNvPr id="31" name="Picture 8" descr="Image result for western washington university logo"/>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820322" y="3908430"/>
            <a:ext cx="1006222" cy="506465"/>
          </a:xfrm>
          <a:prstGeom prst="rect">
            <a:avLst/>
          </a:prstGeom>
          <a:noFill/>
          <a:extLst>
            <a:ext uri="{909E8E84-426E-40DD-AFC4-6F175D3DCCD1}">
              <a14:hiddenFill xmlns:a14="http://schemas.microsoft.com/office/drawing/2010/main">
                <a:solidFill>
                  <a:srgbClr val="FFFFFF"/>
                </a:solidFill>
              </a14:hiddenFill>
            </a:ext>
          </a:extLst>
        </p:spPr>
      </p:pic>
      <p:pic>
        <p:nvPicPr>
          <p:cNvPr id="32" name="Picture 10" descr="Image result for washington state university logo"/>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4174607" y="3080599"/>
            <a:ext cx="1684486" cy="701870"/>
          </a:xfrm>
          <a:prstGeom prst="rect">
            <a:avLst/>
          </a:prstGeom>
          <a:noFill/>
          <a:extLst>
            <a:ext uri="{909E8E84-426E-40DD-AFC4-6F175D3DCCD1}">
              <a14:hiddenFill xmlns:a14="http://schemas.microsoft.com/office/drawing/2010/main">
                <a:solidFill>
                  <a:srgbClr val="FFFFFF"/>
                </a:solidFill>
              </a14:hiddenFill>
            </a:ext>
          </a:extLst>
        </p:spPr>
      </p:pic>
      <p:pic>
        <p:nvPicPr>
          <p:cNvPr id="33" name="Picture 12" descr="Image result for university of washington logo"/>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5907513" y="3257490"/>
            <a:ext cx="1698537" cy="348088"/>
          </a:xfrm>
          <a:prstGeom prst="rect">
            <a:avLst/>
          </a:prstGeom>
          <a:noFill/>
          <a:extLst>
            <a:ext uri="{909E8E84-426E-40DD-AFC4-6F175D3DCCD1}">
              <a14:hiddenFill xmlns:a14="http://schemas.microsoft.com/office/drawing/2010/main">
                <a:solidFill>
                  <a:srgbClr val="FFFFFF"/>
                </a:solidFill>
              </a14:hiddenFill>
            </a:ext>
          </a:extLst>
        </p:spPr>
      </p:pic>
      <p:pic>
        <p:nvPicPr>
          <p:cNvPr id="34" name="Picture 18" descr="Image result for gonzaga university logo"/>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4460153" y="4600771"/>
            <a:ext cx="1113392" cy="374099"/>
          </a:xfrm>
          <a:prstGeom prst="rect">
            <a:avLst/>
          </a:prstGeom>
          <a:noFill/>
          <a:extLst>
            <a:ext uri="{909E8E84-426E-40DD-AFC4-6F175D3DCCD1}">
              <a14:hiddenFill xmlns:a14="http://schemas.microsoft.com/office/drawing/2010/main">
                <a:solidFill>
                  <a:srgbClr val="FFFFFF"/>
                </a:solidFill>
              </a14:hiddenFill>
            </a:ext>
          </a:extLst>
        </p:spPr>
      </p:pic>
      <p:pic>
        <p:nvPicPr>
          <p:cNvPr id="35" name="Picture 20" descr="Image result for pacific lutheran university logo"/>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7976185" y="2430800"/>
            <a:ext cx="643941" cy="637502"/>
          </a:xfrm>
          <a:prstGeom prst="rect">
            <a:avLst/>
          </a:prstGeom>
          <a:noFill/>
          <a:extLst>
            <a:ext uri="{909E8E84-426E-40DD-AFC4-6F175D3DCCD1}">
              <a14:hiddenFill xmlns:a14="http://schemas.microsoft.com/office/drawing/2010/main">
                <a:solidFill>
                  <a:srgbClr val="FFFFFF"/>
                </a:solidFill>
              </a14:hiddenFill>
            </a:ext>
          </a:extLst>
        </p:spPr>
      </p:pic>
      <p:pic>
        <p:nvPicPr>
          <p:cNvPr id="36" name="Picture 22" descr="Image result for seattle university logo"/>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2766413" y="4625383"/>
            <a:ext cx="1148025" cy="324875"/>
          </a:xfrm>
          <a:prstGeom prst="rect">
            <a:avLst/>
          </a:prstGeom>
          <a:noFill/>
          <a:extLst>
            <a:ext uri="{909E8E84-426E-40DD-AFC4-6F175D3DCCD1}">
              <a14:hiddenFill xmlns:a14="http://schemas.microsoft.com/office/drawing/2010/main">
                <a:solidFill>
                  <a:srgbClr val="FFFFFF"/>
                </a:solidFill>
              </a14:hiddenFill>
            </a:ext>
          </a:extLst>
        </p:spPr>
      </p:pic>
      <p:pic>
        <p:nvPicPr>
          <p:cNvPr id="37" name="Picture 24" descr="Image result for whitman college logo"/>
          <p:cNvPicPr>
            <a:picLocks noChangeAspect="1"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6115809" y="4603896"/>
            <a:ext cx="1281945" cy="367847"/>
          </a:xfrm>
          <a:prstGeom prst="rect">
            <a:avLst/>
          </a:prstGeom>
          <a:noFill/>
          <a:extLst>
            <a:ext uri="{909E8E84-426E-40DD-AFC4-6F175D3DCCD1}">
              <a14:hiddenFill xmlns:a14="http://schemas.microsoft.com/office/drawing/2010/main">
                <a:solidFill>
                  <a:srgbClr val="FFFFFF"/>
                </a:solidFill>
              </a14:hiddenFill>
            </a:ext>
          </a:extLst>
        </p:spPr>
      </p:pic>
      <p:pic>
        <p:nvPicPr>
          <p:cNvPr id="38" name="Picture 26" descr="Image result for bates technical college logo"/>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6245572" y="4038023"/>
            <a:ext cx="1022420" cy="247278"/>
          </a:xfrm>
          <a:prstGeom prst="rect">
            <a:avLst/>
          </a:prstGeom>
          <a:noFill/>
          <a:extLst>
            <a:ext uri="{909E8E84-426E-40DD-AFC4-6F175D3DCCD1}">
              <a14:hiddenFill xmlns:a14="http://schemas.microsoft.com/office/drawing/2010/main">
                <a:solidFill>
                  <a:srgbClr val="FFFFFF"/>
                </a:solidFill>
              </a14:hiddenFill>
            </a:ext>
          </a:extLst>
        </p:spPr>
      </p:pic>
      <p:pic>
        <p:nvPicPr>
          <p:cNvPr id="39" name="Picture 28" descr="Image result for whatcom community college logo"/>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2674408" y="3263919"/>
            <a:ext cx="1332035" cy="335229"/>
          </a:xfrm>
          <a:prstGeom prst="rect">
            <a:avLst/>
          </a:prstGeom>
          <a:noFill/>
          <a:extLst>
            <a:ext uri="{909E8E84-426E-40DD-AFC4-6F175D3DCCD1}">
              <a14:hiddenFill xmlns:a14="http://schemas.microsoft.com/office/drawing/2010/main">
                <a:solidFill>
                  <a:srgbClr val="FFFFFF"/>
                </a:solidFill>
              </a14:hiddenFill>
            </a:ext>
          </a:extLst>
        </p:spPr>
      </p:pic>
      <p:pic>
        <p:nvPicPr>
          <p:cNvPr id="40" name="Picture 32" descr="Image result for north seattle community college logo"/>
          <p:cNvPicPr>
            <a:picLocks noChangeAspect="1" noChangeArrowheads="1"/>
          </p:cNvPicPr>
          <p:nvPr/>
        </p:nvPicPr>
        <p:blipFill>
          <a:blip r:embed="rId15" cstate="print">
            <a:extLst>
              <a:ext uri="{28A0092B-C50C-407E-A947-70E740481C1C}">
                <a14:useLocalDpi xmlns:a14="http://schemas.microsoft.com/office/drawing/2010/main" val="0"/>
              </a:ext>
            </a:extLst>
          </a:blip>
          <a:srcRect/>
          <a:stretch>
            <a:fillRect/>
          </a:stretch>
        </p:blipFill>
        <p:spPr bwMode="auto">
          <a:xfrm>
            <a:off x="4582948" y="3877358"/>
            <a:ext cx="867803" cy="568609"/>
          </a:xfrm>
          <a:prstGeom prst="rect">
            <a:avLst/>
          </a:prstGeom>
          <a:noFill/>
          <a:extLst>
            <a:ext uri="{909E8E84-426E-40DD-AFC4-6F175D3DCCD1}">
              <a14:hiddenFill xmlns:a14="http://schemas.microsoft.com/office/drawing/2010/main">
                <a:solidFill>
                  <a:srgbClr val="FFFFFF"/>
                </a:solidFill>
              </a14:hiddenFill>
            </a:ext>
          </a:extLst>
        </p:spPr>
      </p:pic>
      <p:pic>
        <p:nvPicPr>
          <p:cNvPr id="41" name="Picture 34" descr="Image result for gene juarez logo"/>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7830003" y="3190780"/>
            <a:ext cx="980623" cy="561425"/>
          </a:xfrm>
          <a:prstGeom prst="rect">
            <a:avLst/>
          </a:prstGeom>
          <a:noFill/>
          <a:extLst>
            <a:ext uri="{909E8E84-426E-40DD-AFC4-6F175D3DCCD1}">
              <a14:hiddenFill xmlns:a14="http://schemas.microsoft.com/office/drawing/2010/main">
                <a:solidFill>
                  <a:srgbClr val="FFFFFF"/>
                </a:solidFill>
              </a14:hiddenFill>
            </a:ext>
          </a:extLst>
        </p:spPr>
      </p:pic>
      <p:pic>
        <p:nvPicPr>
          <p:cNvPr id="42" name="Picture 36" descr="Image result for art institute of seattle logo"/>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2945565" y="3938577"/>
            <a:ext cx="789724" cy="44617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337552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Introductions</a:t>
            </a:r>
          </a:p>
        </p:txBody>
      </p:sp>
      <p:sp>
        <p:nvSpPr>
          <p:cNvPr id="3" name="Content Placeholder 2"/>
          <p:cNvSpPr>
            <a:spLocks noGrp="1"/>
          </p:cNvSpPr>
          <p:nvPr>
            <p:ph idx="1"/>
          </p:nvPr>
        </p:nvSpPr>
        <p:spPr/>
        <p:txBody>
          <a:bodyPr/>
          <a:lstStyle/>
          <a:p>
            <a:r>
              <a:rPr lang="en-US" dirty="0"/>
              <a:t>Our GEAR UP Team includes: </a:t>
            </a:r>
          </a:p>
        </p:txBody>
      </p:sp>
    </p:spTree>
    <p:extLst>
      <p:ext uri="{BB962C8B-B14F-4D97-AF65-F5344CB8AC3E}">
        <p14:creationId xmlns:p14="http://schemas.microsoft.com/office/powerpoint/2010/main" val="29035133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College Bound</a:t>
            </a:r>
            <a:br>
              <a:rPr lang="en-US" dirty="0"/>
            </a:br>
            <a:r>
              <a:rPr lang="en-US" dirty="0"/>
              <a:t>Pledge:</a:t>
            </a:r>
          </a:p>
        </p:txBody>
      </p:sp>
      <p:sp>
        <p:nvSpPr>
          <p:cNvPr id="3" name="Content Placeholder 2"/>
          <p:cNvSpPr>
            <a:spLocks noGrp="1"/>
          </p:cNvSpPr>
          <p:nvPr>
            <p:ph idx="1"/>
          </p:nvPr>
        </p:nvSpPr>
        <p:spPr/>
        <p:txBody>
          <a:bodyPr/>
          <a:lstStyle/>
          <a:p>
            <a:pPr>
              <a:lnSpc>
                <a:spcPts val="1875"/>
              </a:lnSpc>
              <a:spcAft>
                <a:spcPts val="450"/>
              </a:spcAft>
              <a:buBlip>
                <a:blip r:embed="rId3"/>
              </a:buBlip>
            </a:pPr>
            <a:r>
              <a:rPr lang="en-US" sz="2400" dirty="0"/>
              <a:t>Graduate from a Washington State high school with a 2.0 GPA or better.</a:t>
            </a:r>
          </a:p>
          <a:p>
            <a:pPr marL="0" indent="0">
              <a:lnSpc>
                <a:spcPts val="1875"/>
              </a:lnSpc>
              <a:spcAft>
                <a:spcPts val="450"/>
              </a:spcAft>
              <a:buNone/>
            </a:pPr>
            <a:endParaRPr lang="en-US" sz="2400" dirty="0"/>
          </a:p>
          <a:p>
            <a:pPr>
              <a:lnSpc>
                <a:spcPts val="1575"/>
              </a:lnSpc>
              <a:spcAft>
                <a:spcPts val="450"/>
              </a:spcAft>
              <a:buBlip>
                <a:blip r:embed="rId3"/>
              </a:buBlip>
            </a:pPr>
            <a:r>
              <a:rPr lang="en-US" sz="2400" dirty="0"/>
              <a:t>Have no felony convictions.</a:t>
            </a:r>
          </a:p>
          <a:p>
            <a:pPr marL="0" indent="0">
              <a:lnSpc>
                <a:spcPts val="1575"/>
              </a:lnSpc>
              <a:spcAft>
                <a:spcPts val="450"/>
              </a:spcAft>
              <a:buNone/>
            </a:pPr>
            <a:endParaRPr lang="en-US" sz="2400" dirty="0"/>
          </a:p>
          <a:p>
            <a:pPr>
              <a:lnSpc>
                <a:spcPts val="1875"/>
              </a:lnSpc>
              <a:spcAft>
                <a:spcPts val="450"/>
              </a:spcAft>
              <a:buBlip>
                <a:blip r:embed="rId3"/>
              </a:buBlip>
            </a:pPr>
            <a:r>
              <a:rPr lang="en-US" sz="2400" dirty="0"/>
              <a:t>Be income eligible, as determined by the college with information from the FAFSA or WASFA.</a:t>
            </a:r>
          </a:p>
          <a:p>
            <a:pPr marL="0" indent="0">
              <a:lnSpc>
                <a:spcPts val="1875"/>
              </a:lnSpc>
              <a:spcAft>
                <a:spcPts val="450"/>
              </a:spcAft>
              <a:buNone/>
            </a:pPr>
            <a:endParaRPr lang="en-US" sz="2400" dirty="0"/>
          </a:p>
          <a:p>
            <a:pPr>
              <a:lnSpc>
                <a:spcPts val="1875"/>
              </a:lnSpc>
              <a:spcAft>
                <a:spcPts val="450"/>
              </a:spcAft>
              <a:buBlip>
                <a:blip r:embed="rId3"/>
              </a:buBlip>
            </a:pPr>
            <a:r>
              <a:rPr lang="en-US" sz="2400" dirty="0"/>
              <a:t>Enroll in an eligible college within one year of high school graduation.</a:t>
            </a:r>
          </a:p>
          <a:p>
            <a:endParaRPr lang="en-US" dirty="0"/>
          </a:p>
        </p:txBody>
      </p:sp>
      <p:pic>
        <p:nvPicPr>
          <p:cNvPr id="11" name="Picture 10"/>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9335" y="4666963"/>
            <a:ext cx="2373723" cy="1181236"/>
          </a:xfrm>
          <a:prstGeom prst="rect">
            <a:avLst/>
          </a:prstGeom>
        </p:spPr>
      </p:pic>
    </p:spTree>
    <p:extLst>
      <p:ext uri="{BB962C8B-B14F-4D97-AF65-F5344CB8AC3E}">
        <p14:creationId xmlns:p14="http://schemas.microsoft.com/office/powerpoint/2010/main" val="12087675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eaLnBrk="1" fontAlgn="auto" hangingPunct="1">
              <a:spcAft>
                <a:spcPts val="0"/>
              </a:spcAft>
              <a:defRPr/>
            </a:pPr>
            <a:r>
              <a:rPr lang="en-US" dirty="0"/>
              <a:t>Questions?</a:t>
            </a:r>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79048298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eaLnBrk="1" fontAlgn="auto" hangingPunct="1">
              <a:spcAft>
                <a:spcPts val="0"/>
              </a:spcAft>
              <a:defRPr/>
            </a:pPr>
            <a:r>
              <a:rPr lang="en-US" dirty="0"/>
              <a:t>Thanks for coming</a:t>
            </a:r>
          </a:p>
        </p:txBody>
      </p:sp>
      <p:sp>
        <p:nvSpPr>
          <p:cNvPr id="3" name="Content Placeholder 2"/>
          <p:cNvSpPr>
            <a:spLocks noGrp="1"/>
          </p:cNvSpPr>
          <p:nvPr>
            <p:ph idx="1"/>
          </p:nvPr>
        </p:nvSpPr>
        <p:spPr/>
        <p:txBody>
          <a:bodyPr/>
          <a:lstStyle/>
          <a:p>
            <a:pPr marL="0" indent="0" eaLnBrk="1" fontAlgn="auto" hangingPunct="1">
              <a:spcAft>
                <a:spcPts val="0"/>
              </a:spcAft>
              <a:buFont typeface="Arial"/>
              <a:buNone/>
              <a:defRPr/>
            </a:pPr>
            <a:r>
              <a:rPr lang="en-US" sz="2800" dirty="0"/>
              <a:t>Contact information:</a:t>
            </a:r>
          </a:p>
          <a:p>
            <a:pPr eaLnBrk="1" fontAlgn="auto" hangingPunct="1">
              <a:spcAft>
                <a:spcPts val="0"/>
              </a:spcAft>
              <a:buFont typeface="Arial"/>
              <a:buChar char="•"/>
              <a:defRPr/>
            </a:pPr>
            <a:r>
              <a:rPr lang="en-US" sz="2800" dirty="0"/>
              <a:t>[insert counselor/advisor/mentor name]</a:t>
            </a:r>
          </a:p>
          <a:p>
            <a:pPr lvl="1" eaLnBrk="1" fontAlgn="auto" hangingPunct="1">
              <a:spcAft>
                <a:spcPts val="0"/>
              </a:spcAft>
              <a:defRPr/>
            </a:pPr>
            <a:r>
              <a:rPr lang="en-US" sz="2400" dirty="0"/>
              <a:t>Phone: (xxx) xxx-</a:t>
            </a:r>
            <a:r>
              <a:rPr lang="en-US" sz="2400" dirty="0" err="1"/>
              <a:t>xxxx</a:t>
            </a:r>
            <a:endParaRPr lang="en-US" sz="2400" dirty="0"/>
          </a:p>
          <a:p>
            <a:pPr lvl="1" eaLnBrk="1" fontAlgn="auto" hangingPunct="1">
              <a:spcAft>
                <a:spcPts val="0"/>
              </a:spcAft>
              <a:defRPr/>
            </a:pPr>
            <a:r>
              <a:rPr lang="en-US" sz="2400" dirty="0"/>
              <a:t>E-mail: </a:t>
            </a:r>
            <a:r>
              <a:rPr lang="en-US" sz="2400" dirty="0" err="1"/>
              <a:t>xxxx@xxxx.xxx</a:t>
            </a:r>
            <a:endParaRPr lang="en-US" sz="2400" dirty="0"/>
          </a:p>
          <a:p>
            <a:pPr marL="0" indent="0" eaLnBrk="1" fontAlgn="auto" hangingPunct="1">
              <a:spcAft>
                <a:spcPts val="0"/>
              </a:spcAft>
              <a:buFont typeface="Arial"/>
              <a:buNone/>
              <a:defRPr/>
            </a:pPr>
            <a:endParaRPr lang="en-US" sz="2400" dirty="0"/>
          </a:p>
        </p:txBody>
      </p:sp>
    </p:spTree>
    <p:extLst>
      <p:ext uri="{BB962C8B-B14F-4D97-AF65-F5344CB8AC3E}">
        <p14:creationId xmlns:p14="http://schemas.microsoft.com/office/powerpoint/2010/main" val="185549787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Next Family Night</a:t>
            </a:r>
          </a:p>
        </p:txBody>
      </p:sp>
      <p:sp>
        <p:nvSpPr>
          <p:cNvPr id="3" name="Content Placeholder 2"/>
          <p:cNvSpPr>
            <a:spLocks noGrp="1"/>
          </p:cNvSpPr>
          <p:nvPr>
            <p:ph idx="1"/>
          </p:nvPr>
        </p:nvSpPr>
        <p:spPr/>
        <p:txBody>
          <a:bodyPr/>
          <a:lstStyle/>
          <a:p>
            <a:r>
              <a:rPr lang="en-US" dirty="0"/>
              <a:t>Topic</a:t>
            </a:r>
          </a:p>
          <a:p>
            <a:r>
              <a:rPr lang="en-US" dirty="0"/>
              <a:t>Date</a:t>
            </a:r>
          </a:p>
          <a:p>
            <a:endParaRPr lang="en-US" dirty="0"/>
          </a:p>
        </p:txBody>
      </p:sp>
    </p:spTree>
    <p:extLst>
      <p:ext uri="{BB962C8B-B14F-4D97-AF65-F5344CB8AC3E}">
        <p14:creationId xmlns:p14="http://schemas.microsoft.com/office/powerpoint/2010/main" val="14171774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a:t>We will answer:</a:t>
            </a:r>
          </a:p>
        </p:txBody>
      </p:sp>
      <p:sp>
        <p:nvSpPr>
          <p:cNvPr id="15363" name="Content Placeholder 2"/>
          <p:cNvSpPr>
            <a:spLocks noGrp="1"/>
          </p:cNvSpPr>
          <p:nvPr>
            <p:ph idx="1"/>
          </p:nvPr>
        </p:nvSpPr>
        <p:spPr bwMode="auto">
          <a:xfrm>
            <a:off x="2901951" y="957892"/>
            <a:ext cx="5486400" cy="512064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sz="2800" dirty="0">
                <a:latin typeface="Arial" panose="020B0604020202020204" pitchFamily="34" charset="0"/>
                <a:cs typeface="Arial" panose="020B0604020202020204" pitchFamily="34" charset="0"/>
              </a:rPr>
              <a:t>What is financial aid?</a:t>
            </a:r>
          </a:p>
          <a:p>
            <a:pPr eaLnBrk="1" hangingPunct="1"/>
            <a:r>
              <a:rPr lang="en-US" altLang="en-US" sz="2800" dirty="0">
                <a:latin typeface="Arial" panose="020B0604020202020204" pitchFamily="34" charset="0"/>
                <a:cs typeface="Arial" panose="020B0604020202020204" pitchFamily="34" charset="0"/>
              </a:rPr>
              <a:t>Who can get it?</a:t>
            </a:r>
          </a:p>
          <a:p>
            <a:pPr eaLnBrk="1" hangingPunct="1"/>
            <a:r>
              <a:rPr lang="en-US" altLang="en-US" sz="2800" dirty="0">
                <a:latin typeface="Arial" panose="020B0604020202020204" pitchFamily="34" charset="0"/>
                <a:cs typeface="Arial" panose="020B0604020202020204" pitchFamily="34" charset="0"/>
              </a:rPr>
              <a:t>How much can I get?</a:t>
            </a:r>
          </a:p>
          <a:p>
            <a:pPr eaLnBrk="1" hangingPunct="1"/>
            <a:r>
              <a:rPr lang="en-US" altLang="en-US" sz="2800" dirty="0">
                <a:latin typeface="Arial" panose="020B0604020202020204" pitchFamily="34" charset="0"/>
                <a:cs typeface="Arial" panose="020B0604020202020204" pitchFamily="34" charset="0"/>
              </a:rPr>
              <a:t>How do I apply?</a:t>
            </a:r>
          </a:p>
          <a:p>
            <a:pPr eaLnBrk="1" hangingPunct="1"/>
            <a:r>
              <a:rPr lang="en-US" altLang="en-US" sz="2800" dirty="0">
                <a:latin typeface="Arial" panose="020B0604020202020204" pitchFamily="34" charset="0"/>
                <a:cs typeface="Arial" panose="020B0604020202020204" pitchFamily="34" charset="0"/>
              </a:rPr>
              <a:t>What is the College Bound Scholarship?</a:t>
            </a:r>
          </a:p>
        </p:txBody>
      </p:sp>
    </p:spTree>
    <p:extLst>
      <p:ext uri="{BB962C8B-B14F-4D97-AF65-F5344CB8AC3E}">
        <p14:creationId xmlns:p14="http://schemas.microsoft.com/office/powerpoint/2010/main" val="40638900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Do We Mean When We Say College?</a:t>
            </a:r>
          </a:p>
        </p:txBody>
      </p:sp>
      <p:sp>
        <p:nvSpPr>
          <p:cNvPr id="3" name="Content Placeholder 2"/>
          <p:cNvSpPr>
            <a:spLocks noGrp="1"/>
          </p:cNvSpPr>
          <p:nvPr>
            <p:ph idx="1"/>
          </p:nvPr>
        </p:nvSpPr>
        <p:spPr/>
        <p:txBody>
          <a:bodyPr>
            <a:normAutofit/>
          </a:bodyPr>
          <a:lstStyle/>
          <a:p>
            <a:pPr>
              <a:buFont typeface="Courier New" panose="02070309020205020404" pitchFamily="49" charset="0"/>
              <a:buChar char="o"/>
            </a:pPr>
            <a:r>
              <a:rPr lang="en-US" sz="2700" dirty="0"/>
              <a:t>We mean any type of education or training after high school. </a:t>
            </a:r>
          </a:p>
          <a:p>
            <a:pPr>
              <a:buFont typeface="Courier New" panose="02070309020205020404" pitchFamily="49" charset="0"/>
              <a:buChar char="o"/>
            </a:pPr>
            <a:r>
              <a:rPr lang="en-US" sz="2700" dirty="0"/>
              <a:t>There are many options for students after high school including </a:t>
            </a:r>
            <a:r>
              <a:rPr lang="en-US" sz="2700" b="1" dirty="0"/>
              <a:t>apprenticeships, military, on-the-job training programs, community college certificates, 2-year degrees, &amp; 4-year degrees.</a:t>
            </a:r>
          </a:p>
          <a:p>
            <a:pPr>
              <a:buFont typeface="Courier New" panose="02070309020205020404" pitchFamily="49" charset="0"/>
              <a:buChar char="o"/>
            </a:pPr>
            <a:r>
              <a:rPr lang="en-US" sz="2700" dirty="0"/>
              <a:t>The term </a:t>
            </a:r>
            <a:r>
              <a:rPr lang="en-US" sz="2700" i="1" dirty="0"/>
              <a:t>college </a:t>
            </a:r>
            <a:r>
              <a:rPr lang="en-US" sz="2700" dirty="0"/>
              <a:t>includes all of these things. </a:t>
            </a:r>
          </a:p>
        </p:txBody>
      </p:sp>
    </p:spTree>
    <p:extLst>
      <p:ext uri="{BB962C8B-B14F-4D97-AF65-F5344CB8AC3E}">
        <p14:creationId xmlns:p14="http://schemas.microsoft.com/office/powerpoint/2010/main" val="19995521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Is it worth it?</a:t>
            </a:r>
          </a:p>
        </p:txBody>
      </p:sp>
      <p:sp>
        <p:nvSpPr>
          <p:cNvPr id="3" name="Content Placeholder 2"/>
          <p:cNvSpPr>
            <a:spLocks noGrp="1"/>
          </p:cNvSpPr>
          <p:nvPr>
            <p:ph idx="1"/>
          </p:nvPr>
        </p:nvSpPr>
        <p:spPr/>
        <p:txBody>
          <a:bodyPr>
            <a:normAutofit/>
          </a:bodyPr>
          <a:lstStyle/>
          <a:p>
            <a:r>
              <a:rPr lang="en-US" sz="2600" dirty="0"/>
              <a:t>Think of college as an investment: You spend money now so you can earn more later. </a:t>
            </a:r>
          </a:p>
          <a:p>
            <a:endParaRPr lang="en-US" sz="2600" dirty="0"/>
          </a:p>
          <a:p>
            <a:r>
              <a:rPr lang="en-US" sz="2600" dirty="0"/>
              <a:t>Research says: Those who have a bachelor’s degree or higher will earn at least $1 million more over their lifetime than those who don’t have a college degree. </a:t>
            </a:r>
          </a:p>
          <a:p>
            <a:pPr marL="0" indent="0" algn="ctr">
              <a:buNone/>
            </a:pPr>
            <a:endParaRPr lang="en-US" sz="2600" b="1" dirty="0"/>
          </a:p>
        </p:txBody>
      </p:sp>
    </p:spTree>
    <p:extLst>
      <p:ext uri="{BB962C8B-B14F-4D97-AF65-F5344CB8AC3E}">
        <p14:creationId xmlns:p14="http://schemas.microsoft.com/office/powerpoint/2010/main" val="18070057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much does it cost?</a:t>
            </a:r>
            <a:br>
              <a:rPr lang="en-US" dirty="0"/>
            </a:br>
            <a:endParaRPr lang="en-US" dirty="0">
              <a:solidFill>
                <a:srgbClr val="FF0000"/>
              </a:solidFill>
            </a:endParaRPr>
          </a:p>
        </p:txBody>
      </p:sp>
      <p:sp>
        <p:nvSpPr>
          <p:cNvPr id="3" name="Content Placeholder 2"/>
          <p:cNvSpPr>
            <a:spLocks noGrp="1"/>
          </p:cNvSpPr>
          <p:nvPr>
            <p:ph idx="1"/>
          </p:nvPr>
        </p:nvSpPr>
        <p:spPr/>
        <p:txBody>
          <a:bodyPr>
            <a:normAutofit/>
          </a:bodyPr>
          <a:lstStyle/>
          <a:p>
            <a:pPr marL="0" indent="0">
              <a:buNone/>
            </a:pPr>
            <a:r>
              <a:rPr lang="en-US" sz="2400" b="1" dirty="0"/>
              <a:t>College costs are different at different schools. Each college estimates the Cost of Attendance (COA) by adding together some or all of the below expenses:</a:t>
            </a:r>
          </a:p>
          <a:p>
            <a:r>
              <a:rPr lang="en-US" sz="2400" b="1" dirty="0"/>
              <a:t>Tuition</a:t>
            </a:r>
          </a:p>
          <a:p>
            <a:r>
              <a:rPr lang="en-US" sz="2400" b="1" dirty="0"/>
              <a:t>Fees</a:t>
            </a:r>
          </a:p>
          <a:p>
            <a:r>
              <a:rPr lang="en-US" sz="2400" b="1" dirty="0"/>
              <a:t>Room and board</a:t>
            </a:r>
          </a:p>
          <a:p>
            <a:r>
              <a:rPr lang="en-US" sz="2400" dirty="0"/>
              <a:t>Transportation</a:t>
            </a:r>
          </a:p>
          <a:p>
            <a:r>
              <a:rPr lang="en-US" sz="2400" dirty="0"/>
              <a:t>Books and supplies</a:t>
            </a:r>
          </a:p>
          <a:p>
            <a:r>
              <a:rPr lang="en-US" sz="2400" dirty="0"/>
              <a:t>Other living expenses</a:t>
            </a:r>
          </a:p>
        </p:txBody>
      </p:sp>
    </p:spTree>
    <p:extLst>
      <p:ext uri="{BB962C8B-B14F-4D97-AF65-F5344CB8AC3E}">
        <p14:creationId xmlns:p14="http://schemas.microsoft.com/office/powerpoint/2010/main" val="19251620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do I pay for it? </a:t>
            </a:r>
          </a:p>
        </p:txBody>
      </p:sp>
      <p:sp>
        <p:nvSpPr>
          <p:cNvPr id="3" name="Content Placeholder 2"/>
          <p:cNvSpPr>
            <a:spLocks noGrp="1"/>
          </p:cNvSpPr>
          <p:nvPr>
            <p:ph idx="1"/>
          </p:nvPr>
        </p:nvSpPr>
        <p:spPr/>
        <p:txBody>
          <a:bodyPr>
            <a:normAutofit/>
          </a:bodyPr>
          <a:lstStyle/>
          <a:p>
            <a:pPr marL="0" indent="0">
              <a:buNone/>
            </a:pPr>
            <a:r>
              <a:rPr lang="en-US" sz="2800" dirty="0"/>
              <a:t>Most people use various sources of </a:t>
            </a:r>
            <a:r>
              <a:rPr lang="en-US" sz="2800" b="1" dirty="0"/>
              <a:t>financial aid </a:t>
            </a:r>
            <a:r>
              <a:rPr lang="en-US" sz="2800" dirty="0"/>
              <a:t>to pay for college in addition to  any savings they may have set aside. </a:t>
            </a:r>
          </a:p>
          <a:p>
            <a:pPr marL="0" indent="0">
              <a:buNone/>
            </a:pPr>
            <a:r>
              <a:rPr lang="en-US" altLang="en-US" sz="2800" dirty="0">
                <a:cs typeface="Arial" panose="020B0604020202020204" pitchFamily="34" charset="0"/>
              </a:rPr>
              <a:t>Financial aid is money to pay for college or career school.</a:t>
            </a:r>
          </a:p>
          <a:p>
            <a:pPr marL="0" indent="0">
              <a:buNone/>
            </a:pPr>
            <a:endParaRPr lang="en-US" dirty="0"/>
          </a:p>
        </p:txBody>
      </p:sp>
    </p:spTree>
    <p:extLst>
      <p:ext uri="{BB962C8B-B14F-4D97-AF65-F5344CB8AC3E}">
        <p14:creationId xmlns:p14="http://schemas.microsoft.com/office/powerpoint/2010/main" val="13272350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noAutofit/>
          </a:bodyPr>
          <a:lstStyle/>
          <a:p>
            <a:r>
              <a:rPr lang="en-US" dirty="0"/>
              <a:t>Types of aid</a:t>
            </a:r>
          </a:p>
        </p:txBody>
      </p:sp>
      <p:sp>
        <p:nvSpPr>
          <p:cNvPr id="5" name="Content Placeholder 4"/>
          <p:cNvSpPr>
            <a:spLocks noGrp="1"/>
          </p:cNvSpPr>
          <p:nvPr>
            <p:ph idx="1"/>
          </p:nvPr>
        </p:nvSpPr>
        <p:spPr/>
        <p:txBody>
          <a:bodyPr>
            <a:noAutofit/>
          </a:bodyPr>
          <a:lstStyle/>
          <a:p>
            <a:pPr>
              <a:buFont typeface="Arial" panose="020B0604020202020204" pitchFamily="34" charset="0"/>
              <a:buChar char="•"/>
            </a:pPr>
            <a:r>
              <a:rPr lang="en-US" sz="2400" b="1" dirty="0"/>
              <a:t>Grants: </a:t>
            </a:r>
            <a:r>
              <a:rPr lang="en-US" sz="2400" dirty="0"/>
              <a:t>A form of gift aid, usually based on financial need.</a:t>
            </a:r>
          </a:p>
          <a:p>
            <a:pPr>
              <a:buFont typeface="Arial" panose="020B0604020202020204" pitchFamily="34" charset="0"/>
              <a:buChar char="•"/>
            </a:pPr>
            <a:r>
              <a:rPr lang="en-US" sz="2400" b="1" dirty="0"/>
              <a:t>Scholarships: </a:t>
            </a:r>
            <a:r>
              <a:rPr lang="en-US" sz="2400" dirty="0"/>
              <a:t>merit and income-based, from public, private, and nonprofit sources.</a:t>
            </a:r>
          </a:p>
          <a:p>
            <a:pPr>
              <a:buFont typeface="Arial" panose="020B0604020202020204" pitchFamily="34" charset="0"/>
              <a:buChar char="•"/>
            </a:pPr>
            <a:r>
              <a:rPr lang="en-US" sz="2400" b="1" dirty="0"/>
              <a:t>Loans: </a:t>
            </a:r>
            <a:r>
              <a:rPr lang="en-US" sz="2400" dirty="0"/>
              <a:t>Money you borrow and repay over time, with interest added in most cases.</a:t>
            </a:r>
          </a:p>
          <a:p>
            <a:pPr>
              <a:buFont typeface="Arial" panose="020B0604020202020204" pitchFamily="34" charset="0"/>
              <a:buChar char="•"/>
            </a:pPr>
            <a:r>
              <a:rPr lang="en-US" sz="2400" b="1" dirty="0"/>
              <a:t>Work Study: </a:t>
            </a:r>
            <a:r>
              <a:rPr lang="en-US" sz="2400" dirty="0"/>
              <a:t>A program that allows students to work on or off-campus to earn money.</a:t>
            </a:r>
          </a:p>
        </p:txBody>
      </p:sp>
    </p:spTree>
    <p:extLst>
      <p:ext uri="{BB962C8B-B14F-4D97-AF65-F5344CB8AC3E}">
        <p14:creationId xmlns:p14="http://schemas.microsoft.com/office/powerpoint/2010/main" val="19529360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a:t>How do you apply? </a:t>
            </a:r>
          </a:p>
        </p:txBody>
      </p:sp>
      <p:sp>
        <p:nvSpPr>
          <p:cNvPr id="3" name="Content Placeholder 2"/>
          <p:cNvSpPr>
            <a:spLocks noGrp="1"/>
          </p:cNvSpPr>
          <p:nvPr>
            <p:ph sz="half" idx="1"/>
          </p:nvPr>
        </p:nvSpPr>
        <p:spPr>
          <a:xfrm>
            <a:off x="2725088" y="775014"/>
            <a:ext cx="5832758" cy="3433571"/>
          </a:xfrm>
        </p:spPr>
        <p:txBody>
          <a:bodyPr>
            <a:normAutofit lnSpcReduction="10000"/>
          </a:bodyPr>
          <a:lstStyle/>
          <a:p>
            <a:pPr>
              <a:defRPr/>
            </a:pPr>
            <a:r>
              <a:rPr lang="en-US" sz="2800" dirty="0"/>
              <a:t>In order to be considered for financial aid, you must complete the FAFSA or the WASFA your senior year, and every year you go to college.</a:t>
            </a:r>
          </a:p>
          <a:p>
            <a:pPr>
              <a:defRPr/>
            </a:pPr>
            <a:r>
              <a:rPr lang="en-US" sz="2800" dirty="0"/>
              <a:t>The application opens on October 1 of each year. </a:t>
            </a:r>
          </a:p>
          <a:p>
            <a:pPr>
              <a:defRPr/>
            </a:pPr>
            <a:r>
              <a:rPr lang="en-US" sz="2800" dirty="0"/>
              <a:t>The earlier you apply, the more likely you are to get financial aid. </a:t>
            </a:r>
            <a:endParaRPr lang="en-US" sz="2400" dirty="0"/>
          </a:p>
        </p:txBody>
      </p:sp>
    </p:spTree>
    <p:extLst>
      <p:ext uri="{BB962C8B-B14F-4D97-AF65-F5344CB8AC3E}">
        <p14:creationId xmlns:p14="http://schemas.microsoft.com/office/powerpoint/2010/main" val="3094479142"/>
      </p:ext>
    </p:extLst>
  </p:cSld>
  <p:clrMapOvr>
    <a:masterClrMapping/>
  </p:clrMapOvr>
</p:sld>
</file>

<file path=ppt/theme/theme1.xml><?xml version="1.0" encoding="utf-8"?>
<a:theme xmlns:a="http://schemas.openxmlformats.org/drawingml/2006/main" name="Frame">
  <a:themeElements>
    <a:clrScheme name="Frame">
      <a:dk1>
        <a:srgbClr val="000000"/>
      </a:dk1>
      <a:lt1>
        <a:srgbClr val="FFFFFF"/>
      </a:lt1>
      <a:dk2>
        <a:srgbClr val="545454"/>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Frame">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629A0216-3BBD-45C0-B63F-2683BEA18F6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Frame">
    <a:dk1>
      <a:srgbClr val="000000"/>
    </a:dk1>
    <a:lt1>
      <a:srgbClr val="FFFFFF"/>
    </a:lt1>
    <a:dk2>
      <a:srgbClr val="545454"/>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themeOverride>
</file>

<file path=docProps/app.xml><?xml version="1.0" encoding="utf-8"?>
<Properties xmlns="http://schemas.openxmlformats.org/officeDocument/2006/extended-properties" xmlns:vt="http://schemas.openxmlformats.org/officeDocument/2006/docPropsVTypes">
  <Template/>
  <TotalTime>992</TotalTime>
  <Words>2356</Words>
  <Application>Microsoft Office PowerPoint</Application>
  <PresentationFormat>On-screen Show (4:3)</PresentationFormat>
  <Paragraphs>166</Paragraphs>
  <Slides>23</Slides>
  <Notes>21</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23</vt:i4>
      </vt:variant>
    </vt:vector>
  </HeadingPairs>
  <TitlesOfParts>
    <vt:vector size="34" baseType="lpstr">
      <vt:lpstr>Arial</vt:lpstr>
      <vt:lpstr>Avenir LT Std 55 Roman</vt:lpstr>
      <vt:lpstr>Calibri</vt:lpstr>
      <vt:lpstr>Century Gothic</vt:lpstr>
      <vt:lpstr>Corbel</vt:lpstr>
      <vt:lpstr>Courier New</vt:lpstr>
      <vt:lpstr>Times New Roman</vt:lpstr>
      <vt:lpstr>Trajan Pro</vt:lpstr>
      <vt:lpstr>Tw Cen MT</vt:lpstr>
      <vt:lpstr>Wingdings 2</vt:lpstr>
      <vt:lpstr>Frame</vt:lpstr>
      <vt:lpstr>Understanding College Costs &amp; Finding Money for School </vt:lpstr>
      <vt:lpstr>Introductions</vt:lpstr>
      <vt:lpstr>We will answer:</vt:lpstr>
      <vt:lpstr>What Do We Mean When We Say College?</vt:lpstr>
      <vt:lpstr>Is it worth it?</vt:lpstr>
      <vt:lpstr>How much does it cost? </vt:lpstr>
      <vt:lpstr>How do I pay for it? </vt:lpstr>
      <vt:lpstr>Types of aid</vt:lpstr>
      <vt:lpstr>How do you apply? </vt:lpstr>
      <vt:lpstr>How do you get financial aid? </vt:lpstr>
      <vt:lpstr>How much financial aid will you  get?</vt:lpstr>
      <vt:lpstr>How much will I pay?</vt:lpstr>
      <vt:lpstr>Resources</vt:lpstr>
      <vt:lpstr>FAFSA4caster</vt:lpstr>
      <vt:lpstr>Net price </vt:lpstr>
      <vt:lpstr>What is the  College Bound Scholarship? </vt:lpstr>
      <vt:lpstr>Who is eligible? </vt:lpstr>
      <vt:lpstr>What does  it cover?   </vt:lpstr>
      <vt:lpstr>Where  can you  use it? </vt:lpstr>
      <vt:lpstr>The College Bound Pledge:</vt:lpstr>
      <vt:lpstr>Questions?</vt:lpstr>
      <vt:lpstr>Thanks for coming</vt:lpstr>
      <vt:lpstr>Next Family Night</vt:lpstr>
    </vt:vector>
  </TitlesOfParts>
  <Company>Washington Student Achievement Council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GEAR UP 101</dc:title>
  <dc:creator>Kelly, Beth (WSAC)</dc:creator>
  <cp:lastModifiedBy>Kelly, Beth (WSAC)</cp:lastModifiedBy>
  <cp:revision>78</cp:revision>
  <dcterms:created xsi:type="dcterms:W3CDTF">2017-07-24T18:39:53Z</dcterms:created>
  <dcterms:modified xsi:type="dcterms:W3CDTF">2021-08-28T20:36:42Z</dcterms:modified>
</cp:coreProperties>
</file>