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8" r:id="rId1"/>
  </p:sldMasterIdLst>
  <p:notesMasterIdLst>
    <p:notesMasterId r:id="rId34"/>
  </p:notesMasterIdLst>
  <p:sldIdLst>
    <p:sldId id="256" r:id="rId2"/>
    <p:sldId id="407" r:id="rId3"/>
    <p:sldId id="408" r:id="rId4"/>
    <p:sldId id="395" r:id="rId5"/>
    <p:sldId id="396" r:id="rId6"/>
    <p:sldId id="397" r:id="rId7"/>
    <p:sldId id="413" r:id="rId8"/>
    <p:sldId id="415" r:id="rId9"/>
    <p:sldId id="417" r:id="rId10"/>
    <p:sldId id="418" r:id="rId11"/>
    <p:sldId id="419" r:id="rId12"/>
    <p:sldId id="420" r:id="rId13"/>
    <p:sldId id="421" r:id="rId14"/>
    <p:sldId id="422" r:id="rId15"/>
    <p:sldId id="423" r:id="rId16"/>
    <p:sldId id="424" r:id="rId17"/>
    <p:sldId id="425" r:id="rId18"/>
    <p:sldId id="433" r:id="rId19"/>
    <p:sldId id="426" r:id="rId20"/>
    <p:sldId id="427" r:id="rId21"/>
    <p:sldId id="428" r:id="rId22"/>
    <p:sldId id="429" r:id="rId23"/>
    <p:sldId id="430" r:id="rId24"/>
    <p:sldId id="431" r:id="rId25"/>
    <p:sldId id="398" r:id="rId26"/>
    <p:sldId id="432" r:id="rId27"/>
    <p:sldId id="399" r:id="rId28"/>
    <p:sldId id="400" r:id="rId29"/>
    <p:sldId id="404" r:id="rId30"/>
    <p:sldId id="317" r:id="rId31"/>
    <p:sldId id="318"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ple, Marcie (WSAC)" initials="SM(" lastIdx="10" clrIdx="0">
    <p:extLst>
      <p:ext uri="{19B8F6BF-5375-455C-9EA6-DF929625EA0E}">
        <p15:presenceInfo xmlns:p15="http://schemas.microsoft.com/office/powerpoint/2012/main" userId="S-1-5-21-1844237615-1844823847-839522115-51712" providerId="AD"/>
      </p:ext>
    </p:extLst>
  </p:cmAuthor>
  <p:cmAuthor id="2" name="Weiss, Sarah (WSAC)" initials="WS(" lastIdx="19" clrIdx="1">
    <p:extLst>
      <p:ext uri="{19B8F6BF-5375-455C-9EA6-DF929625EA0E}">
        <p15:presenceInfo xmlns:p15="http://schemas.microsoft.com/office/powerpoint/2012/main" userId="S-1-5-21-1844237615-1844823847-839522115-6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7868" autoAdjust="0"/>
  </p:normalViewPr>
  <p:slideViewPr>
    <p:cSldViewPr snapToGrid="0">
      <p:cViewPr varScale="1">
        <p:scale>
          <a:sx n="77" d="100"/>
          <a:sy n="77" d="100"/>
        </p:scale>
        <p:origin x="1421" y="6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754E2-A256-49B3-B7C3-47BD28F53BE6}" type="doc">
      <dgm:prSet loTypeId="urn:microsoft.com/office/officeart/2005/8/layout/hProcess9" loCatId="process" qsTypeId="urn:microsoft.com/office/officeart/2005/8/quickstyle/simple1" qsCatId="simple" csTypeId="urn:microsoft.com/office/officeart/2005/8/colors/colorful1" csCatId="colorful" phldr="1"/>
      <dgm:spPr/>
    </dgm:pt>
    <dgm:pt modelId="{57502CE4-34F8-40D9-B4E4-0D34B76C5D89}">
      <dgm:prSet/>
      <dgm:spPr/>
      <dgm:t>
        <a:bodyPr/>
        <a:lstStyle/>
        <a:p>
          <a:r>
            <a:rPr lang="en-US" dirty="0" smtClean="0"/>
            <a:t>Review acceptance letters and financial aid awards.</a:t>
          </a:r>
          <a:endParaRPr lang="en-US" dirty="0"/>
        </a:p>
      </dgm:t>
    </dgm:pt>
    <dgm:pt modelId="{5A4BED6D-505C-49E9-9A68-3DA99CB3D6AA}" type="parTrans" cxnId="{27CE0A0C-2875-47FA-BA0B-77AF21D65DD3}">
      <dgm:prSet/>
      <dgm:spPr/>
      <dgm:t>
        <a:bodyPr/>
        <a:lstStyle/>
        <a:p>
          <a:endParaRPr lang="en-US"/>
        </a:p>
      </dgm:t>
    </dgm:pt>
    <dgm:pt modelId="{6CCA6AC2-1211-438C-B65D-130DBB671ABB}" type="sibTrans" cxnId="{27CE0A0C-2875-47FA-BA0B-77AF21D65DD3}">
      <dgm:prSet/>
      <dgm:spPr/>
      <dgm:t>
        <a:bodyPr/>
        <a:lstStyle/>
        <a:p>
          <a:endParaRPr lang="en-US"/>
        </a:p>
      </dgm:t>
    </dgm:pt>
    <dgm:pt modelId="{887C5F42-2BF4-45DB-A003-7F0FA4EED5BB}">
      <dgm:prSet/>
      <dgm:spPr/>
      <dgm:t>
        <a:bodyPr/>
        <a:lstStyle/>
        <a:p>
          <a:r>
            <a:rPr lang="en-US" dirty="0" smtClean="0"/>
            <a:t>Decide where to go and send required materials to college.</a:t>
          </a:r>
          <a:endParaRPr lang="en-US" dirty="0"/>
        </a:p>
      </dgm:t>
    </dgm:pt>
    <dgm:pt modelId="{18C7CD9B-D59D-4A1E-B914-2C1BD5307A23}" type="parTrans" cxnId="{5341D192-A4C7-48AC-94FD-7F41471C7B46}">
      <dgm:prSet/>
      <dgm:spPr/>
      <dgm:t>
        <a:bodyPr/>
        <a:lstStyle/>
        <a:p>
          <a:endParaRPr lang="en-US"/>
        </a:p>
      </dgm:t>
    </dgm:pt>
    <dgm:pt modelId="{C4A91EBA-4063-492D-B0BE-1E691B3CBCFB}" type="sibTrans" cxnId="{5341D192-A4C7-48AC-94FD-7F41471C7B46}">
      <dgm:prSet/>
      <dgm:spPr/>
      <dgm:t>
        <a:bodyPr/>
        <a:lstStyle/>
        <a:p>
          <a:endParaRPr lang="en-US"/>
        </a:p>
      </dgm:t>
    </dgm:pt>
    <dgm:pt modelId="{1ADACE83-3469-4B38-9E4D-0B975B0D88F5}">
      <dgm:prSet/>
      <dgm:spPr/>
      <dgm:t>
        <a:bodyPr/>
        <a:lstStyle/>
        <a:p>
          <a:r>
            <a:rPr lang="en-US" dirty="0" smtClean="0"/>
            <a:t>Scholarships – keep applying!</a:t>
          </a:r>
          <a:endParaRPr lang="en-US" dirty="0"/>
        </a:p>
      </dgm:t>
    </dgm:pt>
    <dgm:pt modelId="{EF8F32C5-427B-452B-ABFD-B9940F4EAD42}" type="parTrans" cxnId="{2964E970-3B53-4564-A9F2-62B57BE52143}">
      <dgm:prSet/>
      <dgm:spPr/>
      <dgm:t>
        <a:bodyPr/>
        <a:lstStyle/>
        <a:p>
          <a:endParaRPr lang="en-US"/>
        </a:p>
      </dgm:t>
    </dgm:pt>
    <dgm:pt modelId="{202B47A3-0871-4E8F-9FB9-109EDEB6E731}" type="sibTrans" cxnId="{2964E970-3B53-4564-A9F2-62B57BE52143}">
      <dgm:prSet/>
      <dgm:spPr/>
      <dgm:t>
        <a:bodyPr/>
        <a:lstStyle/>
        <a:p>
          <a:endParaRPr lang="en-US"/>
        </a:p>
      </dgm:t>
    </dgm:pt>
    <dgm:pt modelId="{F24BBDB7-A44B-4059-898A-D80F39A03E98}" type="pres">
      <dgm:prSet presAssocID="{59D754E2-A256-49B3-B7C3-47BD28F53BE6}" presName="CompostProcess" presStyleCnt="0">
        <dgm:presLayoutVars>
          <dgm:dir/>
          <dgm:resizeHandles val="exact"/>
        </dgm:presLayoutVars>
      </dgm:prSet>
      <dgm:spPr/>
    </dgm:pt>
    <dgm:pt modelId="{F4F87A1E-A374-468D-96D5-F87F145D8C03}" type="pres">
      <dgm:prSet presAssocID="{59D754E2-A256-49B3-B7C3-47BD28F53BE6}" presName="arrow" presStyleLbl="bgShp" presStyleIdx="0" presStyleCnt="1"/>
      <dgm:spPr/>
    </dgm:pt>
    <dgm:pt modelId="{87FC20D2-EB59-4F72-95C1-BA36434C89D8}" type="pres">
      <dgm:prSet presAssocID="{59D754E2-A256-49B3-B7C3-47BD28F53BE6}" presName="linearProcess" presStyleCnt="0"/>
      <dgm:spPr/>
    </dgm:pt>
    <dgm:pt modelId="{707859D2-1116-494F-8332-E4D201C45704}" type="pres">
      <dgm:prSet presAssocID="{57502CE4-34F8-40D9-B4E4-0D34B76C5D89}" presName="textNode" presStyleLbl="node1" presStyleIdx="0" presStyleCnt="3">
        <dgm:presLayoutVars>
          <dgm:bulletEnabled val="1"/>
        </dgm:presLayoutVars>
      </dgm:prSet>
      <dgm:spPr/>
      <dgm:t>
        <a:bodyPr/>
        <a:lstStyle/>
        <a:p>
          <a:endParaRPr lang="en-US"/>
        </a:p>
      </dgm:t>
    </dgm:pt>
    <dgm:pt modelId="{62E356D0-EB04-4268-A365-7338E0A17F2C}" type="pres">
      <dgm:prSet presAssocID="{6CCA6AC2-1211-438C-B65D-130DBB671ABB}" presName="sibTrans" presStyleCnt="0"/>
      <dgm:spPr/>
    </dgm:pt>
    <dgm:pt modelId="{F01C1607-0A9E-4E5A-BE9F-F9816C9F4E90}" type="pres">
      <dgm:prSet presAssocID="{887C5F42-2BF4-45DB-A003-7F0FA4EED5BB}" presName="textNode" presStyleLbl="node1" presStyleIdx="1" presStyleCnt="3">
        <dgm:presLayoutVars>
          <dgm:bulletEnabled val="1"/>
        </dgm:presLayoutVars>
      </dgm:prSet>
      <dgm:spPr/>
      <dgm:t>
        <a:bodyPr/>
        <a:lstStyle/>
        <a:p>
          <a:endParaRPr lang="en-US"/>
        </a:p>
      </dgm:t>
    </dgm:pt>
    <dgm:pt modelId="{264D2700-3143-4AAB-B98C-DCEAFBE24FF4}" type="pres">
      <dgm:prSet presAssocID="{C4A91EBA-4063-492D-B0BE-1E691B3CBCFB}" presName="sibTrans" presStyleCnt="0"/>
      <dgm:spPr/>
    </dgm:pt>
    <dgm:pt modelId="{A3C78FFD-FE24-4C8E-A950-FBE28DF08B05}" type="pres">
      <dgm:prSet presAssocID="{1ADACE83-3469-4B38-9E4D-0B975B0D88F5}" presName="textNode" presStyleLbl="node1" presStyleIdx="2" presStyleCnt="3">
        <dgm:presLayoutVars>
          <dgm:bulletEnabled val="1"/>
        </dgm:presLayoutVars>
      </dgm:prSet>
      <dgm:spPr/>
      <dgm:t>
        <a:bodyPr/>
        <a:lstStyle/>
        <a:p>
          <a:endParaRPr lang="en-US"/>
        </a:p>
      </dgm:t>
    </dgm:pt>
  </dgm:ptLst>
  <dgm:cxnLst>
    <dgm:cxn modelId="{723C7734-6989-4436-9B20-92454FCA1DF4}" type="presOf" srcId="{887C5F42-2BF4-45DB-A003-7F0FA4EED5BB}" destId="{F01C1607-0A9E-4E5A-BE9F-F9816C9F4E90}" srcOrd="0" destOrd="0" presId="urn:microsoft.com/office/officeart/2005/8/layout/hProcess9"/>
    <dgm:cxn modelId="{5341D192-A4C7-48AC-94FD-7F41471C7B46}" srcId="{59D754E2-A256-49B3-B7C3-47BD28F53BE6}" destId="{887C5F42-2BF4-45DB-A003-7F0FA4EED5BB}" srcOrd="1" destOrd="0" parTransId="{18C7CD9B-D59D-4A1E-B914-2C1BD5307A23}" sibTransId="{C4A91EBA-4063-492D-B0BE-1E691B3CBCFB}"/>
    <dgm:cxn modelId="{2964E970-3B53-4564-A9F2-62B57BE52143}" srcId="{59D754E2-A256-49B3-B7C3-47BD28F53BE6}" destId="{1ADACE83-3469-4B38-9E4D-0B975B0D88F5}" srcOrd="2" destOrd="0" parTransId="{EF8F32C5-427B-452B-ABFD-B9940F4EAD42}" sibTransId="{202B47A3-0871-4E8F-9FB9-109EDEB6E731}"/>
    <dgm:cxn modelId="{A43844A8-2766-4273-9E13-A52202DE7A92}" type="presOf" srcId="{1ADACE83-3469-4B38-9E4D-0B975B0D88F5}" destId="{A3C78FFD-FE24-4C8E-A950-FBE28DF08B05}" srcOrd="0" destOrd="0" presId="urn:microsoft.com/office/officeart/2005/8/layout/hProcess9"/>
    <dgm:cxn modelId="{27CE0A0C-2875-47FA-BA0B-77AF21D65DD3}" srcId="{59D754E2-A256-49B3-B7C3-47BD28F53BE6}" destId="{57502CE4-34F8-40D9-B4E4-0D34B76C5D89}" srcOrd="0" destOrd="0" parTransId="{5A4BED6D-505C-49E9-9A68-3DA99CB3D6AA}" sibTransId="{6CCA6AC2-1211-438C-B65D-130DBB671ABB}"/>
    <dgm:cxn modelId="{BBDEFD74-4029-4FBE-9F7B-61D538C63891}" type="presOf" srcId="{59D754E2-A256-49B3-B7C3-47BD28F53BE6}" destId="{F24BBDB7-A44B-4059-898A-D80F39A03E98}" srcOrd="0" destOrd="0" presId="urn:microsoft.com/office/officeart/2005/8/layout/hProcess9"/>
    <dgm:cxn modelId="{B45AEFB3-3DBC-42B6-BC7A-0E27501DB1E5}" type="presOf" srcId="{57502CE4-34F8-40D9-B4E4-0D34B76C5D89}" destId="{707859D2-1116-494F-8332-E4D201C45704}" srcOrd="0" destOrd="0" presId="urn:microsoft.com/office/officeart/2005/8/layout/hProcess9"/>
    <dgm:cxn modelId="{256718F6-F16B-432F-8AC8-6EFC4B30FA35}" type="presParOf" srcId="{F24BBDB7-A44B-4059-898A-D80F39A03E98}" destId="{F4F87A1E-A374-468D-96D5-F87F145D8C03}" srcOrd="0" destOrd="0" presId="urn:microsoft.com/office/officeart/2005/8/layout/hProcess9"/>
    <dgm:cxn modelId="{F8285FF8-FE6C-478E-9785-E544CF8AD8BA}" type="presParOf" srcId="{F24BBDB7-A44B-4059-898A-D80F39A03E98}" destId="{87FC20D2-EB59-4F72-95C1-BA36434C89D8}" srcOrd="1" destOrd="0" presId="urn:microsoft.com/office/officeart/2005/8/layout/hProcess9"/>
    <dgm:cxn modelId="{158E89D8-8011-410B-8313-772ADDA4B4D0}" type="presParOf" srcId="{87FC20D2-EB59-4F72-95C1-BA36434C89D8}" destId="{707859D2-1116-494F-8332-E4D201C45704}" srcOrd="0" destOrd="0" presId="urn:microsoft.com/office/officeart/2005/8/layout/hProcess9"/>
    <dgm:cxn modelId="{28C752B9-2470-487B-96DD-C8E7E7878856}" type="presParOf" srcId="{87FC20D2-EB59-4F72-95C1-BA36434C89D8}" destId="{62E356D0-EB04-4268-A365-7338E0A17F2C}" srcOrd="1" destOrd="0" presId="urn:microsoft.com/office/officeart/2005/8/layout/hProcess9"/>
    <dgm:cxn modelId="{E854268D-8192-4E7A-A896-4D010C490AC6}" type="presParOf" srcId="{87FC20D2-EB59-4F72-95C1-BA36434C89D8}" destId="{F01C1607-0A9E-4E5A-BE9F-F9816C9F4E90}" srcOrd="2" destOrd="0" presId="urn:microsoft.com/office/officeart/2005/8/layout/hProcess9"/>
    <dgm:cxn modelId="{81BB1404-CB74-48C3-A368-8D80A8AEED1A}" type="presParOf" srcId="{87FC20D2-EB59-4F72-95C1-BA36434C89D8}" destId="{264D2700-3143-4AAB-B98C-DCEAFBE24FF4}" srcOrd="3" destOrd="0" presId="urn:microsoft.com/office/officeart/2005/8/layout/hProcess9"/>
    <dgm:cxn modelId="{0AA52BB0-12ED-4069-B5C4-5517DF6F4261}" type="presParOf" srcId="{87FC20D2-EB59-4F72-95C1-BA36434C89D8}" destId="{A3C78FFD-FE24-4C8E-A950-FBE28DF08B0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A5338-6184-4E9E-9631-58DE540574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A5D9D65-615C-4AC4-802F-39BA5BD4D823}">
      <dgm:prSet phldrT="[Text]"/>
      <dgm:spPr/>
      <dgm:t>
        <a:bodyPr/>
        <a:lstStyle/>
        <a:p>
          <a:r>
            <a:rPr lang="en-US" dirty="0" smtClean="0"/>
            <a:t>Visit campus</a:t>
          </a:r>
          <a:endParaRPr lang="en-US" dirty="0"/>
        </a:p>
      </dgm:t>
    </dgm:pt>
    <dgm:pt modelId="{464811B3-20F5-41CA-A7E8-7F0088808533}" type="parTrans" cxnId="{AFDBD2E1-F2F4-47A1-A19B-3A5AE74DBDE6}">
      <dgm:prSet/>
      <dgm:spPr/>
      <dgm:t>
        <a:bodyPr/>
        <a:lstStyle/>
        <a:p>
          <a:endParaRPr lang="en-US"/>
        </a:p>
      </dgm:t>
    </dgm:pt>
    <dgm:pt modelId="{996EB03D-963C-4C87-B3D5-843DD09C8453}" type="sibTrans" cxnId="{AFDBD2E1-F2F4-47A1-A19B-3A5AE74DBDE6}">
      <dgm:prSet/>
      <dgm:spPr/>
      <dgm:t>
        <a:bodyPr/>
        <a:lstStyle/>
        <a:p>
          <a:endParaRPr lang="en-US"/>
        </a:p>
      </dgm:t>
    </dgm:pt>
    <dgm:pt modelId="{13D810C0-6D39-4836-8C67-81229839126E}">
      <dgm:prSet/>
      <dgm:spPr/>
      <dgm:t>
        <a:bodyPr/>
        <a:lstStyle/>
        <a:p>
          <a:r>
            <a:rPr lang="en-US" dirty="0" smtClean="0"/>
            <a:t>The “Right Fit” (size, location, etc.)</a:t>
          </a:r>
          <a:endParaRPr lang="en-US" dirty="0"/>
        </a:p>
      </dgm:t>
    </dgm:pt>
    <dgm:pt modelId="{21410280-8168-4971-ABFE-2877AB30C974}" type="parTrans" cxnId="{7450A34E-22EB-448D-B2B3-7F9FEE5849C6}">
      <dgm:prSet/>
      <dgm:spPr/>
      <dgm:t>
        <a:bodyPr/>
        <a:lstStyle/>
        <a:p>
          <a:endParaRPr lang="en-US"/>
        </a:p>
      </dgm:t>
    </dgm:pt>
    <dgm:pt modelId="{D1D1A205-9867-45D4-B991-3D0233770C05}" type="sibTrans" cxnId="{7450A34E-22EB-448D-B2B3-7F9FEE5849C6}">
      <dgm:prSet/>
      <dgm:spPr/>
      <dgm:t>
        <a:bodyPr/>
        <a:lstStyle/>
        <a:p>
          <a:endParaRPr lang="en-US"/>
        </a:p>
      </dgm:t>
    </dgm:pt>
    <dgm:pt modelId="{58097F7D-F5C4-4E0D-9E9C-A654AF5433C0}">
      <dgm:prSet/>
      <dgm:spPr/>
      <dgm:t>
        <a:bodyPr/>
        <a:lstStyle/>
        <a:p>
          <a:r>
            <a:rPr lang="en-US" dirty="0" smtClean="0"/>
            <a:t>Degree programs</a:t>
          </a:r>
          <a:endParaRPr lang="en-US" dirty="0"/>
        </a:p>
      </dgm:t>
    </dgm:pt>
    <dgm:pt modelId="{3593DF4A-2E43-47DC-932A-980C2FF73775}" type="parTrans" cxnId="{DD338E32-0F09-4C79-8879-6130A9320FF3}">
      <dgm:prSet/>
      <dgm:spPr/>
      <dgm:t>
        <a:bodyPr/>
        <a:lstStyle/>
        <a:p>
          <a:endParaRPr lang="en-US"/>
        </a:p>
      </dgm:t>
    </dgm:pt>
    <dgm:pt modelId="{C6200BA3-952D-4C88-BCB9-BD336284FF0B}" type="sibTrans" cxnId="{DD338E32-0F09-4C79-8879-6130A9320FF3}">
      <dgm:prSet/>
      <dgm:spPr/>
      <dgm:t>
        <a:bodyPr/>
        <a:lstStyle/>
        <a:p>
          <a:endParaRPr lang="en-US"/>
        </a:p>
      </dgm:t>
    </dgm:pt>
    <dgm:pt modelId="{D57CB48F-3B3C-4C34-8F56-97A1F5D4787A}">
      <dgm:prSet/>
      <dgm:spPr/>
      <dgm:t>
        <a:bodyPr/>
        <a:lstStyle/>
        <a:p>
          <a:r>
            <a:rPr lang="en-US" dirty="0" smtClean="0"/>
            <a:t>Financial aid package</a:t>
          </a:r>
          <a:endParaRPr lang="en-US" dirty="0"/>
        </a:p>
      </dgm:t>
    </dgm:pt>
    <dgm:pt modelId="{12A987C0-402F-45CA-A825-285609534668}" type="parTrans" cxnId="{08597691-774A-44B2-88A7-0209EFDF0BAA}">
      <dgm:prSet/>
      <dgm:spPr/>
      <dgm:t>
        <a:bodyPr/>
        <a:lstStyle/>
        <a:p>
          <a:endParaRPr lang="en-US"/>
        </a:p>
      </dgm:t>
    </dgm:pt>
    <dgm:pt modelId="{71FF033C-A8E5-46E7-A055-4F07031EF53F}" type="sibTrans" cxnId="{08597691-774A-44B2-88A7-0209EFDF0BAA}">
      <dgm:prSet/>
      <dgm:spPr/>
      <dgm:t>
        <a:bodyPr/>
        <a:lstStyle/>
        <a:p>
          <a:endParaRPr lang="en-US"/>
        </a:p>
      </dgm:t>
    </dgm:pt>
    <dgm:pt modelId="{453AC9AA-072E-4CB6-9FB8-9BFE92B4B6D3}">
      <dgm:prSet/>
      <dgm:spPr/>
      <dgm:t>
        <a:bodyPr/>
        <a:lstStyle/>
        <a:p>
          <a:r>
            <a:rPr lang="en-US" dirty="0" smtClean="0"/>
            <a:t>Weather</a:t>
          </a:r>
          <a:endParaRPr lang="en-US" dirty="0"/>
        </a:p>
      </dgm:t>
    </dgm:pt>
    <dgm:pt modelId="{DDCAA2F9-46A4-4946-A804-263A5DED9062}" type="parTrans" cxnId="{C091963B-25F8-4105-AAAD-C457B7728DE4}">
      <dgm:prSet/>
      <dgm:spPr/>
      <dgm:t>
        <a:bodyPr/>
        <a:lstStyle/>
        <a:p>
          <a:endParaRPr lang="en-US"/>
        </a:p>
      </dgm:t>
    </dgm:pt>
    <dgm:pt modelId="{92E0E397-0563-4540-A752-0F1FE7957D23}" type="sibTrans" cxnId="{C091963B-25F8-4105-AAAD-C457B7728DE4}">
      <dgm:prSet/>
      <dgm:spPr/>
      <dgm:t>
        <a:bodyPr/>
        <a:lstStyle/>
        <a:p>
          <a:endParaRPr lang="en-US"/>
        </a:p>
      </dgm:t>
    </dgm:pt>
    <dgm:pt modelId="{204194B7-7B0F-4B7C-B9ED-B644D480EEF8}">
      <dgm:prSet/>
      <dgm:spPr/>
      <dgm:t>
        <a:bodyPr/>
        <a:lstStyle/>
        <a:p>
          <a:r>
            <a:rPr lang="en-US" dirty="0" smtClean="0"/>
            <a:t>College paper</a:t>
          </a:r>
          <a:endParaRPr lang="en-US" dirty="0"/>
        </a:p>
      </dgm:t>
    </dgm:pt>
    <dgm:pt modelId="{B904607F-B3FC-451A-BCBF-57BB2E45152C}" type="parTrans" cxnId="{C3E5C6DC-AD32-4F12-AF0F-1A51A877E0C1}">
      <dgm:prSet/>
      <dgm:spPr/>
      <dgm:t>
        <a:bodyPr/>
        <a:lstStyle/>
        <a:p>
          <a:endParaRPr lang="en-US"/>
        </a:p>
      </dgm:t>
    </dgm:pt>
    <dgm:pt modelId="{D5CCC17B-C797-4924-A5AB-7C881C9A4991}" type="sibTrans" cxnId="{C3E5C6DC-AD32-4F12-AF0F-1A51A877E0C1}">
      <dgm:prSet/>
      <dgm:spPr/>
      <dgm:t>
        <a:bodyPr/>
        <a:lstStyle/>
        <a:p>
          <a:endParaRPr lang="en-US"/>
        </a:p>
      </dgm:t>
    </dgm:pt>
    <dgm:pt modelId="{A768A692-DF65-4762-A1EF-637530361CEF}" type="pres">
      <dgm:prSet presAssocID="{44AA5338-6184-4E9E-9631-58DE54057447}" presName="diagram" presStyleCnt="0">
        <dgm:presLayoutVars>
          <dgm:dir/>
          <dgm:resizeHandles val="exact"/>
        </dgm:presLayoutVars>
      </dgm:prSet>
      <dgm:spPr/>
      <dgm:t>
        <a:bodyPr/>
        <a:lstStyle/>
        <a:p>
          <a:endParaRPr lang="en-US"/>
        </a:p>
      </dgm:t>
    </dgm:pt>
    <dgm:pt modelId="{16C165CF-F230-49A2-B2D9-B110F7BC279F}" type="pres">
      <dgm:prSet presAssocID="{0A5D9D65-615C-4AC4-802F-39BA5BD4D823}" presName="node" presStyleLbl="node1" presStyleIdx="0" presStyleCnt="6">
        <dgm:presLayoutVars>
          <dgm:bulletEnabled val="1"/>
        </dgm:presLayoutVars>
      </dgm:prSet>
      <dgm:spPr/>
      <dgm:t>
        <a:bodyPr/>
        <a:lstStyle/>
        <a:p>
          <a:endParaRPr lang="en-US"/>
        </a:p>
      </dgm:t>
    </dgm:pt>
    <dgm:pt modelId="{EFC12A14-1A71-47CD-AF68-52334C6418FE}" type="pres">
      <dgm:prSet presAssocID="{996EB03D-963C-4C87-B3D5-843DD09C8453}" presName="sibTrans" presStyleCnt="0"/>
      <dgm:spPr/>
    </dgm:pt>
    <dgm:pt modelId="{9CDB6A13-669D-4813-B048-14F2EA6C9995}" type="pres">
      <dgm:prSet presAssocID="{13D810C0-6D39-4836-8C67-81229839126E}" presName="node" presStyleLbl="node1" presStyleIdx="1" presStyleCnt="6">
        <dgm:presLayoutVars>
          <dgm:bulletEnabled val="1"/>
        </dgm:presLayoutVars>
      </dgm:prSet>
      <dgm:spPr/>
      <dgm:t>
        <a:bodyPr/>
        <a:lstStyle/>
        <a:p>
          <a:endParaRPr lang="en-US"/>
        </a:p>
      </dgm:t>
    </dgm:pt>
    <dgm:pt modelId="{38E1081C-0FF2-49C5-8E87-3878A0F94B29}" type="pres">
      <dgm:prSet presAssocID="{D1D1A205-9867-45D4-B991-3D0233770C05}" presName="sibTrans" presStyleCnt="0"/>
      <dgm:spPr/>
    </dgm:pt>
    <dgm:pt modelId="{74688E14-BC23-43DB-8326-B0D7D16DD485}" type="pres">
      <dgm:prSet presAssocID="{58097F7D-F5C4-4E0D-9E9C-A654AF5433C0}" presName="node" presStyleLbl="node1" presStyleIdx="2" presStyleCnt="6">
        <dgm:presLayoutVars>
          <dgm:bulletEnabled val="1"/>
        </dgm:presLayoutVars>
      </dgm:prSet>
      <dgm:spPr/>
      <dgm:t>
        <a:bodyPr/>
        <a:lstStyle/>
        <a:p>
          <a:endParaRPr lang="en-US"/>
        </a:p>
      </dgm:t>
    </dgm:pt>
    <dgm:pt modelId="{BBE65DB2-B8FA-4778-AB41-E1E4E7CAF3EE}" type="pres">
      <dgm:prSet presAssocID="{C6200BA3-952D-4C88-BCB9-BD336284FF0B}" presName="sibTrans" presStyleCnt="0"/>
      <dgm:spPr/>
    </dgm:pt>
    <dgm:pt modelId="{1733AEDC-872E-4E19-B5E0-7D2275C81EDD}" type="pres">
      <dgm:prSet presAssocID="{D57CB48F-3B3C-4C34-8F56-97A1F5D4787A}" presName="node" presStyleLbl="node1" presStyleIdx="3" presStyleCnt="6">
        <dgm:presLayoutVars>
          <dgm:bulletEnabled val="1"/>
        </dgm:presLayoutVars>
      </dgm:prSet>
      <dgm:spPr/>
      <dgm:t>
        <a:bodyPr/>
        <a:lstStyle/>
        <a:p>
          <a:endParaRPr lang="en-US"/>
        </a:p>
      </dgm:t>
    </dgm:pt>
    <dgm:pt modelId="{84ED2D07-8D75-4BDE-A400-B9C569620D50}" type="pres">
      <dgm:prSet presAssocID="{71FF033C-A8E5-46E7-A055-4F07031EF53F}" presName="sibTrans" presStyleCnt="0"/>
      <dgm:spPr/>
    </dgm:pt>
    <dgm:pt modelId="{31659027-3874-40FC-9221-F638F3B32B47}" type="pres">
      <dgm:prSet presAssocID="{453AC9AA-072E-4CB6-9FB8-9BFE92B4B6D3}" presName="node" presStyleLbl="node1" presStyleIdx="4" presStyleCnt="6">
        <dgm:presLayoutVars>
          <dgm:bulletEnabled val="1"/>
        </dgm:presLayoutVars>
      </dgm:prSet>
      <dgm:spPr/>
      <dgm:t>
        <a:bodyPr/>
        <a:lstStyle/>
        <a:p>
          <a:endParaRPr lang="en-US"/>
        </a:p>
      </dgm:t>
    </dgm:pt>
    <dgm:pt modelId="{11A7F9A6-1ED4-4D01-8145-521023634EDB}" type="pres">
      <dgm:prSet presAssocID="{92E0E397-0563-4540-A752-0F1FE7957D23}" presName="sibTrans" presStyleCnt="0"/>
      <dgm:spPr/>
    </dgm:pt>
    <dgm:pt modelId="{060C8EAE-25C3-402B-8BA2-694AFE1380A1}" type="pres">
      <dgm:prSet presAssocID="{204194B7-7B0F-4B7C-B9ED-B644D480EEF8}" presName="node" presStyleLbl="node1" presStyleIdx="5" presStyleCnt="6">
        <dgm:presLayoutVars>
          <dgm:bulletEnabled val="1"/>
        </dgm:presLayoutVars>
      </dgm:prSet>
      <dgm:spPr/>
      <dgm:t>
        <a:bodyPr/>
        <a:lstStyle/>
        <a:p>
          <a:endParaRPr lang="en-US"/>
        </a:p>
      </dgm:t>
    </dgm:pt>
  </dgm:ptLst>
  <dgm:cxnLst>
    <dgm:cxn modelId="{AAF31DC0-25C8-4EF8-B576-AAEDE582A9D8}" type="presOf" srcId="{D57CB48F-3B3C-4C34-8F56-97A1F5D4787A}" destId="{1733AEDC-872E-4E19-B5E0-7D2275C81EDD}" srcOrd="0" destOrd="0" presId="urn:microsoft.com/office/officeart/2005/8/layout/default"/>
    <dgm:cxn modelId="{7450A34E-22EB-448D-B2B3-7F9FEE5849C6}" srcId="{44AA5338-6184-4E9E-9631-58DE54057447}" destId="{13D810C0-6D39-4836-8C67-81229839126E}" srcOrd="1" destOrd="0" parTransId="{21410280-8168-4971-ABFE-2877AB30C974}" sibTransId="{D1D1A205-9867-45D4-B991-3D0233770C05}"/>
    <dgm:cxn modelId="{C091963B-25F8-4105-AAAD-C457B7728DE4}" srcId="{44AA5338-6184-4E9E-9631-58DE54057447}" destId="{453AC9AA-072E-4CB6-9FB8-9BFE92B4B6D3}" srcOrd="4" destOrd="0" parTransId="{DDCAA2F9-46A4-4946-A804-263A5DED9062}" sibTransId="{92E0E397-0563-4540-A752-0F1FE7957D23}"/>
    <dgm:cxn modelId="{DD338E32-0F09-4C79-8879-6130A9320FF3}" srcId="{44AA5338-6184-4E9E-9631-58DE54057447}" destId="{58097F7D-F5C4-4E0D-9E9C-A654AF5433C0}" srcOrd="2" destOrd="0" parTransId="{3593DF4A-2E43-47DC-932A-980C2FF73775}" sibTransId="{C6200BA3-952D-4C88-BCB9-BD336284FF0B}"/>
    <dgm:cxn modelId="{B885F9C8-F2FA-44F1-93E1-A7908FE36007}" type="presOf" srcId="{58097F7D-F5C4-4E0D-9E9C-A654AF5433C0}" destId="{74688E14-BC23-43DB-8326-B0D7D16DD485}" srcOrd="0" destOrd="0" presId="urn:microsoft.com/office/officeart/2005/8/layout/default"/>
    <dgm:cxn modelId="{AFDBD2E1-F2F4-47A1-A19B-3A5AE74DBDE6}" srcId="{44AA5338-6184-4E9E-9631-58DE54057447}" destId="{0A5D9D65-615C-4AC4-802F-39BA5BD4D823}" srcOrd="0" destOrd="0" parTransId="{464811B3-20F5-41CA-A7E8-7F0088808533}" sibTransId="{996EB03D-963C-4C87-B3D5-843DD09C8453}"/>
    <dgm:cxn modelId="{03A91A91-818E-404E-8923-423046111BF8}" type="presOf" srcId="{204194B7-7B0F-4B7C-B9ED-B644D480EEF8}" destId="{060C8EAE-25C3-402B-8BA2-694AFE1380A1}" srcOrd="0" destOrd="0" presId="urn:microsoft.com/office/officeart/2005/8/layout/default"/>
    <dgm:cxn modelId="{DB9061E4-29B4-4834-BAA7-4FD7963CA7B2}" type="presOf" srcId="{13D810C0-6D39-4836-8C67-81229839126E}" destId="{9CDB6A13-669D-4813-B048-14F2EA6C9995}" srcOrd="0" destOrd="0" presId="urn:microsoft.com/office/officeart/2005/8/layout/default"/>
    <dgm:cxn modelId="{08597691-774A-44B2-88A7-0209EFDF0BAA}" srcId="{44AA5338-6184-4E9E-9631-58DE54057447}" destId="{D57CB48F-3B3C-4C34-8F56-97A1F5D4787A}" srcOrd="3" destOrd="0" parTransId="{12A987C0-402F-45CA-A825-285609534668}" sibTransId="{71FF033C-A8E5-46E7-A055-4F07031EF53F}"/>
    <dgm:cxn modelId="{7CC8EFBA-6CEE-4E7B-973E-8CCF2673D4B6}" type="presOf" srcId="{0A5D9D65-615C-4AC4-802F-39BA5BD4D823}" destId="{16C165CF-F230-49A2-B2D9-B110F7BC279F}" srcOrd="0" destOrd="0" presId="urn:microsoft.com/office/officeart/2005/8/layout/default"/>
    <dgm:cxn modelId="{3573CA0F-EF41-425A-8275-221B02A47CA4}" type="presOf" srcId="{44AA5338-6184-4E9E-9631-58DE54057447}" destId="{A768A692-DF65-4762-A1EF-637530361CEF}" srcOrd="0" destOrd="0" presId="urn:microsoft.com/office/officeart/2005/8/layout/default"/>
    <dgm:cxn modelId="{DCA8830C-571A-408F-858E-C84227E45334}" type="presOf" srcId="{453AC9AA-072E-4CB6-9FB8-9BFE92B4B6D3}" destId="{31659027-3874-40FC-9221-F638F3B32B47}" srcOrd="0" destOrd="0" presId="urn:microsoft.com/office/officeart/2005/8/layout/default"/>
    <dgm:cxn modelId="{C3E5C6DC-AD32-4F12-AF0F-1A51A877E0C1}" srcId="{44AA5338-6184-4E9E-9631-58DE54057447}" destId="{204194B7-7B0F-4B7C-B9ED-B644D480EEF8}" srcOrd="5" destOrd="0" parTransId="{B904607F-B3FC-451A-BCBF-57BB2E45152C}" sibTransId="{D5CCC17B-C797-4924-A5AB-7C881C9A4991}"/>
    <dgm:cxn modelId="{EA26187E-34C2-4A3B-A229-8280127E69C0}" type="presParOf" srcId="{A768A692-DF65-4762-A1EF-637530361CEF}" destId="{16C165CF-F230-49A2-B2D9-B110F7BC279F}" srcOrd="0" destOrd="0" presId="urn:microsoft.com/office/officeart/2005/8/layout/default"/>
    <dgm:cxn modelId="{BDE8A78F-E149-4137-A1BA-E8D45EBDDCE8}" type="presParOf" srcId="{A768A692-DF65-4762-A1EF-637530361CEF}" destId="{EFC12A14-1A71-47CD-AF68-52334C6418FE}" srcOrd="1" destOrd="0" presId="urn:microsoft.com/office/officeart/2005/8/layout/default"/>
    <dgm:cxn modelId="{00949D11-8914-4188-A472-EECC4757334B}" type="presParOf" srcId="{A768A692-DF65-4762-A1EF-637530361CEF}" destId="{9CDB6A13-669D-4813-B048-14F2EA6C9995}" srcOrd="2" destOrd="0" presId="urn:microsoft.com/office/officeart/2005/8/layout/default"/>
    <dgm:cxn modelId="{F79D48FB-31A2-4C3A-BDCF-F425638E90B4}" type="presParOf" srcId="{A768A692-DF65-4762-A1EF-637530361CEF}" destId="{38E1081C-0FF2-49C5-8E87-3878A0F94B29}" srcOrd="3" destOrd="0" presId="urn:microsoft.com/office/officeart/2005/8/layout/default"/>
    <dgm:cxn modelId="{691B0C74-4394-4F19-B17A-911F0EBF2315}" type="presParOf" srcId="{A768A692-DF65-4762-A1EF-637530361CEF}" destId="{74688E14-BC23-43DB-8326-B0D7D16DD485}" srcOrd="4" destOrd="0" presId="urn:microsoft.com/office/officeart/2005/8/layout/default"/>
    <dgm:cxn modelId="{C6B11C02-D5A5-4E3C-B61A-2411F79E66B1}" type="presParOf" srcId="{A768A692-DF65-4762-A1EF-637530361CEF}" destId="{BBE65DB2-B8FA-4778-AB41-E1E4E7CAF3EE}" srcOrd="5" destOrd="0" presId="urn:microsoft.com/office/officeart/2005/8/layout/default"/>
    <dgm:cxn modelId="{7B7BC0F2-DDB0-4CC0-A0C8-5B14B5F96CA6}" type="presParOf" srcId="{A768A692-DF65-4762-A1EF-637530361CEF}" destId="{1733AEDC-872E-4E19-B5E0-7D2275C81EDD}" srcOrd="6" destOrd="0" presId="urn:microsoft.com/office/officeart/2005/8/layout/default"/>
    <dgm:cxn modelId="{3F1E261C-D0B7-404D-B121-61832FB13633}" type="presParOf" srcId="{A768A692-DF65-4762-A1EF-637530361CEF}" destId="{84ED2D07-8D75-4BDE-A400-B9C569620D50}" srcOrd="7" destOrd="0" presId="urn:microsoft.com/office/officeart/2005/8/layout/default"/>
    <dgm:cxn modelId="{C0FA518F-EF23-46A1-9D1A-12FE3600455B}" type="presParOf" srcId="{A768A692-DF65-4762-A1EF-637530361CEF}" destId="{31659027-3874-40FC-9221-F638F3B32B47}" srcOrd="8" destOrd="0" presId="urn:microsoft.com/office/officeart/2005/8/layout/default"/>
    <dgm:cxn modelId="{53732F04-B4A8-4EED-92EE-B563667D64E6}" type="presParOf" srcId="{A768A692-DF65-4762-A1EF-637530361CEF}" destId="{11A7F9A6-1ED4-4D01-8145-521023634EDB}" srcOrd="9" destOrd="0" presId="urn:microsoft.com/office/officeart/2005/8/layout/default"/>
    <dgm:cxn modelId="{1152A30E-7984-47AC-B82F-55EE3EE14214}" type="presParOf" srcId="{A768A692-DF65-4762-A1EF-637530361CEF}" destId="{060C8EAE-25C3-402B-8BA2-694AFE1380A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30CB86-4D36-4B32-9FBF-2EFAA21E078C}" type="doc">
      <dgm:prSet loTypeId="urn:microsoft.com/office/officeart/2005/8/layout/vProcess5" loCatId="process" qsTypeId="urn:microsoft.com/office/officeart/2005/8/quickstyle/simple1" qsCatId="simple" csTypeId="urn:microsoft.com/office/officeart/2005/8/colors/colorful1" csCatId="colorful" phldr="1"/>
      <dgm:spPr/>
    </dgm:pt>
    <dgm:pt modelId="{C149FD02-AC92-4FC6-8437-D24BB5592356}">
      <dgm:prSet phldrT="[Text]"/>
      <dgm:spPr/>
      <dgm:t>
        <a:bodyPr/>
        <a:lstStyle/>
        <a:p>
          <a:r>
            <a:rPr lang="en-US" dirty="0" smtClean="0"/>
            <a:t>May 1: National Candidates’ Reply Date</a:t>
          </a:r>
          <a:endParaRPr lang="en-US" dirty="0"/>
        </a:p>
      </dgm:t>
    </dgm:pt>
    <dgm:pt modelId="{C4CA6A53-508E-4210-A55B-BD4181940A7E}" type="parTrans" cxnId="{DC078C2D-0CB2-4AA9-A21D-CA3995BD8B75}">
      <dgm:prSet/>
      <dgm:spPr/>
      <dgm:t>
        <a:bodyPr/>
        <a:lstStyle/>
        <a:p>
          <a:endParaRPr lang="en-US"/>
        </a:p>
      </dgm:t>
    </dgm:pt>
    <dgm:pt modelId="{06D15790-FCF4-4DD4-A190-73020A7ADE61}" type="sibTrans" cxnId="{DC078C2D-0CB2-4AA9-A21D-CA3995BD8B75}">
      <dgm:prSet/>
      <dgm:spPr/>
      <dgm:t>
        <a:bodyPr/>
        <a:lstStyle/>
        <a:p>
          <a:endParaRPr lang="en-US" dirty="0"/>
        </a:p>
      </dgm:t>
    </dgm:pt>
    <dgm:pt modelId="{2D3D98D9-B499-4710-A3DC-F145DE048A8D}">
      <dgm:prSet/>
      <dgm:spPr/>
      <dgm:t>
        <a:bodyPr/>
        <a:lstStyle/>
        <a:p>
          <a:r>
            <a:rPr lang="en-US" dirty="0" smtClean="0"/>
            <a:t>Thank you notes</a:t>
          </a:r>
          <a:endParaRPr lang="en-US" dirty="0"/>
        </a:p>
      </dgm:t>
    </dgm:pt>
    <dgm:pt modelId="{56016976-812A-476F-A579-81F08FD2F8AC}" type="parTrans" cxnId="{EE75F1F2-5A0A-479D-8C19-1F3EDFE35370}">
      <dgm:prSet/>
      <dgm:spPr/>
      <dgm:t>
        <a:bodyPr/>
        <a:lstStyle/>
        <a:p>
          <a:endParaRPr lang="en-US"/>
        </a:p>
      </dgm:t>
    </dgm:pt>
    <dgm:pt modelId="{9BAFDCDE-46A9-412F-BB08-D174FA46D0A2}" type="sibTrans" cxnId="{EE75F1F2-5A0A-479D-8C19-1F3EDFE35370}">
      <dgm:prSet/>
      <dgm:spPr/>
      <dgm:t>
        <a:bodyPr/>
        <a:lstStyle/>
        <a:p>
          <a:endParaRPr lang="en-US" dirty="0"/>
        </a:p>
      </dgm:t>
    </dgm:pt>
    <dgm:pt modelId="{03DD61CE-F1F3-46C0-A1C9-D8A27EAECB41}">
      <dgm:prSet/>
      <dgm:spPr/>
      <dgm:t>
        <a:bodyPr/>
        <a:lstStyle/>
        <a:p>
          <a:r>
            <a:rPr lang="en-US" dirty="0" smtClean="0"/>
            <a:t>Final transcript</a:t>
          </a:r>
          <a:endParaRPr lang="en-US" dirty="0"/>
        </a:p>
      </dgm:t>
    </dgm:pt>
    <dgm:pt modelId="{C69F260D-77A0-4978-B1E3-D311D299C967}" type="parTrans" cxnId="{993101B2-A65F-4BEA-9617-68A878B8C56F}">
      <dgm:prSet/>
      <dgm:spPr/>
      <dgm:t>
        <a:bodyPr/>
        <a:lstStyle/>
        <a:p>
          <a:endParaRPr lang="en-US"/>
        </a:p>
      </dgm:t>
    </dgm:pt>
    <dgm:pt modelId="{B6B7411A-E47A-4A7A-BADF-BBE281F38C86}" type="sibTrans" cxnId="{993101B2-A65F-4BEA-9617-68A878B8C56F}">
      <dgm:prSet/>
      <dgm:spPr/>
      <dgm:t>
        <a:bodyPr/>
        <a:lstStyle/>
        <a:p>
          <a:endParaRPr lang="en-US" dirty="0"/>
        </a:p>
      </dgm:t>
    </dgm:pt>
    <dgm:pt modelId="{761327DF-A057-4120-9C86-FDD9B436C17E}">
      <dgm:prSet/>
      <dgm:spPr/>
      <dgm:t>
        <a:bodyPr/>
        <a:lstStyle/>
        <a:p>
          <a:r>
            <a:rPr lang="en-US" dirty="0" smtClean="0"/>
            <a:t>College deadlines</a:t>
          </a:r>
          <a:endParaRPr lang="en-US" dirty="0"/>
        </a:p>
      </dgm:t>
    </dgm:pt>
    <dgm:pt modelId="{933A5F68-8E76-4B88-BE6D-33939BAE4B2A}" type="parTrans" cxnId="{481B0CB8-FA03-4EA5-9A11-087E0492B0AC}">
      <dgm:prSet/>
      <dgm:spPr/>
      <dgm:t>
        <a:bodyPr/>
        <a:lstStyle/>
        <a:p>
          <a:endParaRPr lang="en-US"/>
        </a:p>
      </dgm:t>
    </dgm:pt>
    <dgm:pt modelId="{8852C1AE-E67C-473A-8644-02ECB4492B01}" type="sibTrans" cxnId="{481B0CB8-FA03-4EA5-9A11-087E0492B0AC}">
      <dgm:prSet/>
      <dgm:spPr/>
      <dgm:t>
        <a:bodyPr/>
        <a:lstStyle/>
        <a:p>
          <a:endParaRPr lang="en-US" dirty="0"/>
        </a:p>
      </dgm:t>
    </dgm:pt>
    <dgm:pt modelId="{7D44A646-5CB0-4FD3-BD47-B25463B42196}">
      <dgm:prSet/>
      <dgm:spPr/>
      <dgm:t>
        <a:bodyPr/>
        <a:lstStyle/>
        <a:p>
          <a:r>
            <a:rPr lang="en-US" dirty="0" smtClean="0"/>
            <a:t>Graduation!</a:t>
          </a:r>
          <a:endParaRPr lang="en-US" dirty="0"/>
        </a:p>
      </dgm:t>
    </dgm:pt>
    <dgm:pt modelId="{285AC626-2E84-41FC-A641-3A90A58DEA78}" type="parTrans" cxnId="{4255A420-C2A9-4E49-8B68-89FDDC1DC988}">
      <dgm:prSet/>
      <dgm:spPr/>
      <dgm:t>
        <a:bodyPr/>
        <a:lstStyle/>
        <a:p>
          <a:endParaRPr lang="en-US"/>
        </a:p>
      </dgm:t>
    </dgm:pt>
    <dgm:pt modelId="{547F6DAA-25F3-4905-92E7-57120DF33768}" type="sibTrans" cxnId="{4255A420-C2A9-4E49-8B68-89FDDC1DC988}">
      <dgm:prSet/>
      <dgm:spPr/>
      <dgm:t>
        <a:bodyPr/>
        <a:lstStyle/>
        <a:p>
          <a:endParaRPr lang="en-US"/>
        </a:p>
      </dgm:t>
    </dgm:pt>
    <dgm:pt modelId="{4CC15A1E-A8D0-4E7F-B6AC-F1D49B7A065E}" type="pres">
      <dgm:prSet presAssocID="{5130CB86-4D36-4B32-9FBF-2EFAA21E078C}" presName="outerComposite" presStyleCnt="0">
        <dgm:presLayoutVars>
          <dgm:chMax val="5"/>
          <dgm:dir/>
          <dgm:resizeHandles val="exact"/>
        </dgm:presLayoutVars>
      </dgm:prSet>
      <dgm:spPr/>
    </dgm:pt>
    <dgm:pt modelId="{2F03258E-74BF-4425-B51D-19D3CDEAE269}" type="pres">
      <dgm:prSet presAssocID="{5130CB86-4D36-4B32-9FBF-2EFAA21E078C}" presName="dummyMaxCanvas" presStyleCnt="0">
        <dgm:presLayoutVars/>
      </dgm:prSet>
      <dgm:spPr/>
    </dgm:pt>
    <dgm:pt modelId="{46E8A204-3ED8-4DC2-BD12-B7EC91E558F6}" type="pres">
      <dgm:prSet presAssocID="{5130CB86-4D36-4B32-9FBF-2EFAA21E078C}" presName="FiveNodes_1" presStyleLbl="node1" presStyleIdx="0" presStyleCnt="5" custLinFactNeighborY="3779">
        <dgm:presLayoutVars>
          <dgm:bulletEnabled val="1"/>
        </dgm:presLayoutVars>
      </dgm:prSet>
      <dgm:spPr/>
      <dgm:t>
        <a:bodyPr/>
        <a:lstStyle/>
        <a:p>
          <a:endParaRPr lang="en-US"/>
        </a:p>
      </dgm:t>
    </dgm:pt>
    <dgm:pt modelId="{7894CA81-E5D5-48A8-B551-D0C2E4ADC51B}" type="pres">
      <dgm:prSet presAssocID="{5130CB86-4D36-4B32-9FBF-2EFAA21E078C}" presName="FiveNodes_2" presStyleLbl="node1" presStyleIdx="1" presStyleCnt="5">
        <dgm:presLayoutVars>
          <dgm:bulletEnabled val="1"/>
        </dgm:presLayoutVars>
      </dgm:prSet>
      <dgm:spPr/>
      <dgm:t>
        <a:bodyPr/>
        <a:lstStyle/>
        <a:p>
          <a:endParaRPr lang="en-US"/>
        </a:p>
      </dgm:t>
    </dgm:pt>
    <dgm:pt modelId="{85849593-FF6C-4AC2-B4DC-893340A02813}" type="pres">
      <dgm:prSet presAssocID="{5130CB86-4D36-4B32-9FBF-2EFAA21E078C}" presName="FiveNodes_3" presStyleLbl="node1" presStyleIdx="2" presStyleCnt="5">
        <dgm:presLayoutVars>
          <dgm:bulletEnabled val="1"/>
        </dgm:presLayoutVars>
      </dgm:prSet>
      <dgm:spPr/>
      <dgm:t>
        <a:bodyPr/>
        <a:lstStyle/>
        <a:p>
          <a:endParaRPr lang="en-US"/>
        </a:p>
      </dgm:t>
    </dgm:pt>
    <dgm:pt modelId="{F1886441-4D23-4511-8B61-9D056F44CCE2}" type="pres">
      <dgm:prSet presAssocID="{5130CB86-4D36-4B32-9FBF-2EFAA21E078C}" presName="FiveNodes_4" presStyleLbl="node1" presStyleIdx="3" presStyleCnt="5">
        <dgm:presLayoutVars>
          <dgm:bulletEnabled val="1"/>
        </dgm:presLayoutVars>
      </dgm:prSet>
      <dgm:spPr/>
      <dgm:t>
        <a:bodyPr/>
        <a:lstStyle/>
        <a:p>
          <a:endParaRPr lang="en-US"/>
        </a:p>
      </dgm:t>
    </dgm:pt>
    <dgm:pt modelId="{0253CF33-6266-4B2B-94DC-932D21178C91}" type="pres">
      <dgm:prSet presAssocID="{5130CB86-4D36-4B32-9FBF-2EFAA21E078C}" presName="FiveNodes_5" presStyleLbl="node1" presStyleIdx="4" presStyleCnt="5">
        <dgm:presLayoutVars>
          <dgm:bulletEnabled val="1"/>
        </dgm:presLayoutVars>
      </dgm:prSet>
      <dgm:spPr/>
      <dgm:t>
        <a:bodyPr/>
        <a:lstStyle/>
        <a:p>
          <a:endParaRPr lang="en-US"/>
        </a:p>
      </dgm:t>
    </dgm:pt>
    <dgm:pt modelId="{17741F72-6B79-4126-94B4-E7D0FC5EE68D}" type="pres">
      <dgm:prSet presAssocID="{5130CB86-4D36-4B32-9FBF-2EFAA21E078C}" presName="FiveConn_1-2" presStyleLbl="fgAccFollowNode1" presStyleIdx="0" presStyleCnt="4">
        <dgm:presLayoutVars>
          <dgm:bulletEnabled val="1"/>
        </dgm:presLayoutVars>
      </dgm:prSet>
      <dgm:spPr/>
      <dgm:t>
        <a:bodyPr/>
        <a:lstStyle/>
        <a:p>
          <a:endParaRPr lang="en-US"/>
        </a:p>
      </dgm:t>
    </dgm:pt>
    <dgm:pt modelId="{B38154C0-676C-421D-9DFE-8FE297956B38}" type="pres">
      <dgm:prSet presAssocID="{5130CB86-4D36-4B32-9FBF-2EFAA21E078C}" presName="FiveConn_2-3" presStyleLbl="fgAccFollowNode1" presStyleIdx="1" presStyleCnt="4">
        <dgm:presLayoutVars>
          <dgm:bulletEnabled val="1"/>
        </dgm:presLayoutVars>
      </dgm:prSet>
      <dgm:spPr/>
      <dgm:t>
        <a:bodyPr/>
        <a:lstStyle/>
        <a:p>
          <a:endParaRPr lang="en-US"/>
        </a:p>
      </dgm:t>
    </dgm:pt>
    <dgm:pt modelId="{FB33B966-F5B2-4D08-8881-2FAAC3C3D5E5}" type="pres">
      <dgm:prSet presAssocID="{5130CB86-4D36-4B32-9FBF-2EFAA21E078C}" presName="FiveConn_3-4" presStyleLbl="fgAccFollowNode1" presStyleIdx="2" presStyleCnt="4">
        <dgm:presLayoutVars>
          <dgm:bulletEnabled val="1"/>
        </dgm:presLayoutVars>
      </dgm:prSet>
      <dgm:spPr/>
      <dgm:t>
        <a:bodyPr/>
        <a:lstStyle/>
        <a:p>
          <a:endParaRPr lang="en-US"/>
        </a:p>
      </dgm:t>
    </dgm:pt>
    <dgm:pt modelId="{B3941B8C-940C-4646-8A37-D32F400E7BA2}" type="pres">
      <dgm:prSet presAssocID="{5130CB86-4D36-4B32-9FBF-2EFAA21E078C}" presName="FiveConn_4-5" presStyleLbl="fgAccFollowNode1" presStyleIdx="3" presStyleCnt="4">
        <dgm:presLayoutVars>
          <dgm:bulletEnabled val="1"/>
        </dgm:presLayoutVars>
      </dgm:prSet>
      <dgm:spPr/>
      <dgm:t>
        <a:bodyPr/>
        <a:lstStyle/>
        <a:p>
          <a:endParaRPr lang="en-US"/>
        </a:p>
      </dgm:t>
    </dgm:pt>
    <dgm:pt modelId="{AEC30F72-F19A-4906-B471-3780523A4D9F}" type="pres">
      <dgm:prSet presAssocID="{5130CB86-4D36-4B32-9FBF-2EFAA21E078C}" presName="FiveNodes_1_text" presStyleLbl="node1" presStyleIdx="4" presStyleCnt="5">
        <dgm:presLayoutVars>
          <dgm:bulletEnabled val="1"/>
        </dgm:presLayoutVars>
      </dgm:prSet>
      <dgm:spPr/>
      <dgm:t>
        <a:bodyPr/>
        <a:lstStyle/>
        <a:p>
          <a:endParaRPr lang="en-US"/>
        </a:p>
      </dgm:t>
    </dgm:pt>
    <dgm:pt modelId="{18868A46-E437-40F2-BD1B-2E840C0EC126}" type="pres">
      <dgm:prSet presAssocID="{5130CB86-4D36-4B32-9FBF-2EFAA21E078C}" presName="FiveNodes_2_text" presStyleLbl="node1" presStyleIdx="4" presStyleCnt="5">
        <dgm:presLayoutVars>
          <dgm:bulletEnabled val="1"/>
        </dgm:presLayoutVars>
      </dgm:prSet>
      <dgm:spPr/>
      <dgm:t>
        <a:bodyPr/>
        <a:lstStyle/>
        <a:p>
          <a:endParaRPr lang="en-US"/>
        </a:p>
      </dgm:t>
    </dgm:pt>
    <dgm:pt modelId="{18299608-5FE2-4A93-A101-F8167EFE2112}" type="pres">
      <dgm:prSet presAssocID="{5130CB86-4D36-4B32-9FBF-2EFAA21E078C}" presName="FiveNodes_3_text" presStyleLbl="node1" presStyleIdx="4" presStyleCnt="5">
        <dgm:presLayoutVars>
          <dgm:bulletEnabled val="1"/>
        </dgm:presLayoutVars>
      </dgm:prSet>
      <dgm:spPr/>
      <dgm:t>
        <a:bodyPr/>
        <a:lstStyle/>
        <a:p>
          <a:endParaRPr lang="en-US"/>
        </a:p>
      </dgm:t>
    </dgm:pt>
    <dgm:pt modelId="{72F0714B-A41F-4BE4-A229-C7FA6F19EF06}" type="pres">
      <dgm:prSet presAssocID="{5130CB86-4D36-4B32-9FBF-2EFAA21E078C}" presName="FiveNodes_4_text" presStyleLbl="node1" presStyleIdx="4" presStyleCnt="5">
        <dgm:presLayoutVars>
          <dgm:bulletEnabled val="1"/>
        </dgm:presLayoutVars>
      </dgm:prSet>
      <dgm:spPr/>
      <dgm:t>
        <a:bodyPr/>
        <a:lstStyle/>
        <a:p>
          <a:endParaRPr lang="en-US"/>
        </a:p>
      </dgm:t>
    </dgm:pt>
    <dgm:pt modelId="{1B0621C1-81B0-4DB9-A8C5-7C4ACFBA5F07}" type="pres">
      <dgm:prSet presAssocID="{5130CB86-4D36-4B32-9FBF-2EFAA21E078C}" presName="FiveNodes_5_text" presStyleLbl="node1" presStyleIdx="4" presStyleCnt="5">
        <dgm:presLayoutVars>
          <dgm:bulletEnabled val="1"/>
        </dgm:presLayoutVars>
      </dgm:prSet>
      <dgm:spPr/>
      <dgm:t>
        <a:bodyPr/>
        <a:lstStyle/>
        <a:p>
          <a:endParaRPr lang="en-US"/>
        </a:p>
      </dgm:t>
    </dgm:pt>
  </dgm:ptLst>
  <dgm:cxnLst>
    <dgm:cxn modelId="{EE75F1F2-5A0A-479D-8C19-1F3EDFE35370}" srcId="{5130CB86-4D36-4B32-9FBF-2EFAA21E078C}" destId="{2D3D98D9-B499-4710-A3DC-F145DE048A8D}" srcOrd="1" destOrd="0" parTransId="{56016976-812A-476F-A579-81F08FD2F8AC}" sibTransId="{9BAFDCDE-46A9-412F-BB08-D174FA46D0A2}"/>
    <dgm:cxn modelId="{993101B2-A65F-4BEA-9617-68A878B8C56F}" srcId="{5130CB86-4D36-4B32-9FBF-2EFAA21E078C}" destId="{03DD61CE-F1F3-46C0-A1C9-D8A27EAECB41}" srcOrd="2" destOrd="0" parTransId="{C69F260D-77A0-4978-B1E3-D311D299C967}" sibTransId="{B6B7411A-E47A-4A7A-BADF-BBE281F38C86}"/>
    <dgm:cxn modelId="{C32D8163-F575-48C7-B391-639C640C1EC8}" type="presOf" srcId="{761327DF-A057-4120-9C86-FDD9B436C17E}" destId="{F1886441-4D23-4511-8B61-9D056F44CCE2}" srcOrd="0" destOrd="0" presId="urn:microsoft.com/office/officeart/2005/8/layout/vProcess5"/>
    <dgm:cxn modelId="{904EABF6-A232-4583-86BA-7C65F17007C8}" type="presOf" srcId="{7D44A646-5CB0-4FD3-BD47-B25463B42196}" destId="{0253CF33-6266-4B2B-94DC-932D21178C91}" srcOrd="0" destOrd="0" presId="urn:microsoft.com/office/officeart/2005/8/layout/vProcess5"/>
    <dgm:cxn modelId="{DC078C2D-0CB2-4AA9-A21D-CA3995BD8B75}" srcId="{5130CB86-4D36-4B32-9FBF-2EFAA21E078C}" destId="{C149FD02-AC92-4FC6-8437-D24BB5592356}" srcOrd="0" destOrd="0" parTransId="{C4CA6A53-508E-4210-A55B-BD4181940A7E}" sibTransId="{06D15790-FCF4-4DD4-A190-73020A7ADE61}"/>
    <dgm:cxn modelId="{D1FC4BB7-52F9-4E1B-83F3-FDC861568AAE}" type="presOf" srcId="{B6B7411A-E47A-4A7A-BADF-BBE281F38C86}" destId="{FB33B966-F5B2-4D08-8881-2FAAC3C3D5E5}" srcOrd="0" destOrd="0" presId="urn:microsoft.com/office/officeart/2005/8/layout/vProcess5"/>
    <dgm:cxn modelId="{858C9BE3-E108-4891-B96C-C49D74722BE7}" type="presOf" srcId="{8852C1AE-E67C-473A-8644-02ECB4492B01}" destId="{B3941B8C-940C-4646-8A37-D32F400E7BA2}" srcOrd="0" destOrd="0" presId="urn:microsoft.com/office/officeart/2005/8/layout/vProcess5"/>
    <dgm:cxn modelId="{17F22EE3-DD0E-4CB3-B570-A1752B1CF399}" type="presOf" srcId="{7D44A646-5CB0-4FD3-BD47-B25463B42196}" destId="{1B0621C1-81B0-4DB9-A8C5-7C4ACFBA5F07}" srcOrd="1" destOrd="0" presId="urn:microsoft.com/office/officeart/2005/8/layout/vProcess5"/>
    <dgm:cxn modelId="{E30DEF9A-F9B3-4A58-A996-7969BC3A0C61}" type="presOf" srcId="{9BAFDCDE-46A9-412F-BB08-D174FA46D0A2}" destId="{B38154C0-676C-421D-9DFE-8FE297956B38}" srcOrd="0" destOrd="0" presId="urn:microsoft.com/office/officeart/2005/8/layout/vProcess5"/>
    <dgm:cxn modelId="{B48E14CF-36FB-4B02-9CCE-CAFADD9ED364}" type="presOf" srcId="{761327DF-A057-4120-9C86-FDD9B436C17E}" destId="{72F0714B-A41F-4BE4-A229-C7FA6F19EF06}" srcOrd="1" destOrd="0" presId="urn:microsoft.com/office/officeart/2005/8/layout/vProcess5"/>
    <dgm:cxn modelId="{2410CE6A-C3AE-4426-9C91-C63CC33F809B}" type="presOf" srcId="{C149FD02-AC92-4FC6-8437-D24BB5592356}" destId="{46E8A204-3ED8-4DC2-BD12-B7EC91E558F6}" srcOrd="0" destOrd="0" presId="urn:microsoft.com/office/officeart/2005/8/layout/vProcess5"/>
    <dgm:cxn modelId="{63D24FB8-B293-4061-A306-7E671C7B12A0}" type="presOf" srcId="{2D3D98D9-B499-4710-A3DC-F145DE048A8D}" destId="{7894CA81-E5D5-48A8-B551-D0C2E4ADC51B}" srcOrd="0" destOrd="0" presId="urn:microsoft.com/office/officeart/2005/8/layout/vProcess5"/>
    <dgm:cxn modelId="{93FDC84F-9004-4CF5-ACE0-0FF7A71DC998}" type="presOf" srcId="{2D3D98D9-B499-4710-A3DC-F145DE048A8D}" destId="{18868A46-E437-40F2-BD1B-2E840C0EC126}" srcOrd="1" destOrd="0" presId="urn:microsoft.com/office/officeart/2005/8/layout/vProcess5"/>
    <dgm:cxn modelId="{4255A420-C2A9-4E49-8B68-89FDDC1DC988}" srcId="{5130CB86-4D36-4B32-9FBF-2EFAA21E078C}" destId="{7D44A646-5CB0-4FD3-BD47-B25463B42196}" srcOrd="4" destOrd="0" parTransId="{285AC626-2E84-41FC-A641-3A90A58DEA78}" sibTransId="{547F6DAA-25F3-4905-92E7-57120DF33768}"/>
    <dgm:cxn modelId="{AFA6101A-3148-466F-8CB4-E96BAB688F1D}" type="presOf" srcId="{5130CB86-4D36-4B32-9FBF-2EFAA21E078C}" destId="{4CC15A1E-A8D0-4E7F-B6AC-F1D49B7A065E}" srcOrd="0" destOrd="0" presId="urn:microsoft.com/office/officeart/2005/8/layout/vProcess5"/>
    <dgm:cxn modelId="{54FAAA5A-4188-40A9-BFAC-F4B145B24CE2}" type="presOf" srcId="{C149FD02-AC92-4FC6-8437-D24BB5592356}" destId="{AEC30F72-F19A-4906-B471-3780523A4D9F}" srcOrd="1" destOrd="0" presId="urn:microsoft.com/office/officeart/2005/8/layout/vProcess5"/>
    <dgm:cxn modelId="{481B0CB8-FA03-4EA5-9A11-087E0492B0AC}" srcId="{5130CB86-4D36-4B32-9FBF-2EFAA21E078C}" destId="{761327DF-A057-4120-9C86-FDD9B436C17E}" srcOrd="3" destOrd="0" parTransId="{933A5F68-8E76-4B88-BE6D-33939BAE4B2A}" sibTransId="{8852C1AE-E67C-473A-8644-02ECB4492B01}"/>
    <dgm:cxn modelId="{FD1E3193-01E8-4BBA-9ED0-AF298836C185}" type="presOf" srcId="{03DD61CE-F1F3-46C0-A1C9-D8A27EAECB41}" destId="{85849593-FF6C-4AC2-B4DC-893340A02813}" srcOrd="0" destOrd="0" presId="urn:microsoft.com/office/officeart/2005/8/layout/vProcess5"/>
    <dgm:cxn modelId="{8155F107-1F31-433C-BA9E-EBAD92476DAA}" type="presOf" srcId="{03DD61CE-F1F3-46C0-A1C9-D8A27EAECB41}" destId="{18299608-5FE2-4A93-A101-F8167EFE2112}" srcOrd="1" destOrd="0" presId="urn:microsoft.com/office/officeart/2005/8/layout/vProcess5"/>
    <dgm:cxn modelId="{96C2F129-71D9-429D-A877-6FDF863C762A}" type="presOf" srcId="{06D15790-FCF4-4DD4-A190-73020A7ADE61}" destId="{17741F72-6B79-4126-94B4-E7D0FC5EE68D}" srcOrd="0" destOrd="0" presId="urn:microsoft.com/office/officeart/2005/8/layout/vProcess5"/>
    <dgm:cxn modelId="{3A073E4D-F8FE-4025-A7E3-2F5783D7C186}" type="presParOf" srcId="{4CC15A1E-A8D0-4E7F-B6AC-F1D49B7A065E}" destId="{2F03258E-74BF-4425-B51D-19D3CDEAE269}" srcOrd="0" destOrd="0" presId="urn:microsoft.com/office/officeart/2005/8/layout/vProcess5"/>
    <dgm:cxn modelId="{65EE7AB1-1213-44D8-AA77-9378A116A2F7}" type="presParOf" srcId="{4CC15A1E-A8D0-4E7F-B6AC-F1D49B7A065E}" destId="{46E8A204-3ED8-4DC2-BD12-B7EC91E558F6}" srcOrd="1" destOrd="0" presId="urn:microsoft.com/office/officeart/2005/8/layout/vProcess5"/>
    <dgm:cxn modelId="{35AC376C-B13B-46E9-BEC1-89F6A208F1F0}" type="presParOf" srcId="{4CC15A1E-A8D0-4E7F-B6AC-F1D49B7A065E}" destId="{7894CA81-E5D5-48A8-B551-D0C2E4ADC51B}" srcOrd="2" destOrd="0" presId="urn:microsoft.com/office/officeart/2005/8/layout/vProcess5"/>
    <dgm:cxn modelId="{73C7AC00-8531-4504-9776-E2741E84AC7A}" type="presParOf" srcId="{4CC15A1E-A8D0-4E7F-B6AC-F1D49B7A065E}" destId="{85849593-FF6C-4AC2-B4DC-893340A02813}" srcOrd="3" destOrd="0" presId="urn:microsoft.com/office/officeart/2005/8/layout/vProcess5"/>
    <dgm:cxn modelId="{1656BD33-F740-4516-9D38-C31061CB8DC6}" type="presParOf" srcId="{4CC15A1E-A8D0-4E7F-B6AC-F1D49B7A065E}" destId="{F1886441-4D23-4511-8B61-9D056F44CCE2}" srcOrd="4" destOrd="0" presId="urn:microsoft.com/office/officeart/2005/8/layout/vProcess5"/>
    <dgm:cxn modelId="{31ABB439-20FC-4C96-9670-A22CD6A06625}" type="presParOf" srcId="{4CC15A1E-A8D0-4E7F-B6AC-F1D49B7A065E}" destId="{0253CF33-6266-4B2B-94DC-932D21178C91}" srcOrd="5" destOrd="0" presId="urn:microsoft.com/office/officeart/2005/8/layout/vProcess5"/>
    <dgm:cxn modelId="{E73A7DD1-9462-4CF9-939C-F510DE1FC985}" type="presParOf" srcId="{4CC15A1E-A8D0-4E7F-B6AC-F1D49B7A065E}" destId="{17741F72-6B79-4126-94B4-E7D0FC5EE68D}" srcOrd="6" destOrd="0" presId="urn:microsoft.com/office/officeart/2005/8/layout/vProcess5"/>
    <dgm:cxn modelId="{1E16FA45-7F68-473B-B516-77A775F87037}" type="presParOf" srcId="{4CC15A1E-A8D0-4E7F-B6AC-F1D49B7A065E}" destId="{B38154C0-676C-421D-9DFE-8FE297956B38}" srcOrd="7" destOrd="0" presId="urn:microsoft.com/office/officeart/2005/8/layout/vProcess5"/>
    <dgm:cxn modelId="{EF1C6DFC-5490-4F24-8C78-6736509D04CC}" type="presParOf" srcId="{4CC15A1E-A8D0-4E7F-B6AC-F1D49B7A065E}" destId="{FB33B966-F5B2-4D08-8881-2FAAC3C3D5E5}" srcOrd="8" destOrd="0" presId="urn:microsoft.com/office/officeart/2005/8/layout/vProcess5"/>
    <dgm:cxn modelId="{DC83AE57-AD78-476F-A953-C1FB4270C93F}" type="presParOf" srcId="{4CC15A1E-A8D0-4E7F-B6AC-F1D49B7A065E}" destId="{B3941B8C-940C-4646-8A37-D32F400E7BA2}" srcOrd="9" destOrd="0" presId="urn:microsoft.com/office/officeart/2005/8/layout/vProcess5"/>
    <dgm:cxn modelId="{1DD999B1-3B97-44FA-B2CB-49B42A7E5895}" type="presParOf" srcId="{4CC15A1E-A8D0-4E7F-B6AC-F1D49B7A065E}" destId="{AEC30F72-F19A-4906-B471-3780523A4D9F}" srcOrd="10" destOrd="0" presId="urn:microsoft.com/office/officeart/2005/8/layout/vProcess5"/>
    <dgm:cxn modelId="{448911A0-6E3F-460D-BB78-77CBCC2E872A}" type="presParOf" srcId="{4CC15A1E-A8D0-4E7F-B6AC-F1D49B7A065E}" destId="{18868A46-E437-40F2-BD1B-2E840C0EC126}" srcOrd="11" destOrd="0" presId="urn:microsoft.com/office/officeart/2005/8/layout/vProcess5"/>
    <dgm:cxn modelId="{528A34DF-B332-4C02-98E5-0061B76F07D3}" type="presParOf" srcId="{4CC15A1E-A8D0-4E7F-B6AC-F1D49B7A065E}" destId="{18299608-5FE2-4A93-A101-F8167EFE2112}" srcOrd="12" destOrd="0" presId="urn:microsoft.com/office/officeart/2005/8/layout/vProcess5"/>
    <dgm:cxn modelId="{78FE6CEF-7474-4EB5-9EDB-830E4C8CF57C}" type="presParOf" srcId="{4CC15A1E-A8D0-4E7F-B6AC-F1D49B7A065E}" destId="{72F0714B-A41F-4BE4-A229-C7FA6F19EF06}" srcOrd="13" destOrd="0" presId="urn:microsoft.com/office/officeart/2005/8/layout/vProcess5"/>
    <dgm:cxn modelId="{B43250B4-4A28-4294-BF66-06F53BB97CFC}" type="presParOf" srcId="{4CC15A1E-A8D0-4E7F-B6AC-F1D49B7A065E}" destId="{1B0621C1-81B0-4DB9-A8C5-7C4ACFBA5F0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0AB58D-9F03-486C-A7D8-5D6ADA365FD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8E43412-00D2-4740-B23A-49DD0595E72B}">
      <dgm:prSet phldrT="[Text]"/>
      <dgm:spPr/>
      <dgm:t>
        <a:bodyPr/>
        <a:lstStyle/>
        <a:p>
          <a:r>
            <a:rPr lang="en-US" dirty="0" smtClean="0"/>
            <a:t>College orientation</a:t>
          </a:r>
          <a:endParaRPr lang="en-US" dirty="0"/>
        </a:p>
      </dgm:t>
    </dgm:pt>
    <dgm:pt modelId="{43EAB47E-74F9-42F9-91BC-C1B54F69BF0E}" type="parTrans" cxnId="{5FAA26E3-D8C9-49DB-9397-3B3E6DA7A21D}">
      <dgm:prSet/>
      <dgm:spPr/>
      <dgm:t>
        <a:bodyPr/>
        <a:lstStyle/>
        <a:p>
          <a:endParaRPr lang="en-US"/>
        </a:p>
      </dgm:t>
    </dgm:pt>
    <dgm:pt modelId="{03C4A529-7480-40FA-88A7-E287E4DFD470}" type="sibTrans" cxnId="{5FAA26E3-D8C9-49DB-9397-3B3E6DA7A21D}">
      <dgm:prSet/>
      <dgm:spPr/>
      <dgm:t>
        <a:bodyPr/>
        <a:lstStyle/>
        <a:p>
          <a:endParaRPr lang="en-US"/>
        </a:p>
      </dgm:t>
    </dgm:pt>
    <dgm:pt modelId="{529D5B65-2398-48BB-9226-A89E3A7DE07E}">
      <dgm:prSet/>
      <dgm:spPr/>
      <dgm:t>
        <a:bodyPr/>
        <a:lstStyle/>
        <a:p>
          <a:r>
            <a:rPr lang="en-US" dirty="0" smtClean="0"/>
            <a:t>Two-year financial aid awards</a:t>
          </a:r>
        </a:p>
      </dgm:t>
    </dgm:pt>
    <dgm:pt modelId="{BE46A6E3-CC2D-47AA-9A70-779F20B117BA}" type="parTrans" cxnId="{728CF0C9-8FA9-4E9A-8C2A-3F23C79ABD4D}">
      <dgm:prSet/>
      <dgm:spPr/>
      <dgm:t>
        <a:bodyPr/>
        <a:lstStyle/>
        <a:p>
          <a:endParaRPr lang="en-US"/>
        </a:p>
      </dgm:t>
    </dgm:pt>
    <dgm:pt modelId="{E966554C-25AE-4050-9047-856C4898EA14}" type="sibTrans" cxnId="{728CF0C9-8FA9-4E9A-8C2A-3F23C79ABD4D}">
      <dgm:prSet/>
      <dgm:spPr/>
      <dgm:t>
        <a:bodyPr/>
        <a:lstStyle/>
        <a:p>
          <a:endParaRPr lang="en-US"/>
        </a:p>
      </dgm:t>
    </dgm:pt>
    <dgm:pt modelId="{53C7ECE3-7975-41C3-939B-6C8C7FB89562}">
      <dgm:prSet/>
      <dgm:spPr/>
      <dgm:t>
        <a:bodyPr/>
        <a:lstStyle/>
        <a:p>
          <a:r>
            <a:rPr lang="en-US" dirty="0" smtClean="0"/>
            <a:t>Scholarship awards</a:t>
          </a:r>
          <a:endParaRPr lang="en-US" dirty="0"/>
        </a:p>
      </dgm:t>
    </dgm:pt>
    <dgm:pt modelId="{8B26E242-7791-4A04-AD5C-BC478E2BB757}" type="parTrans" cxnId="{BB6D2179-C507-4F26-88DB-AFCC105BC51A}">
      <dgm:prSet/>
      <dgm:spPr/>
      <dgm:t>
        <a:bodyPr/>
        <a:lstStyle/>
        <a:p>
          <a:endParaRPr lang="en-US"/>
        </a:p>
      </dgm:t>
    </dgm:pt>
    <dgm:pt modelId="{67F0393A-266E-4273-86D5-D316F1F7C083}" type="sibTrans" cxnId="{BB6D2179-C507-4F26-88DB-AFCC105BC51A}">
      <dgm:prSet/>
      <dgm:spPr/>
      <dgm:t>
        <a:bodyPr/>
        <a:lstStyle/>
        <a:p>
          <a:endParaRPr lang="en-US"/>
        </a:p>
      </dgm:t>
    </dgm:pt>
    <dgm:pt modelId="{5FFF8C74-3BF9-49FA-B856-0DEE8FD11F31}" type="pres">
      <dgm:prSet presAssocID="{840AB58D-9F03-486C-A7D8-5D6ADA365FDB}" presName="diagram" presStyleCnt="0">
        <dgm:presLayoutVars>
          <dgm:dir/>
          <dgm:resizeHandles val="exact"/>
        </dgm:presLayoutVars>
      </dgm:prSet>
      <dgm:spPr/>
      <dgm:t>
        <a:bodyPr/>
        <a:lstStyle/>
        <a:p>
          <a:endParaRPr lang="en-US"/>
        </a:p>
      </dgm:t>
    </dgm:pt>
    <dgm:pt modelId="{541BC872-3819-403A-B492-5B8C2A37C716}" type="pres">
      <dgm:prSet presAssocID="{38E43412-00D2-4740-B23A-49DD0595E72B}" presName="node" presStyleLbl="node1" presStyleIdx="0" presStyleCnt="3" custLinFactNeighborX="-1000" custLinFactNeighborY="-834">
        <dgm:presLayoutVars>
          <dgm:bulletEnabled val="1"/>
        </dgm:presLayoutVars>
      </dgm:prSet>
      <dgm:spPr/>
      <dgm:t>
        <a:bodyPr/>
        <a:lstStyle/>
        <a:p>
          <a:endParaRPr lang="en-US"/>
        </a:p>
      </dgm:t>
    </dgm:pt>
    <dgm:pt modelId="{45793B1A-F027-4911-BE97-0C574AB27DCF}" type="pres">
      <dgm:prSet presAssocID="{03C4A529-7480-40FA-88A7-E287E4DFD470}" presName="sibTrans" presStyleCnt="0"/>
      <dgm:spPr/>
    </dgm:pt>
    <dgm:pt modelId="{C8BAF8FF-D8BE-49B7-8E35-94BA2C2B63C3}" type="pres">
      <dgm:prSet presAssocID="{529D5B65-2398-48BB-9226-A89E3A7DE07E}" presName="node" presStyleLbl="node1" presStyleIdx="1" presStyleCnt="3">
        <dgm:presLayoutVars>
          <dgm:bulletEnabled val="1"/>
        </dgm:presLayoutVars>
      </dgm:prSet>
      <dgm:spPr/>
      <dgm:t>
        <a:bodyPr/>
        <a:lstStyle/>
        <a:p>
          <a:endParaRPr lang="en-US"/>
        </a:p>
      </dgm:t>
    </dgm:pt>
    <dgm:pt modelId="{2C6A6D1C-D642-4F85-AF8D-D032510D64AA}" type="pres">
      <dgm:prSet presAssocID="{E966554C-25AE-4050-9047-856C4898EA14}" presName="sibTrans" presStyleCnt="0"/>
      <dgm:spPr/>
    </dgm:pt>
    <dgm:pt modelId="{BDC2B23E-9AE3-4CAF-839D-6C0D62145066}" type="pres">
      <dgm:prSet presAssocID="{53C7ECE3-7975-41C3-939B-6C8C7FB89562}" presName="node" presStyleLbl="node1" presStyleIdx="2" presStyleCnt="3">
        <dgm:presLayoutVars>
          <dgm:bulletEnabled val="1"/>
        </dgm:presLayoutVars>
      </dgm:prSet>
      <dgm:spPr/>
      <dgm:t>
        <a:bodyPr/>
        <a:lstStyle/>
        <a:p>
          <a:endParaRPr lang="en-US"/>
        </a:p>
      </dgm:t>
    </dgm:pt>
  </dgm:ptLst>
  <dgm:cxnLst>
    <dgm:cxn modelId="{DEF6EBA4-383E-4CA9-8599-4C10AB6C6D37}" type="presOf" srcId="{840AB58D-9F03-486C-A7D8-5D6ADA365FDB}" destId="{5FFF8C74-3BF9-49FA-B856-0DEE8FD11F31}" srcOrd="0" destOrd="0" presId="urn:microsoft.com/office/officeart/2005/8/layout/default"/>
    <dgm:cxn modelId="{5FAA26E3-D8C9-49DB-9397-3B3E6DA7A21D}" srcId="{840AB58D-9F03-486C-A7D8-5D6ADA365FDB}" destId="{38E43412-00D2-4740-B23A-49DD0595E72B}" srcOrd="0" destOrd="0" parTransId="{43EAB47E-74F9-42F9-91BC-C1B54F69BF0E}" sibTransId="{03C4A529-7480-40FA-88A7-E287E4DFD470}"/>
    <dgm:cxn modelId="{BB6D2179-C507-4F26-88DB-AFCC105BC51A}" srcId="{840AB58D-9F03-486C-A7D8-5D6ADA365FDB}" destId="{53C7ECE3-7975-41C3-939B-6C8C7FB89562}" srcOrd="2" destOrd="0" parTransId="{8B26E242-7791-4A04-AD5C-BC478E2BB757}" sibTransId="{67F0393A-266E-4273-86D5-D316F1F7C083}"/>
    <dgm:cxn modelId="{EF916A97-348C-4DD4-93A1-557B906D57B1}" type="presOf" srcId="{529D5B65-2398-48BB-9226-A89E3A7DE07E}" destId="{C8BAF8FF-D8BE-49B7-8E35-94BA2C2B63C3}" srcOrd="0" destOrd="0" presId="urn:microsoft.com/office/officeart/2005/8/layout/default"/>
    <dgm:cxn modelId="{682A6046-04AD-4FDC-B81F-3F825F9BF3DA}" type="presOf" srcId="{53C7ECE3-7975-41C3-939B-6C8C7FB89562}" destId="{BDC2B23E-9AE3-4CAF-839D-6C0D62145066}" srcOrd="0" destOrd="0" presId="urn:microsoft.com/office/officeart/2005/8/layout/default"/>
    <dgm:cxn modelId="{728CF0C9-8FA9-4E9A-8C2A-3F23C79ABD4D}" srcId="{840AB58D-9F03-486C-A7D8-5D6ADA365FDB}" destId="{529D5B65-2398-48BB-9226-A89E3A7DE07E}" srcOrd="1" destOrd="0" parTransId="{BE46A6E3-CC2D-47AA-9A70-779F20B117BA}" sibTransId="{E966554C-25AE-4050-9047-856C4898EA14}"/>
    <dgm:cxn modelId="{CC26239F-43B0-4FE4-8CCB-8EF66E4F4B16}" type="presOf" srcId="{38E43412-00D2-4740-B23A-49DD0595E72B}" destId="{541BC872-3819-403A-B492-5B8C2A37C716}" srcOrd="0" destOrd="0" presId="urn:microsoft.com/office/officeart/2005/8/layout/default"/>
    <dgm:cxn modelId="{A7200ACA-75B7-45DD-A3C0-834E57018498}" type="presParOf" srcId="{5FFF8C74-3BF9-49FA-B856-0DEE8FD11F31}" destId="{541BC872-3819-403A-B492-5B8C2A37C716}" srcOrd="0" destOrd="0" presId="urn:microsoft.com/office/officeart/2005/8/layout/default"/>
    <dgm:cxn modelId="{088A3577-AEC0-4C14-A268-A7183CC39DA5}" type="presParOf" srcId="{5FFF8C74-3BF9-49FA-B856-0DEE8FD11F31}" destId="{45793B1A-F027-4911-BE97-0C574AB27DCF}" srcOrd="1" destOrd="0" presId="urn:microsoft.com/office/officeart/2005/8/layout/default"/>
    <dgm:cxn modelId="{B741C357-19E5-4D86-B962-D63F30B2A086}" type="presParOf" srcId="{5FFF8C74-3BF9-49FA-B856-0DEE8FD11F31}" destId="{C8BAF8FF-D8BE-49B7-8E35-94BA2C2B63C3}" srcOrd="2" destOrd="0" presId="urn:microsoft.com/office/officeart/2005/8/layout/default"/>
    <dgm:cxn modelId="{039E1612-71C0-4D21-B723-98FEAA19A94F}" type="presParOf" srcId="{5FFF8C74-3BF9-49FA-B856-0DEE8FD11F31}" destId="{2C6A6D1C-D642-4F85-AF8D-D032510D64AA}" srcOrd="3" destOrd="0" presId="urn:microsoft.com/office/officeart/2005/8/layout/default"/>
    <dgm:cxn modelId="{3B0F75F6-6FE8-42B5-B87B-3840002FDD5D}" type="presParOf" srcId="{5FFF8C74-3BF9-49FA-B856-0DEE8FD11F31}" destId="{BDC2B23E-9AE3-4CAF-839D-6C0D621450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7B657-24B9-46EB-B0BB-C00425D19AB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29D929C3-118F-4FF9-9C67-21616BBD5FEC}">
      <dgm:prSet phldrT="[Text]"/>
      <dgm:spPr/>
      <dgm:t>
        <a:bodyPr/>
        <a:lstStyle/>
        <a:p>
          <a:r>
            <a:rPr lang="en-US" dirty="0" smtClean="0"/>
            <a:t>Award Amount (scholarships, grants, loans, work study)</a:t>
          </a:r>
          <a:endParaRPr lang="en-US" dirty="0"/>
        </a:p>
      </dgm:t>
    </dgm:pt>
    <dgm:pt modelId="{4CA69BA2-2CBE-4848-9557-66FF7245C2DA}" type="parTrans" cxnId="{FE5D8583-2123-4C00-8B36-D2CC80144C31}">
      <dgm:prSet/>
      <dgm:spPr/>
      <dgm:t>
        <a:bodyPr/>
        <a:lstStyle/>
        <a:p>
          <a:endParaRPr lang="en-US"/>
        </a:p>
      </dgm:t>
    </dgm:pt>
    <dgm:pt modelId="{92462F53-34DB-49B7-A642-E9739300F733}" type="sibTrans" cxnId="{FE5D8583-2123-4C00-8B36-D2CC80144C31}">
      <dgm:prSet/>
      <dgm:spPr/>
      <dgm:t>
        <a:bodyPr/>
        <a:lstStyle/>
        <a:p>
          <a:endParaRPr lang="en-US"/>
        </a:p>
      </dgm:t>
    </dgm:pt>
    <dgm:pt modelId="{256317C4-D6D0-446C-99C9-8FBBE06D8791}">
      <dgm:prSet phldrT="[Text]"/>
      <dgm:spPr/>
      <dgm:t>
        <a:bodyPr/>
        <a:lstStyle/>
        <a:p>
          <a:r>
            <a:rPr lang="en-US" dirty="0" smtClean="0"/>
            <a:t>Cost of Attendance</a:t>
          </a:r>
          <a:endParaRPr lang="en-US" dirty="0"/>
        </a:p>
      </dgm:t>
    </dgm:pt>
    <dgm:pt modelId="{80924BC8-0F61-4C43-A963-0DF93951865B}" type="parTrans" cxnId="{F538D888-7367-496A-883D-91BE8A42E6D3}">
      <dgm:prSet/>
      <dgm:spPr/>
      <dgm:t>
        <a:bodyPr/>
        <a:lstStyle/>
        <a:p>
          <a:endParaRPr lang="en-US"/>
        </a:p>
      </dgm:t>
    </dgm:pt>
    <dgm:pt modelId="{B354663D-AE4C-4705-A9FA-8E4538A81A11}" type="sibTrans" cxnId="{F538D888-7367-496A-883D-91BE8A42E6D3}">
      <dgm:prSet/>
      <dgm:spPr/>
      <dgm:t>
        <a:bodyPr/>
        <a:lstStyle/>
        <a:p>
          <a:endParaRPr lang="en-US"/>
        </a:p>
      </dgm:t>
    </dgm:pt>
    <dgm:pt modelId="{514BA9BF-863F-4353-9A6F-33B30B400BB4}">
      <dgm:prSet phldrT="[Text]"/>
      <dgm:spPr/>
      <dgm:t>
        <a:bodyPr/>
        <a:lstStyle/>
        <a:p>
          <a:r>
            <a:rPr lang="en-US" dirty="0" smtClean="0"/>
            <a:t>Expected Family Contribution</a:t>
          </a:r>
          <a:endParaRPr lang="en-US" dirty="0"/>
        </a:p>
      </dgm:t>
    </dgm:pt>
    <dgm:pt modelId="{EEE671C7-CDEC-4317-97D1-74B458A19A4D}" type="parTrans" cxnId="{33036BC2-5F25-40F2-866D-0E476FC729B7}">
      <dgm:prSet/>
      <dgm:spPr/>
      <dgm:t>
        <a:bodyPr/>
        <a:lstStyle/>
        <a:p>
          <a:endParaRPr lang="en-US"/>
        </a:p>
      </dgm:t>
    </dgm:pt>
    <dgm:pt modelId="{793BAD24-1ADC-4BFD-A5EC-95800BF23465}" type="sibTrans" cxnId="{33036BC2-5F25-40F2-866D-0E476FC729B7}">
      <dgm:prSet/>
      <dgm:spPr/>
      <dgm:t>
        <a:bodyPr/>
        <a:lstStyle/>
        <a:p>
          <a:endParaRPr lang="en-US"/>
        </a:p>
      </dgm:t>
    </dgm:pt>
    <dgm:pt modelId="{5AE772CC-6C20-41AC-BC79-791322EE2832}">
      <dgm:prSet phldrT="[Text]"/>
      <dgm:spPr/>
      <dgm:t>
        <a:bodyPr/>
        <a:lstStyle/>
        <a:p>
          <a:r>
            <a:rPr lang="en-US" dirty="0" smtClean="0"/>
            <a:t>Financial Need vs. Total Award Amount</a:t>
          </a:r>
          <a:endParaRPr lang="en-US" dirty="0"/>
        </a:p>
      </dgm:t>
    </dgm:pt>
    <dgm:pt modelId="{B2A0F96A-C1BA-44DC-A674-873020992BEE}" type="parTrans" cxnId="{39006267-D091-44CC-9850-49F22AD8002D}">
      <dgm:prSet/>
      <dgm:spPr/>
      <dgm:t>
        <a:bodyPr/>
        <a:lstStyle/>
        <a:p>
          <a:endParaRPr lang="en-US"/>
        </a:p>
      </dgm:t>
    </dgm:pt>
    <dgm:pt modelId="{E8BFAF1C-6C20-4873-AD22-853B481E6113}" type="sibTrans" cxnId="{39006267-D091-44CC-9850-49F22AD8002D}">
      <dgm:prSet/>
      <dgm:spPr/>
      <dgm:t>
        <a:bodyPr/>
        <a:lstStyle/>
        <a:p>
          <a:endParaRPr lang="en-US"/>
        </a:p>
      </dgm:t>
    </dgm:pt>
    <dgm:pt modelId="{9F6D962A-A4FF-49E8-AB09-371B417506FF}">
      <dgm:prSet phldrT="[Text]"/>
      <dgm:spPr/>
      <dgm:t>
        <a:bodyPr/>
        <a:lstStyle/>
        <a:p>
          <a:r>
            <a:rPr lang="en-US" dirty="0" smtClean="0"/>
            <a:t>Option to accept, reduce, or reject</a:t>
          </a:r>
          <a:endParaRPr lang="en-US" dirty="0"/>
        </a:p>
      </dgm:t>
    </dgm:pt>
    <dgm:pt modelId="{1085B62C-33E5-4665-8305-27130D23B564}" type="parTrans" cxnId="{FD153C4F-3D8E-43D7-A2FD-B68C08DAB9BB}">
      <dgm:prSet/>
      <dgm:spPr/>
      <dgm:t>
        <a:bodyPr/>
        <a:lstStyle/>
        <a:p>
          <a:endParaRPr lang="en-US"/>
        </a:p>
      </dgm:t>
    </dgm:pt>
    <dgm:pt modelId="{C952A213-0D2C-42EB-BC0D-3BAE3CA5921E}" type="sibTrans" cxnId="{FD153C4F-3D8E-43D7-A2FD-B68C08DAB9BB}">
      <dgm:prSet/>
      <dgm:spPr/>
      <dgm:t>
        <a:bodyPr/>
        <a:lstStyle/>
        <a:p>
          <a:endParaRPr lang="en-US"/>
        </a:p>
      </dgm:t>
    </dgm:pt>
    <dgm:pt modelId="{9D19DBB6-F756-4976-9051-8C15C4148CD3}" type="pres">
      <dgm:prSet presAssocID="{6537B657-24B9-46EB-B0BB-C00425D19ABA}" presName="diagram" presStyleCnt="0">
        <dgm:presLayoutVars>
          <dgm:chMax val="1"/>
          <dgm:dir/>
          <dgm:animLvl val="ctr"/>
          <dgm:resizeHandles val="exact"/>
        </dgm:presLayoutVars>
      </dgm:prSet>
      <dgm:spPr/>
      <dgm:t>
        <a:bodyPr/>
        <a:lstStyle/>
        <a:p>
          <a:endParaRPr lang="en-US"/>
        </a:p>
      </dgm:t>
    </dgm:pt>
    <dgm:pt modelId="{872CDD81-7ECB-4793-AAF1-EB4A18D1C3F4}" type="pres">
      <dgm:prSet presAssocID="{6537B657-24B9-46EB-B0BB-C00425D19ABA}" presName="matrix" presStyleCnt="0"/>
      <dgm:spPr/>
    </dgm:pt>
    <dgm:pt modelId="{E3A78F89-1937-4B50-A5E8-8DE184595176}" type="pres">
      <dgm:prSet presAssocID="{6537B657-24B9-46EB-B0BB-C00425D19ABA}" presName="tile1" presStyleLbl="node1" presStyleIdx="0" presStyleCnt="4"/>
      <dgm:spPr/>
      <dgm:t>
        <a:bodyPr/>
        <a:lstStyle/>
        <a:p>
          <a:endParaRPr lang="en-US"/>
        </a:p>
      </dgm:t>
    </dgm:pt>
    <dgm:pt modelId="{F3B5AD5A-2225-47AD-8FCC-14A1D3EBDB85}" type="pres">
      <dgm:prSet presAssocID="{6537B657-24B9-46EB-B0BB-C00425D19ABA}" presName="tile1text" presStyleLbl="node1" presStyleIdx="0" presStyleCnt="4">
        <dgm:presLayoutVars>
          <dgm:chMax val="0"/>
          <dgm:chPref val="0"/>
          <dgm:bulletEnabled val="1"/>
        </dgm:presLayoutVars>
      </dgm:prSet>
      <dgm:spPr/>
      <dgm:t>
        <a:bodyPr/>
        <a:lstStyle/>
        <a:p>
          <a:endParaRPr lang="en-US"/>
        </a:p>
      </dgm:t>
    </dgm:pt>
    <dgm:pt modelId="{D9A4F7FC-4F5A-411A-B3C6-C4157242D79C}" type="pres">
      <dgm:prSet presAssocID="{6537B657-24B9-46EB-B0BB-C00425D19ABA}" presName="tile2" presStyleLbl="node1" presStyleIdx="1" presStyleCnt="4"/>
      <dgm:spPr/>
      <dgm:t>
        <a:bodyPr/>
        <a:lstStyle/>
        <a:p>
          <a:endParaRPr lang="en-US"/>
        </a:p>
      </dgm:t>
    </dgm:pt>
    <dgm:pt modelId="{BADBF2E2-D4C4-4137-BE2C-352519332D1E}" type="pres">
      <dgm:prSet presAssocID="{6537B657-24B9-46EB-B0BB-C00425D19ABA}" presName="tile2text" presStyleLbl="node1" presStyleIdx="1" presStyleCnt="4">
        <dgm:presLayoutVars>
          <dgm:chMax val="0"/>
          <dgm:chPref val="0"/>
          <dgm:bulletEnabled val="1"/>
        </dgm:presLayoutVars>
      </dgm:prSet>
      <dgm:spPr/>
      <dgm:t>
        <a:bodyPr/>
        <a:lstStyle/>
        <a:p>
          <a:endParaRPr lang="en-US"/>
        </a:p>
      </dgm:t>
    </dgm:pt>
    <dgm:pt modelId="{47C869D5-C74C-43D9-A7CC-5BAC1EE4AA1C}" type="pres">
      <dgm:prSet presAssocID="{6537B657-24B9-46EB-B0BB-C00425D19ABA}" presName="tile3" presStyleLbl="node1" presStyleIdx="2" presStyleCnt="4"/>
      <dgm:spPr/>
      <dgm:t>
        <a:bodyPr/>
        <a:lstStyle/>
        <a:p>
          <a:endParaRPr lang="en-US"/>
        </a:p>
      </dgm:t>
    </dgm:pt>
    <dgm:pt modelId="{6D945CF0-E1C1-483E-A14A-7C6AC7D492A7}" type="pres">
      <dgm:prSet presAssocID="{6537B657-24B9-46EB-B0BB-C00425D19ABA}" presName="tile3text" presStyleLbl="node1" presStyleIdx="2" presStyleCnt="4">
        <dgm:presLayoutVars>
          <dgm:chMax val="0"/>
          <dgm:chPref val="0"/>
          <dgm:bulletEnabled val="1"/>
        </dgm:presLayoutVars>
      </dgm:prSet>
      <dgm:spPr/>
      <dgm:t>
        <a:bodyPr/>
        <a:lstStyle/>
        <a:p>
          <a:endParaRPr lang="en-US"/>
        </a:p>
      </dgm:t>
    </dgm:pt>
    <dgm:pt modelId="{1781A318-E371-45E2-B0B5-85D0534988C5}" type="pres">
      <dgm:prSet presAssocID="{6537B657-24B9-46EB-B0BB-C00425D19ABA}" presName="tile4" presStyleLbl="node1" presStyleIdx="3" presStyleCnt="4"/>
      <dgm:spPr/>
      <dgm:t>
        <a:bodyPr/>
        <a:lstStyle/>
        <a:p>
          <a:endParaRPr lang="en-US"/>
        </a:p>
      </dgm:t>
    </dgm:pt>
    <dgm:pt modelId="{522E71C5-3174-4B41-AF10-16DB0F3DD85C}" type="pres">
      <dgm:prSet presAssocID="{6537B657-24B9-46EB-B0BB-C00425D19ABA}" presName="tile4text" presStyleLbl="node1" presStyleIdx="3" presStyleCnt="4">
        <dgm:presLayoutVars>
          <dgm:chMax val="0"/>
          <dgm:chPref val="0"/>
          <dgm:bulletEnabled val="1"/>
        </dgm:presLayoutVars>
      </dgm:prSet>
      <dgm:spPr/>
      <dgm:t>
        <a:bodyPr/>
        <a:lstStyle/>
        <a:p>
          <a:endParaRPr lang="en-US"/>
        </a:p>
      </dgm:t>
    </dgm:pt>
    <dgm:pt modelId="{3187E007-5730-4D75-AFF6-3BD1DC41EB1E}" type="pres">
      <dgm:prSet presAssocID="{6537B657-24B9-46EB-B0BB-C00425D19ABA}" presName="centerTile" presStyleLbl="fgShp" presStyleIdx="0" presStyleCnt="1" custScaleX="161419" custScaleY="161419">
        <dgm:presLayoutVars>
          <dgm:chMax val="0"/>
          <dgm:chPref val="0"/>
        </dgm:presLayoutVars>
      </dgm:prSet>
      <dgm:spPr/>
      <dgm:t>
        <a:bodyPr/>
        <a:lstStyle/>
        <a:p>
          <a:endParaRPr lang="en-US"/>
        </a:p>
      </dgm:t>
    </dgm:pt>
  </dgm:ptLst>
  <dgm:cxnLst>
    <dgm:cxn modelId="{ED387CF3-45AB-427A-937B-A4DB021115CB}" type="presOf" srcId="{9F6D962A-A4FF-49E8-AB09-371B417506FF}" destId="{522E71C5-3174-4B41-AF10-16DB0F3DD85C}" srcOrd="1" destOrd="0" presId="urn:microsoft.com/office/officeart/2005/8/layout/matrix1"/>
    <dgm:cxn modelId="{209A8651-8E78-4277-947A-D8A2A0027B85}" type="presOf" srcId="{256317C4-D6D0-446C-99C9-8FBBE06D8791}" destId="{E3A78F89-1937-4B50-A5E8-8DE184595176}" srcOrd="0" destOrd="0" presId="urn:microsoft.com/office/officeart/2005/8/layout/matrix1"/>
    <dgm:cxn modelId="{CB3FFA75-D406-414B-8F00-EAABB8B634DD}" type="presOf" srcId="{5AE772CC-6C20-41AC-BC79-791322EE2832}" destId="{47C869D5-C74C-43D9-A7CC-5BAC1EE4AA1C}" srcOrd="0" destOrd="0" presId="urn:microsoft.com/office/officeart/2005/8/layout/matrix1"/>
    <dgm:cxn modelId="{39006267-D091-44CC-9850-49F22AD8002D}" srcId="{29D929C3-118F-4FF9-9C67-21616BBD5FEC}" destId="{5AE772CC-6C20-41AC-BC79-791322EE2832}" srcOrd="2" destOrd="0" parTransId="{B2A0F96A-C1BA-44DC-A674-873020992BEE}" sibTransId="{E8BFAF1C-6C20-4873-AD22-853B481E6113}"/>
    <dgm:cxn modelId="{FE5D8583-2123-4C00-8B36-D2CC80144C31}" srcId="{6537B657-24B9-46EB-B0BB-C00425D19ABA}" destId="{29D929C3-118F-4FF9-9C67-21616BBD5FEC}" srcOrd="0" destOrd="0" parTransId="{4CA69BA2-2CBE-4848-9557-66FF7245C2DA}" sibTransId="{92462F53-34DB-49B7-A642-E9739300F733}"/>
    <dgm:cxn modelId="{33036BC2-5F25-40F2-866D-0E476FC729B7}" srcId="{29D929C3-118F-4FF9-9C67-21616BBD5FEC}" destId="{514BA9BF-863F-4353-9A6F-33B30B400BB4}" srcOrd="1" destOrd="0" parTransId="{EEE671C7-CDEC-4317-97D1-74B458A19A4D}" sibTransId="{793BAD24-1ADC-4BFD-A5EC-95800BF23465}"/>
    <dgm:cxn modelId="{35CB09CC-532A-4EC8-8F84-B75DF6ACBABE}" type="presOf" srcId="{514BA9BF-863F-4353-9A6F-33B30B400BB4}" destId="{BADBF2E2-D4C4-4137-BE2C-352519332D1E}" srcOrd="1" destOrd="0" presId="urn:microsoft.com/office/officeart/2005/8/layout/matrix1"/>
    <dgm:cxn modelId="{00D87F8D-BEDB-4417-8045-B258A4769F0A}" type="presOf" srcId="{256317C4-D6D0-446C-99C9-8FBBE06D8791}" destId="{F3B5AD5A-2225-47AD-8FCC-14A1D3EBDB85}" srcOrd="1" destOrd="0" presId="urn:microsoft.com/office/officeart/2005/8/layout/matrix1"/>
    <dgm:cxn modelId="{4829F060-8970-4592-AF3C-7BBCEC6998E5}" type="presOf" srcId="{29D929C3-118F-4FF9-9C67-21616BBD5FEC}" destId="{3187E007-5730-4D75-AFF6-3BD1DC41EB1E}" srcOrd="0" destOrd="0" presId="urn:microsoft.com/office/officeart/2005/8/layout/matrix1"/>
    <dgm:cxn modelId="{DF4E31DE-5B4D-496E-BA26-1677171A7D35}" type="presOf" srcId="{5AE772CC-6C20-41AC-BC79-791322EE2832}" destId="{6D945CF0-E1C1-483E-A14A-7C6AC7D492A7}" srcOrd="1" destOrd="0" presId="urn:microsoft.com/office/officeart/2005/8/layout/matrix1"/>
    <dgm:cxn modelId="{F538D888-7367-496A-883D-91BE8A42E6D3}" srcId="{29D929C3-118F-4FF9-9C67-21616BBD5FEC}" destId="{256317C4-D6D0-446C-99C9-8FBBE06D8791}" srcOrd="0" destOrd="0" parTransId="{80924BC8-0F61-4C43-A963-0DF93951865B}" sibTransId="{B354663D-AE4C-4705-A9FA-8E4538A81A11}"/>
    <dgm:cxn modelId="{30D6A5C0-0D8C-40F6-802E-EEBB0F65CC5A}" type="presOf" srcId="{9F6D962A-A4FF-49E8-AB09-371B417506FF}" destId="{1781A318-E371-45E2-B0B5-85D0534988C5}" srcOrd="0" destOrd="0" presId="urn:microsoft.com/office/officeart/2005/8/layout/matrix1"/>
    <dgm:cxn modelId="{D4EAEFF1-7CDA-490D-A1CC-BB8488C86C0E}" type="presOf" srcId="{514BA9BF-863F-4353-9A6F-33B30B400BB4}" destId="{D9A4F7FC-4F5A-411A-B3C6-C4157242D79C}" srcOrd="0" destOrd="0" presId="urn:microsoft.com/office/officeart/2005/8/layout/matrix1"/>
    <dgm:cxn modelId="{11A13AF9-F645-4CEF-AB7C-19B0102CFEC9}" type="presOf" srcId="{6537B657-24B9-46EB-B0BB-C00425D19ABA}" destId="{9D19DBB6-F756-4976-9051-8C15C4148CD3}" srcOrd="0" destOrd="0" presId="urn:microsoft.com/office/officeart/2005/8/layout/matrix1"/>
    <dgm:cxn modelId="{FD153C4F-3D8E-43D7-A2FD-B68C08DAB9BB}" srcId="{29D929C3-118F-4FF9-9C67-21616BBD5FEC}" destId="{9F6D962A-A4FF-49E8-AB09-371B417506FF}" srcOrd="3" destOrd="0" parTransId="{1085B62C-33E5-4665-8305-27130D23B564}" sibTransId="{C952A213-0D2C-42EB-BC0D-3BAE3CA5921E}"/>
    <dgm:cxn modelId="{A6BB22D4-5FB3-4E7F-AB51-A9FFD3CDB011}" type="presParOf" srcId="{9D19DBB6-F756-4976-9051-8C15C4148CD3}" destId="{872CDD81-7ECB-4793-AAF1-EB4A18D1C3F4}" srcOrd="0" destOrd="0" presId="urn:microsoft.com/office/officeart/2005/8/layout/matrix1"/>
    <dgm:cxn modelId="{8AE689D1-90C5-45D6-8CBF-8ACDC0B6B367}" type="presParOf" srcId="{872CDD81-7ECB-4793-AAF1-EB4A18D1C3F4}" destId="{E3A78F89-1937-4B50-A5E8-8DE184595176}" srcOrd="0" destOrd="0" presId="urn:microsoft.com/office/officeart/2005/8/layout/matrix1"/>
    <dgm:cxn modelId="{5B8A121F-72A3-4D1D-BC93-76F950D21083}" type="presParOf" srcId="{872CDD81-7ECB-4793-AAF1-EB4A18D1C3F4}" destId="{F3B5AD5A-2225-47AD-8FCC-14A1D3EBDB85}" srcOrd="1" destOrd="0" presId="urn:microsoft.com/office/officeart/2005/8/layout/matrix1"/>
    <dgm:cxn modelId="{2DDA437B-1308-4535-93B4-9DB71046528D}" type="presParOf" srcId="{872CDD81-7ECB-4793-AAF1-EB4A18D1C3F4}" destId="{D9A4F7FC-4F5A-411A-B3C6-C4157242D79C}" srcOrd="2" destOrd="0" presId="urn:microsoft.com/office/officeart/2005/8/layout/matrix1"/>
    <dgm:cxn modelId="{AB58D387-B7BC-4A0F-B496-6D6521CFA315}" type="presParOf" srcId="{872CDD81-7ECB-4793-AAF1-EB4A18D1C3F4}" destId="{BADBF2E2-D4C4-4137-BE2C-352519332D1E}" srcOrd="3" destOrd="0" presId="urn:microsoft.com/office/officeart/2005/8/layout/matrix1"/>
    <dgm:cxn modelId="{26C76510-9993-410C-96C2-C5D47D02B71D}" type="presParOf" srcId="{872CDD81-7ECB-4793-AAF1-EB4A18D1C3F4}" destId="{47C869D5-C74C-43D9-A7CC-5BAC1EE4AA1C}" srcOrd="4" destOrd="0" presId="urn:microsoft.com/office/officeart/2005/8/layout/matrix1"/>
    <dgm:cxn modelId="{6910FFA5-ECAB-47DD-86CC-94E7CDD2EA11}" type="presParOf" srcId="{872CDD81-7ECB-4793-AAF1-EB4A18D1C3F4}" destId="{6D945CF0-E1C1-483E-A14A-7C6AC7D492A7}" srcOrd="5" destOrd="0" presId="urn:microsoft.com/office/officeart/2005/8/layout/matrix1"/>
    <dgm:cxn modelId="{988F22E9-3A30-432C-A6DB-80339DAFA042}" type="presParOf" srcId="{872CDD81-7ECB-4793-AAF1-EB4A18D1C3F4}" destId="{1781A318-E371-45E2-B0B5-85D0534988C5}" srcOrd="6" destOrd="0" presId="urn:microsoft.com/office/officeart/2005/8/layout/matrix1"/>
    <dgm:cxn modelId="{4CD42FDF-FDAB-4E54-8DD4-FC361B530DF2}" type="presParOf" srcId="{872CDD81-7ECB-4793-AAF1-EB4A18D1C3F4}" destId="{522E71C5-3174-4B41-AF10-16DB0F3DD85C}" srcOrd="7" destOrd="0" presId="urn:microsoft.com/office/officeart/2005/8/layout/matrix1"/>
    <dgm:cxn modelId="{F6841A07-0D4A-4C86-B079-9A4F56E3E66F}" type="presParOf" srcId="{9D19DBB6-F756-4976-9051-8C15C4148CD3}" destId="{3187E007-5730-4D75-AFF6-3BD1DC41EB1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F9157-F901-45B0-824E-EB6C2CA93E0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B8F5C6D-38A4-4F7C-8C53-1D44ABA50620}">
      <dgm:prSet/>
      <dgm:spPr/>
      <dgm:t>
        <a:bodyPr/>
        <a:lstStyle/>
        <a:p>
          <a:r>
            <a:rPr lang="en-US" dirty="0" smtClean="0">
              <a:latin typeface="+mn-lt"/>
            </a:rPr>
            <a:t>To made good financial decisions, students and families need to know:</a:t>
          </a:r>
        </a:p>
      </dgm:t>
    </dgm:pt>
    <dgm:pt modelId="{F80593FC-C569-44E7-927E-A950AD42975C}" type="parTrans" cxnId="{B511B5ED-73F1-4F32-A085-381B8B0B165F}">
      <dgm:prSet/>
      <dgm:spPr/>
      <dgm:t>
        <a:bodyPr/>
        <a:lstStyle/>
        <a:p>
          <a:endParaRPr lang="en-US"/>
        </a:p>
      </dgm:t>
    </dgm:pt>
    <dgm:pt modelId="{7DF9AF3B-A820-45E0-BDA4-718450C36DAC}" type="sibTrans" cxnId="{B511B5ED-73F1-4F32-A085-381B8B0B165F}">
      <dgm:prSet/>
      <dgm:spPr/>
      <dgm:t>
        <a:bodyPr/>
        <a:lstStyle/>
        <a:p>
          <a:endParaRPr lang="en-US"/>
        </a:p>
      </dgm:t>
    </dgm:pt>
    <dgm:pt modelId="{6BDDE86B-DD47-4978-A793-164A019C22BD}">
      <dgm:prSet/>
      <dgm:spPr/>
      <dgm:t>
        <a:bodyPr/>
        <a:lstStyle/>
        <a:p>
          <a:r>
            <a:rPr lang="en-US" dirty="0" smtClean="0">
              <a:latin typeface="+mn-lt"/>
            </a:rPr>
            <a:t>Cost of Attendance (COA) of all colleges and the “net cost” of each.</a:t>
          </a:r>
        </a:p>
      </dgm:t>
    </dgm:pt>
    <dgm:pt modelId="{85584048-A8F3-4200-A102-FEAC93450F51}" type="parTrans" cxnId="{27E0B70F-4ABA-487D-B489-BC30877FAE97}">
      <dgm:prSet/>
      <dgm:spPr/>
      <dgm:t>
        <a:bodyPr/>
        <a:lstStyle/>
        <a:p>
          <a:endParaRPr lang="en-US"/>
        </a:p>
      </dgm:t>
    </dgm:pt>
    <dgm:pt modelId="{E15A4FEE-C523-42C5-AAF1-CC4B86BE9D30}" type="sibTrans" cxnId="{27E0B70F-4ABA-487D-B489-BC30877FAE97}">
      <dgm:prSet/>
      <dgm:spPr/>
      <dgm:t>
        <a:bodyPr/>
        <a:lstStyle/>
        <a:p>
          <a:endParaRPr lang="en-US"/>
        </a:p>
      </dgm:t>
    </dgm:pt>
    <dgm:pt modelId="{7CD6572E-BEC9-49B0-BEA6-147DAC026E9F}">
      <dgm:prSet/>
      <dgm:spPr/>
      <dgm:t>
        <a:bodyPr/>
        <a:lstStyle/>
        <a:p>
          <a:r>
            <a:rPr lang="en-US" dirty="0" smtClean="0">
              <a:latin typeface="+mn-lt"/>
            </a:rPr>
            <a:t>Financial Aid available to the student from all colleges:</a:t>
          </a:r>
          <a:endParaRPr lang="en-US" dirty="0">
            <a:latin typeface="+mn-lt"/>
          </a:endParaRPr>
        </a:p>
      </dgm:t>
    </dgm:pt>
    <dgm:pt modelId="{17E09F15-0F6C-4DC4-824B-66D10D5BD276}" type="parTrans" cxnId="{E1D6EFDA-6C8B-4588-9F59-544E139952EA}">
      <dgm:prSet/>
      <dgm:spPr/>
      <dgm:t>
        <a:bodyPr/>
        <a:lstStyle/>
        <a:p>
          <a:endParaRPr lang="en-US"/>
        </a:p>
      </dgm:t>
    </dgm:pt>
    <dgm:pt modelId="{68CD33D3-EE6D-4559-985E-EDAF50E2D067}" type="sibTrans" cxnId="{E1D6EFDA-6C8B-4588-9F59-544E139952EA}">
      <dgm:prSet/>
      <dgm:spPr/>
      <dgm:t>
        <a:bodyPr/>
        <a:lstStyle/>
        <a:p>
          <a:endParaRPr lang="en-US"/>
        </a:p>
      </dgm:t>
    </dgm:pt>
    <dgm:pt modelId="{F0C2B5B0-E4C1-4712-B153-8C5B38BD1754}">
      <dgm:prSet/>
      <dgm:spPr/>
      <dgm:t>
        <a:bodyPr/>
        <a:lstStyle/>
        <a:p>
          <a:r>
            <a:rPr lang="en-US" dirty="0" smtClean="0">
              <a:latin typeface="+mn-lt"/>
            </a:rPr>
            <a:t>Grants and scholarships (gift aid).</a:t>
          </a:r>
          <a:endParaRPr lang="en-US" dirty="0">
            <a:latin typeface="+mn-lt"/>
          </a:endParaRPr>
        </a:p>
      </dgm:t>
    </dgm:pt>
    <dgm:pt modelId="{6DEEFA0F-DBF4-4686-BA1B-B6DA995319A7}" type="parTrans" cxnId="{551D3FEB-1CB9-4F17-A5C5-639BC96A1CCC}">
      <dgm:prSet/>
      <dgm:spPr/>
      <dgm:t>
        <a:bodyPr/>
        <a:lstStyle/>
        <a:p>
          <a:endParaRPr lang="en-US"/>
        </a:p>
      </dgm:t>
    </dgm:pt>
    <dgm:pt modelId="{DEC9B839-6A28-4E22-B6D3-48C7389BC788}" type="sibTrans" cxnId="{551D3FEB-1CB9-4F17-A5C5-639BC96A1CCC}">
      <dgm:prSet/>
      <dgm:spPr/>
      <dgm:t>
        <a:bodyPr/>
        <a:lstStyle/>
        <a:p>
          <a:endParaRPr lang="en-US"/>
        </a:p>
      </dgm:t>
    </dgm:pt>
    <dgm:pt modelId="{BD18C0C8-DECC-4FA4-AA31-B1BEE052F2A8}">
      <dgm:prSet/>
      <dgm:spPr/>
      <dgm:t>
        <a:bodyPr/>
        <a:lstStyle/>
        <a:p>
          <a:r>
            <a:rPr lang="en-US" dirty="0" smtClean="0">
              <a:latin typeface="+mn-lt"/>
            </a:rPr>
            <a:t>Self-help program options for students.</a:t>
          </a:r>
          <a:endParaRPr lang="en-US" dirty="0">
            <a:latin typeface="+mn-lt"/>
          </a:endParaRPr>
        </a:p>
      </dgm:t>
    </dgm:pt>
    <dgm:pt modelId="{BEE40603-23B9-41D5-B054-D772274CACFA}" type="parTrans" cxnId="{10786D09-2413-4C0D-8A40-C2FF7285C23D}">
      <dgm:prSet/>
      <dgm:spPr/>
      <dgm:t>
        <a:bodyPr/>
        <a:lstStyle/>
        <a:p>
          <a:endParaRPr lang="en-US"/>
        </a:p>
      </dgm:t>
    </dgm:pt>
    <dgm:pt modelId="{4D078259-4F92-4457-B091-06D19B0FC978}" type="sibTrans" cxnId="{10786D09-2413-4C0D-8A40-C2FF7285C23D}">
      <dgm:prSet/>
      <dgm:spPr/>
      <dgm:t>
        <a:bodyPr/>
        <a:lstStyle/>
        <a:p>
          <a:endParaRPr lang="en-US"/>
        </a:p>
      </dgm:t>
    </dgm:pt>
    <dgm:pt modelId="{EEFFBB83-2363-44F9-BFBC-28B22D497E72}">
      <dgm:prSet/>
      <dgm:spPr/>
      <dgm:t>
        <a:bodyPr/>
        <a:lstStyle/>
        <a:p>
          <a:r>
            <a:rPr lang="en-US" dirty="0" smtClean="0">
              <a:latin typeface="+mn-lt"/>
            </a:rPr>
            <a:t>Work study employment opportunities.</a:t>
          </a:r>
          <a:endParaRPr lang="en-US" dirty="0">
            <a:latin typeface="+mn-lt"/>
          </a:endParaRPr>
        </a:p>
      </dgm:t>
    </dgm:pt>
    <dgm:pt modelId="{253DA085-726A-4892-A02D-9FE21B06C16E}" type="parTrans" cxnId="{51FBEE77-56B9-4FE1-8E34-86CB3BBA9BC7}">
      <dgm:prSet/>
      <dgm:spPr/>
      <dgm:t>
        <a:bodyPr/>
        <a:lstStyle/>
        <a:p>
          <a:endParaRPr lang="en-US"/>
        </a:p>
      </dgm:t>
    </dgm:pt>
    <dgm:pt modelId="{948C0E6B-CD55-4065-88B8-26B1BA872C29}" type="sibTrans" cxnId="{51FBEE77-56B9-4FE1-8E34-86CB3BBA9BC7}">
      <dgm:prSet/>
      <dgm:spPr/>
      <dgm:t>
        <a:bodyPr/>
        <a:lstStyle/>
        <a:p>
          <a:endParaRPr lang="en-US"/>
        </a:p>
      </dgm:t>
    </dgm:pt>
    <dgm:pt modelId="{587CDDB5-77FB-4920-A929-E6746A91494B}">
      <dgm:prSet/>
      <dgm:spPr/>
      <dgm:t>
        <a:bodyPr/>
        <a:lstStyle/>
        <a:p>
          <a:r>
            <a:rPr lang="en-US" dirty="0" smtClean="0">
              <a:latin typeface="+mn-lt"/>
            </a:rPr>
            <a:t>Low-interest government loans.</a:t>
          </a:r>
        </a:p>
      </dgm:t>
    </dgm:pt>
    <dgm:pt modelId="{539CD68B-4613-4257-9CA1-C9D14BC051D2}" type="parTrans" cxnId="{5C3F3C87-ABC1-4889-97FC-3CD75533F369}">
      <dgm:prSet/>
      <dgm:spPr/>
      <dgm:t>
        <a:bodyPr/>
        <a:lstStyle/>
        <a:p>
          <a:endParaRPr lang="en-US"/>
        </a:p>
      </dgm:t>
    </dgm:pt>
    <dgm:pt modelId="{9DC74694-A7E9-4E2B-B72B-0B0296B3CE89}" type="sibTrans" cxnId="{5C3F3C87-ABC1-4889-97FC-3CD75533F369}">
      <dgm:prSet/>
      <dgm:spPr/>
      <dgm:t>
        <a:bodyPr/>
        <a:lstStyle/>
        <a:p>
          <a:endParaRPr lang="en-US"/>
        </a:p>
      </dgm:t>
    </dgm:pt>
    <dgm:pt modelId="{5BB6BB9C-A210-40B0-A4F5-61683E64072A}">
      <dgm:prSet/>
      <dgm:spPr/>
      <dgm:t>
        <a:bodyPr/>
        <a:lstStyle/>
        <a:p>
          <a:r>
            <a:rPr lang="en-US" dirty="0" smtClean="0">
              <a:latin typeface="+mn-lt"/>
            </a:rPr>
            <a:t>Payment plans and loan options to parents.</a:t>
          </a:r>
          <a:endParaRPr lang="en-US" dirty="0">
            <a:latin typeface="+mn-lt"/>
          </a:endParaRPr>
        </a:p>
      </dgm:t>
    </dgm:pt>
    <dgm:pt modelId="{545085C7-44A0-4534-9008-DB6DA9102BCA}" type="parTrans" cxnId="{1D65A001-2632-431B-8C92-492A9120A7C9}">
      <dgm:prSet/>
      <dgm:spPr/>
      <dgm:t>
        <a:bodyPr/>
        <a:lstStyle/>
        <a:p>
          <a:endParaRPr lang="en-US"/>
        </a:p>
      </dgm:t>
    </dgm:pt>
    <dgm:pt modelId="{76425B7C-916A-46D5-89B7-E411C4734008}" type="sibTrans" cxnId="{1D65A001-2632-431B-8C92-492A9120A7C9}">
      <dgm:prSet/>
      <dgm:spPr/>
      <dgm:t>
        <a:bodyPr/>
        <a:lstStyle/>
        <a:p>
          <a:endParaRPr lang="en-US"/>
        </a:p>
      </dgm:t>
    </dgm:pt>
    <dgm:pt modelId="{BE087BA7-05F3-4270-9FFF-FB0D6BD95FDC}" type="pres">
      <dgm:prSet presAssocID="{98CF9157-F901-45B0-824E-EB6C2CA93E0B}" presName="linearFlow" presStyleCnt="0">
        <dgm:presLayoutVars>
          <dgm:dir/>
          <dgm:animLvl val="lvl"/>
          <dgm:resizeHandles val="exact"/>
        </dgm:presLayoutVars>
      </dgm:prSet>
      <dgm:spPr/>
      <dgm:t>
        <a:bodyPr/>
        <a:lstStyle/>
        <a:p>
          <a:endParaRPr lang="en-US"/>
        </a:p>
      </dgm:t>
    </dgm:pt>
    <dgm:pt modelId="{CE73B963-BB8B-44E6-A673-7FB04FA95AA8}" type="pres">
      <dgm:prSet presAssocID="{CB8F5C6D-38A4-4F7C-8C53-1D44ABA50620}" presName="composite" presStyleCnt="0"/>
      <dgm:spPr/>
    </dgm:pt>
    <dgm:pt modelId="{3B291188-28F6-40A8-BE29-EE3918978E28}" type="pres">
      <dgm:prSet presAssocID="{CB8F5C6D-38A4-4F7C-8C53-1D44ABA50620}" presName="parTx" presStyleLbl="node1" presStyleIdx="0" presStyleCnt="1">
        <dgm:presLayoutVars>
          <dgm:chMax val="0"/>
          <dgm:chPref val="0"/>
          <dgm:bulletEnabled val="1"/>
        </dgm:presLayoutVars>
      </dgm:prSet>
      <dgm:spPr/>
      <dgm:t>
        <a:bodyPr/>
        <a:lstStyle/>
        <a:p>
          <a:endParaRPr lang="en-US"/>
        </a:p>
      </dgm:t>
    </dgm:pt>
    <dgm:pt modelId="{BBB444DD-4BEF-4BDA-A8C9-7B75B0A10BCA}" type="pres">
      <dgm:prSet presAssocID="{CB8F5C6D-38A4-4F7C-8C53-1D44ABA50620}" presName="parSh" presStyleLbl="node1" presStyleIdx="0" presStyleCnt="1"/>
      <dgm:spPr/>
      <dgm:t>
        <a:bodyPr/>
        <a:lstStyle/>
        <a:p>
          <a:endParaRPr lang="en-US"/>
        </a:p>
      </dgm:t>
    </dgm:pt>
    <dgm:pt modelId="{1A6B55AD-EA41-4B4A-A24F-0A2545C3E29F}" type="pres">
      <dgm:prSet presAssocID="{CB8F5C6D-38A4-4F7C-8C53-1D44ABA50620}" presName="desTx" presStyleLbl="fgAcc1" presStyleIdx="0" presStyleCnt="1">
        <dgm:presLayoutVars>
          <dgm:bulletEnabled val="1"/>
        </dgm:presLayoutVars>
      </dgm:prSet>
      <dgm:spPr/>
      <dgm:t>
        <a:bodyPr/>
        <a:lstStyle/>
        <a:p>
          <a:endParaRPr lang="en-US"/>
        </a:p>
      </dgm:t>
    </dgm:pt>
  </dgm:ptLst>
  <dgm:cxnLst>
    <dgm:cxn modelId="{8E056C2A-2F52-4147-A1BD-AE536CC94717}" type="presOf" srcId="{EEFFBB83-2363-44F9-BFBC-28B22D497E72}" destId="{1A6B55AD-EA41-4B4A-A24F-0A2545C3E29F}" srcOrd="0" destOrd="4" presId="urn:microsoft.com/office/officeart/2005/8/layout/process3"/>
    <dgm:cxn modelId="{E1D6EFDA-6C8B-4588-9F59-544E139952EA}" srcId="{CB8F5C6D-38A4-4F7C-8C53-1D44ABA50620}" destId="{7CD6572E-BEC9-49B0-BEA6-147DAC026E9F}" srcOrd="1" destOrd="0" parTransId="{17E09F15-0F6C-4DC4-824B-66D10D5BD276}" sibTransId="{68CD33D3-EE6D-4559-985E-EDAF50E2D067}"/>
    <dgm:cxn modelId="{B511B5ED-73F1-4F32-A085-381B8B0B165F}" srcId="{98CF9157-F901-45B0-824E-EB6C2CA93E0B}" destId="{CB8F5C6D-38A4-4F7C-8C53-1D44ABA50620}" srcOrd="0" destOrd="0" parTransId="{F80593FC-C569-44E7-927E-A950AD42975C}" sibTransId="{7DF9AF3B-A820-45E0-BDA4-718450C36DAC}"/>
    <dgm:cxn modelId="{5C3F3C87-ABC1-4889-97FC-3CD75533F369}" srcId="{BD18C0C8-DECC-4FA4-AA31-B1BEE052F2A8}" destId="{587CDDB5-77FB-4920-A929-E6746A91494B}" srcOrd="1" destOrd="0" parTransId="{539CD68B-4613-4257-9CA1-C9D14BC051D2}" sibTransId="{9DC74694-A7E9-4E2B-B72B-0B0296B3CE89}"/>
    <dgm:cxn modelId="{05791D61-A999-4135-AABD-258D30FDF63D}" type="presOf" srcId="{6BDDE86B-DD47-4978-A793-164A019C22BD}" destId="{1A6B55AD-EA41-4B4A-A24F-0A2545C3E29F}" srcOrd="0" destOrd="0" presId="urn:microsoft.com/office/officeart/2005/8/layout/process3"/>
    <dgm:cxn modelId="{68DA79FF-68EB-406F-BB15-0B1D2BB478ED}" type="presOf" srcId="{587CDDB5-77FB-4920-A929-E6746A91494B}" destId="{1A6B55AD-EA41-4B4A-A24F-0A2545C3E29F}" srcOrd="0" destOrd="5" presId="urn:microsoft.com/office/officeart/2005/8/layout/process3"/>
    <dgm:cxn modelId="{10786D09-2413-4C0D-8A40-C2FF7285C23D}" srcId="{7CD6572E-BEC9-49B0-BEA6-147DAC026E9F}" destId="{BD18C0C8-DECC-4FA4-AA31-B1BEE052F2A8}" srcOrd="1" destOrd="0" parTransId="{BEE40603-23B9-41D5-B054-D772274CACFA}" sibTransId="{4D078259-4F92-4457-B091-06D19B0FC978}"/>
    <dgm:cxn modelId="{551D3FEB-1CB9-4F17-A5C5-639BC96A1CCC}" srcId="{7CD6572E-BEC9-49B0-BEA6-147DAC026E9F}" destId="{F0C2B5B0-E4C1-4712-B153-8C5B38BD1754}" srcOrd="0" destOrd="0" parTransId="{6DEEFA0F-DBF4-4686-BA1B-B6DA995319A7}" sibTransId="{DEC9B839-6A28-4E22-B6D3-48C7389BC788}"/>
    <dgm:cxn modelId="{27E0B70F-4ABA-487D-B489-BC30877FAE97}" srcId="{CB8F5C6D-38A4-4F7C-8C53-1D44ABA50620}" destId="{6BDDE86B-DD47-4978-A793-164A019C22BD}" srcOrd="0" destOrd="0" parTransId="{85584048-A8F3-4200-A102-FEAC93450F51}" sibTransId="{E15A4FEE-C523-42C5-AAF1-CC4B86BE9D30}"/>
    <dgm:cxn modelId="{23804869-7858-4FF2-937D-82D39A1F5161}" type="presOf" srcId="{BD18C0C8-DECC-4FA4-AA31-B1BEE052F2A8}" destId="{1A6B55AD-EA41-4B4A-A24F-0A2545C3E29F}" srcOrd="0" destOrd="3" presId="urn:microsoft.com/office/officeart/2005/8/layout/process3"/>
    <dgm:cxn modelId="{EAAC2B58-6D2A-4830-8792-AF28C68C9F6A}" type="presOf" srcId="{CB8F5C6D-38A4-4F7C-8C53-1D44ABA50620}" destId="{3B291188-28F6-40A8-BE29-EE3918978E28}" srcOrd="0" destOrd="0" presId="urn:microsoft.com/office/officeart/2005/8/layout/process3"/>
    <dgm:cxn modelId="{4813BFD9-1B2B-4404-B3E7-90B0638ADE98}" type="presOf" srcId="{7CD6572E-BEC9-49B0-BEA6-147DAC026E9F}" destId="{1A6B55AD-EA41-4B4A-A24F-0A2545C3E29F}" srcOrd="0" destOrd="1" presId="urn:microsoft.com/office/officeart/2005/8/layout/process3"/>
    <dgm:cxn modelId="{ACBC7596-56BC-4AB7-99A5-3F767602E1A2}" type="presOf" srcId="{F0C2B5B0-E4C1-4712-B153-8C5B38BD1754}" destId="{1A6B55AD-EA41-4B4A-A24F-0A2545C3E29F}" srcOrd="0" destOrd="2" presId="urn:microsoft.com/office/officeart/2005/8/layout/process3"/>
    <dgm:cxn modelId="{1D65A001-2632-431B-8C92-492A9120A7C9}" srcId="{7CD6572E-BEC9-49B0-BEA6-147DAC026E9F}" destId="{5BB6BB9C-A210-40B0-A4F5-61683E64072A}" srcOrd="2" destOrd="0" parTransId="{545085C7-44A0-4534-9008-DB6DA9102BCA}" sibTransId="{76425B7C-916A-46D5-89B7-E411C4734008}"/>
    <dgm:cxn modelId="{3C4D3937-FBE8-4896-838B-7E0E15DEAEE9}" type="presOf" srcId="{98CF9157-F901-45B0-824E-EB6C2CA93E0B}" destId="{BE087BA7-05F3-4270-9FFF-FB0D6BD95FDC}" srcOrd="0" destOrd="0" presId="urn:microsoft.com/office/officeart/2005/8/layout/process3"/>
    <dgm:cxn modelId="{59DA5D6D-1ED9-4E68-ADC6-0048ABCCA610}" type="presOf" srcId="{CB8F5C6D-38A4-4F7C-8C53-1D44ABA50620}" destId="{BBB444DD-4BEF-4BDA-A8C9-7B75B0A10BCA}" srcOrd="1" destOrd="0" presId="urn:microsoft.com/office/officeart/2005/8/layout/process3"/>
    <dgm:cxn modelId="{51FBEE77-56B9-4FE1-8E34-86CB3BBA9BC7}" srcId="{BD18C0C8-DECC-4FA4-AA31-B1BEE052F2A8}" destId="{EEFFBB83-2363-44F9-BFBC-28B22D497E72}" srcOrd="0" destOrd="0" parTransId="{253DA085-726A-4892-A02D-9FE21B06C16E}" sibTransId="{948C0E6B-CD55-4065-88B8-26B1BA872C29}"/>
    <dgm:cxn modelId="{B53A52DA-5A81-4F4E-A0C2-D73A284D8651}" type="presOf" srcId="{5BB6BB9C-A210-40B0-A4F5-61683E64072A}" destId="{1A6B55AD-EA41-4B4A-A24F-0A2545C3E29F}" srcOrd="0" destOrd="6" presId="urn:microsoft.com/office/officeart/2005/8/layout/process3"/>
    <dgm:cxn modelId="{3A5BE8CD-2110-4956-A632-C36CDE37614F}" type="presParOf" srcId="{BE087BA7-05F3-4270-9FFF-FB0D6BD95FDC}" destId="{CE73B963-BB8B-44E6-A673-7FB04FA95AA8}" srcOrd="0" destOrd="0" presId="urn:microsoft.com/office/officeart/2005/8/layout/process3"/>
    <dgm:cxn modelId="{B6685532-4F6F-40EE-BB5D-3C172EB8D538}" type="presParOf" srcId="{CE73B963-BB8B-44E6-A673-7FB04FA95AA8}" destId="{3B291188-28F6-40A8-BE29-EE3918978E28}" srcOrd="0" destOrd="0" presId="urn:microsoft.com/office/officeart/2005/8/layout/process3"/>
    <dgm:cxn modelId="{49C01D3E-1879-4251-B245-3D352CDF936D}" type="presParOf" srcId="{CE73B963-BB8B-44E6-A673-7FB04FA95AA8}" destId="{BBB444DD-4BEF-4BDA-A8C9-7B75B0A10BCA}" srcOrd="1" destOrd="0" presId="urn:microsoft.com/office/officeart/2005/8/layout/process3"/>
    <dgm:cxn modelId="{3A229615-C466-439F-A688-05E46ED0A2A6}" type="presParOf" srcId="{CE73B963-BB8B-44E6-A673-7FB04FA95AA8}" destId="{1A6B55AD-EA41-4B4A-A24F-0A2545C3E29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5CC708-8F85-4457-AA0D-07CBA005B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515B6F-3FC8-4F88-81E5-9D698B3FA26D}">
      <dgm:prSet phldrT="[Text]"/>
      <dgm:spPr/>
      <dgm:t>
        <a:bodyPr/>
        <a:lstStyle/>
        <a:p>
          <a:r>
            <a:rPr lang="en-US" b="1" dirty="0" smtClean="0"/>
            <a:t>Tuition and fees</a:t>
          </a:r>
          <a:endParaRPr lang="en-US" dirty="0"/>
        </a:p>
      </dgm:t>
    </dgm:pt>
    <dgm:pt modelId="{6B806A19-4247-4F09-B2D2-3B2BD8C4E359}" type="parTrans" cxnId="{3225D95B-3F06-4741-8B6A-7C8886F3FB68}">
      <dgm:prSet/>
      <dgm:spPr/>
      <dgm:t>
        <a:bodyPr/>
        <a:lstStyle/>
        <a:p>
          <a:endParaRPr lang="en-US"/>
        </a:p>
      </dgm:t>
    </dgm:pt>
    <dgm:pt modelId="{A521ACFA-EAE3-465F-920F-384AD6581606}" type="sibTrans" cxnId="{3225D95B-3F06-4741-8B6A-7C8886F3FB68}">
      <dgm:prSet/>
      <dgm:spPr/>
      <dgm:t>
        <a:bodyPr/>
        <a:lstStyle/>
        <a:p>
          <a:endParaRPr lang="en-US"/>
        </a:p>
      </dgm:t>
    </dgm:pt>
    <dgm:pt modelId="{FFDD8BD5-B5FD-46E6-9434-406C0FE13239}">
      <dgm:prSet/>
      <dgm:spPr/>
      <dgm:t>
        <a:bodyPr/>
        <a:lstStyle/>
        <a:p>
          <a:r>
            <a:rPr lang="en-US" b="1" dirty="0" smtClean="0"/>
            <a:t>Housing &amp; Food Costs</a:t>
          </a:r>
          <a:endParaRPr lang="en-US" dirty="0" smtClean="0"/>
        </a:p>
      </dgm:t>
    </dgm:pt>
    <dgm:pt modelId="{664EEF64-C406-45D7-B74B-D4193028FCD3}" type="parTrans" cxnId="{65B91C0B-17A2-47A8-960F-FF7BA4A20CD8}">
      <dgm:prSet/>
      <dgm:spPr/>
      <dgm:t>
        <a:bodyPr/>
        <a:lstStyle/>
        <a:p>
          <a:endParaRPr lang="en-US"/>
        </a:p>
      </dgm:t>
    </dgm:pt>
    <dgm:pt modelId="{7308107E-5332-457D-A273-0A4353F5D810}" type="sibTrans" cxnId="{65B91C0B-17A2-47A8-960F-FF7BA4A20CD8}">
      <dgm:prSet/>
      <dgm:spPr/>
      <dgm:t>
        <a:bodyPr/>
        <a:lstStyle/>
        <a:p>
          <a:endParaRPr lang="en-US"/>
        </a:p>
      </dgm:t>
    </dgm:pt>
    <dgm:pt modelId="{9E7A0D26-482D-4321-8669-5CA2D01CCE91}">
      <dgm:prSet/>
      <dgm:spPr/>
      <dgm:t>
        <a:bodyPr/>
        <a:lstStyle/>
        <a:p>
          <a:r>
            <a:rPr lang="en-US" b="1" dirty="0" smtClean="0"/>
            <a:t>Books &amp; Supplies</a:t>
          </a:r>
          <a:endParaRPr lang="en-US" dirty="0" smtClean="0"/>
        </a:p>
      </dgm:t>
    </dgm:pt>
    <dgm:pt modelId="{6A214C27-981D-471A-889B-30A95B25190C}" type="parTrans" cxnId="{48340DB3-A5B8-488A-A811-281D68D4D27F}">
      <dgm:prSet/>
      <dgm:spPr/>
      <dgm:t>
        <a:bodyPr/>
        <a:lstStyle/>
        <a:p>
          <a:endParaRPr lang="en-US"/>
        </a:p>
      </dgm:t>
    </dgm:pt>
    <dgm:pt modelId="{A0CC3077-2871-473F-9733-63DB7EC98E91}" type="sibTrans" cxnId="{48340DB3-A5B8-488A-A811-281D68D4D27F}">
      <dgm:prSet/>
      <dgm:spPr/>
      <dgm:t>
        <a:bodyPr/>
        <a:lstStyle/>
        <a:p>
          <a:endParaRPr lang="en-US"/>
        </a:p>
      </dgm:t>
    </dgm:pt>
    <dgm:pt modelId="{44D77AB8-7C27-4C64-93C4-C135443D33B1}">
      <dgm:prSet/>
      <dgm:spPr/>
      <dgm:t>
        <a:bodyPr/>
        <a:lstStyle/>
        <a:p>
          <a:r>
            <a:rPr lang="en-US" b="1" dirty="0" smtClean="0"/>
            <a:t>Personal</a:t>
          </a:r>
          <a:endParaRPr lang="en-US" dirty="0" smtClean="0"/>
        </a:p>
      </dgm:t>
    </dgm:pt>
    <dgm:pt modelId="{A617A0A4-3FF7-4E87-8D2E-FB76E2163276}" type="parTrans" cxnId="{B1CAF02C-1508-4954-A440-4B738260F627}">
      <dgm:prSet/>
      <dgm:spPr/>
      <dgm:t>
        <a:bodyPr/>
        <a:lstStyle/>
        <a:p>
          <a:endParaRPr lang="en-US"/>
        </a:p>
      </dgm:t>
    </dgm:pt>
    <dgm:pt modelId="{7D92E9B6-70CD-4487-A18C-E28FF5756960}" type="sibTrans" cxnId="{B1CAF02C-1508-4954-A440-4B738260F627}">
      <dgm:prSet/>
      <dgm:spPr/>
      <dgm:t>
        <a:bodyPr/>
        <a:lstStyle/>
        <a:p>
          <a:endParaRPr lang="en-US"/>
        </a:p>
      </dgm:t>
    </dgm:pt>
    <dgm:pt modelId="{58C4D36B-DD85-497E-9674-B2A719D8659B}">
      <dgm:prSet/>
      <dgm:spPr/>
      <dgm:t>
        <a:bodyPr/>
        <a:lstStyle/>
        <a:p>
          <a:r>
            <a:rPr lang="en-US" b="1" dirty="0" smtClean="0"/>
            <a:t>Transportation</a:t>
          </a:r>
          <a:endParaRPr lang="en-US" dirty="0" smtClean="0"/>
        </a:p>
      </dgm:t>
    </dgm:pt>
    <dgm:pt modelId="{04A04695-4BAF-4356-814F-706DE4A75094}" type="parTrans" cxnId="{CD8FE872-E85F-43E1-A542-6CC29400E4E8}">
      <dgm:prSet/>
      <dgm:spPr/>
      <dgm:t>
        <a:bodyPr/>
        <a:lstStyle/>
        <a:p>
          <a:endParaRPr lang="en-US"/>
        </a:p>
      </dgm:t>
    </dgm:pt>
    <dgm:pt modelId="{6462B752-2875-4B53-ABB1-EBB8C55C2206}" type="sibTrans" cxnId="{CD8FE872-E85F-43E1-A542-6CC29400E4E8}">
      <dgm:prSet/>
      <dgm:spPr/>
      <dgm:t>
        <a:bodyPr/>
        <a:lstStyle/>
        <a:p>
          <a:endParaRPr lang="en-US"/>
        </a:p>
      </dgm:t>
    </dgm:pt>
    <dgm:pt modelId="{B4E3DA0F-B84F-469C-A108-520F701E7C75}">
      <dgm:prSet phldrT="[Text]"/>
      <dgm:spPr/>
      <dgm:t>
        <a:bodyPr/>
        <a:lstStyle/>
        <a:p>
          <a:r>
            <a:rPr lang="en-US" dirty="0" smtClean="0"/>
            <a:t>Full-Time vs. Part-Time, 1, 2, or 3 quarters or semesters, fees (generally  listed separately).</a:t>
          </a:r>
          <a:endParaRPr lang="en-US" dirty="0"/>
        </a:p>
      </dgm:t>
    </dgm:pt>
    <dgm:pt modelId="{B9D0E4B2-F68A-47EE-BED0-A44175321081}" type="parTrans" cxnId="{70D3744E-2737-42C0-A9D2-AD18C2893062}">
      <dgm:prSet/>
      <dgm:spPr/>
      <dgm:t>
        <a:bodyPr/>
        <a:lstStyle/>
        <a:p>
          <a:endParaRPr lang="en-US"/>
        </a:p>
      </dgm:t>
    </dgm:pt>
    <dgm:pt modelId="{63A2B291-7B2B-498B-B86E-F72EE7A5D107}" type="sibTrans" cxnId="{70D3744E-2737-42C0-A9D2-AD18C2893062}">
      <dgm:prSet/>
      <dgm:spPr/>
      <dgm:t>
        <a:bodyPr/>
        <a:lstStyle/>
        <a:p>
          <a:endParaRPr lang="en-US"/>
        </a:p>
      </dgm:t>
    </dgm:pt>
    <dgm:pt modelId="{C94F56F6-7874-4674-B01A-153B6F0DF19E}">
      <dgm:prSet/>
      <dgm:spPr/>
      <dgm:t>
        <a:bodyPr/>
        <a:lstStyle/>
        <a:p>
          <a:r>
            <a:rPr lang="en-US" dirty="0" smtClean="0"/>
            <a:t>On or off campus or living at home.</a:t>
          </a:r>
        </a:p>
      </dgm:t>
    </dgm:pt>
    <dgm:pt modelId="{E886AA78-D223-4F56-ADD0-71A408527D2F}" type="parTrans" cxnId="{0E1C733C-6F62-468A-898E-981CD70EE620}">
      <dgm:prSet/>
      <dgm:spPr/>
      <dgm:t>
        <a:bodyPr/>
        <a:lstStyle/>
        <a:p>
          <a:endParaRPr lang="en-US"/>
        </a:p>
      </dgm:t>
    </dgm:pt>
    <dgm:pt modelId="{03FC24B7-9D38-48A8-8C56-06356C5B9F21}" type="sibTrans" cxnId="{0E1C733C-6F62-468A-898E-981CD70EE620}">
      <dgm:prSet/>
      <dgm:spPr/>
      <dgm:t>
        <a:bodyPr/>
        <a:lstStyle/>
        <a:p>
          <a:endParaRPr lang="en-US"/>
        </a:p>
      </dgm:t>
    </dgm:pt>
    <dgm:pt modelId="{90703D16-BCDD-498B-8488-BFDEE09705B9}">
      <dgm:prSet/>
      <dgm:spPr/>
      <dgm:t>
        <a:bodyPr/>
        <a:lstStyle/>
        <a:p>
          <a:r>
            <a:rPr lang="en-US" dirty="0" smtClean="0"/>
            <a:t>Purchase or rent, new or used, from school bookstore or online.</a:t>
          </a:r>
        </a:p>
      </dgm:t>
    </dgm:pt>
    <dgm:pt modelId="{5CFAB187-BC31-4F2A-BC43-884387C2C41A}" type="parTrans" cxnId="{6429EC0C-F570-460F-8BA4-A21DC737C53F}">
      <dgm:prSet/>
      <dgm:spPr/>
      <dgm:t>
        <a:bodyPr/>
        <a:lstStyle/>
        <a:p>
          <a:endParaRPr lang="en-US"/>
        </a:p>
      </dgm:t>
    </dgm:pt>
    <dgm:pt modelId="{B7E79231-D9A5-4D20-889A-A7A6EDA756D1}" type="sibTrans" cxnId="{6429EC0C-F570-460F-8BA4-A21DC737C53F}">
      <dgm:prSet/>
      <dgm:spPr/>
      <dgm:t>
        <a:bodyPr/>
        <a:lstStyle/>
        <a:p>
          <a:endParaRPr lang="en-US"/>
        </a:p>
      </dgm:t>
    </dgm:pt>
    <dgm:pt modelId="{3B3F2EB6-9ADD-4D9A-B256-5356EC46D9C3}">
      <dgm:prSet/>
      <dgm:spPr/>
      <dgm:t>
        <a:bodyPr/>
        <a:lstStyle/>
        <a:p>
          <a:r>
            <a:rPr lang="en-US" dirty="0" smtClean="0"/>
            <a:t>Average amount, varies by life style choices.</a:t>
          </a:r>
        </a:p>
      </dgm:t>
    </dgm:pt>
    <dgm:pt modelId="{AD5190E1-2CD0-4DB9-A237-EEA93C86E2F1}" type="parTrans" cxnId="{90BB2C2C-9773-4342-AA8C-B476C8FDEB45}">
      <dgm:prSet/>
      <dgm:spPr/>
      <dgm:t>
        <a:bodyPr/>
        <a:lstStyle/>
        <a:p>
          <a:endParaRPr lang="en-US"/>
        </a:p>
      </dgm:t>
    </dgm:pt>
    <dgm:pt modelId="{87FF37DD-C22D-459F-A6CF-4FB6EC441092}" type="sibTrans" cxnId="{90BB2C2C-9773-4342-AA8C-B476C8FDEB45}">
      <dgm:prSet/>
      <dgm:spPr/>
      <dgm:t>
        <a:bodyPr/>
        <a:lstStyle/>
        <a:p>
          <a:endParaRPr lang="en-US"/>
        </a:p>
      </dgm:t>
    </dgm:pt>
    <dgm:pt modelId="{E3500469-FDEF-4B54-A9F4-867D57F2C2F2}">
      <dgm:prSet/>
      <dgm:spPr/>
      <dgm:t>
        <a:bodyPr/>
        <a:lstStyle/>
        <a:p>
          <a:r>
            <a:rPr lang="en-US" dirty="0" smtClean="0"/>
            <a:t>On or off campus, living at home.  Availability of mass transit, cannot include car payments. </a:t>
          </a:r>
        </a:p>
      </dgm:t>
    </dgm:pt>
    <dgm:pt modelId="{F39A816A-BD25-4868-A14B-A878C6A315D3}" type="parTrans" cxnId="{F24A34F7-BFB0-45E9-9A46-A9E1C366F658}">
      <dgm:prSet/>
      <dgm:spPr/>
      <dgm:t>
        <a:bodyPr/>
        <a:lstStyle/>
        <a:p>
          <a:endParaRPr lang="en-US"/>
        </a:p>
      </dgm:t>
    </dgm:pt>
    <dgm:pt modelId="{9E944920-C4FC-4B71-9EA4-1DDBBE5A0CCC}" type="sibTrans" cxnId="{F24A34F7-BFB0-45E9-9A46-A9E1C366F658}">
      <dgm:prSet/>
      <dgm:spPr/>
      <dgm:t>
        <a:bodyPr/>
        <a:lstStyle/>
        <a:p>
          <a:endParaRPr lang="en-US"/>
        </a:p>
      </dgm:t>
    </dgm:pt>
    <dgm:pt modelId="{7C7DDD79-3290-4C34-AAF9-333B8D384846}" type="pres">
      <dgm:prSet presAssocID="{635CC708-8F85-4457-AA0D-07CBA005B3FB}" presName="linear" presStyleCnt="0">
        <dgm:presLayoutVars>
          <dgm:dir/>
          <dgm:animLvl val="lvl"/>
          <dgm:resizeHandles val="exact"/>
        </dgm:presLayoutVars>
      </dgm:prSet>
      <dgm:spPr/>
      <dgm:t>
        <a:bodyPr/>
        <a:lstStyle/>
        <a:p>
          <a:endParaRPr lang="en-US"/>
        </a:p>
      </dgm:t>
    </dgm:pt>
    <dgm:pt modelId="{95A923BB-CD87-4E7C-BC1C-6C511523917C}" type="pres">
      <dgm:prSet presAssocID="{04515B6F-3FC8-4F88-81E5-9D698B3FA26D}" presName="parentLin" presStyleCnt="0"/>
      <dgm:spPr/>
      <dgm:t>
        <a:bodyPr/>
        <a:lstStyle/>
        <a:p>
          <a:endParaRPr lang="en-US"/>
        </a:p>
      </dgm:t>
    </dgm:pt>
    <dgm:pt modelId="{43243F96-6EFB-4620-9E54-57BA3F50DDB1}" type="pres">
      <dgm:prSet presAssocID="{04515B6F-3FC8-4F88-81E5-9D698B3FA26D}" presName="parentLeftMargin" presStyleLbl="node1" presStyleIdx="0" presStyleCnt="5"/>
      <dgm:spPr/>
      <dgm:t>
        <a:bodyPr/>
        <a:lstStyle/>
        <a:p>
          <a:endParaRPr lang="en-US"/>
        </a:p>
      </dgm:t>
    </dgm:pt>
    <dgm:pt modelId="{43A203D2-22A1-45E6-9886-AB9B7AC2F2FA}" type="pres">
      <dgm:prSet presAssocID="{04515B6F-3FC8-4F88-81E5-9D698B3FA26D}" presName="parentText" presStyleLbl="node1" presStyleIdx="0" presStyleCnt="5">
        <dgm:presLayoutVars>
          <dgm:chMax val="0"/>
          <dgm:bulletEnabled val="1"/>
        </dgm:presLayoutVars>
      </dgm:prSet>
      <dgm:spPr/>
      <dgm:t>
        <a:bodyPr/>
        <a:lstStyle/>
        <a:p>
          <a:endParaRPr lang="en-US"/>
        </a:p>
      </dgm:t>
    </dgm:pt>
    <dgm:pt modelId="{8F38A235-82EE-413D-8CDF-9341AC0F344C}" type="pres">
      <dgm:prSet presAssocID="{04515B6F-3FC8-4F88-81E5-9D698B3FA26D}" presName="negativeSpace" presStyleCnt="0"/>
      <dgm:spPr/>
      <dgm:t>
        <a:bodyPr/>
        <a:lstStyle/>
        <a:p>
          <a:endParaRPr lang="en-US"/>
        </a:p>
      </dgm:t>
    </dgm:pt>
    <dgm:pt modelId="{59AE6A29-D396-4DFC-8AA4-EF5ACFE3AB1D}" type="pres">
      <dgm:prSet presAssocID="{04515B6F-3FC8-4F88-81E5-9D698B3FA26D}" presName="childText" presStyleLbl="conFgAcc1" presStyleIdx="0" presStyleCnt="5" custLinFactNeighborX="131">
        <dgm:presLayoutVars>
          <dgm:bulletEnabled val="1"/>
        </dgm:presLayoutVars>
      </dgm:prSet>
      <dgm:spPr/>
      <dgm:t>
        <a:bodyPr/>
        <a:lstStyle/>
        <a:p>
          <a:endParaRPr lang="en-US"/>
        </a:p>
      </dgm:t>
    </dgm:pt>
    <dgm:pt modelId="{27BD2912-0882-45F2-91D8-444E5AF3EA45}" type="pres">
      <dgm:prSet presAssocID="{A521ACFA-EAE3-465F-920F-384AD6581606}" presName="spaceBetweenRectangles" presStyleCnt="0"/>
      <dgm:spPr/>
      <dgm:t>
        <a:bodyPr/>
        <a:lstStyle/>
        <a:p>
          <a:endParaRPr lang="en-US"/>
        </a:p>
      </dgm:t>
    </dgm:pt>
    <dgm:pt modelId="{CE46BF3D-40A5-426F-8B3D-782E86B3E6A6}" type="pres">
      <dgm:prSet presAssocID="{FFDD8BD5-B5FD-46E6-9434-406C0FE13239}" presName="parentLin" presStyleCnt="0"/>
      <dgm:spPr/>
      <dgm:t>
        <a:bodyPr/>
        <a:lstStyle/>
        <a:p>
          <a:endParaRPr lang="en-US"/>
        </a:p>
      </dgm:t>
    </dgm:pt>
    <dgm:pt modelId="{826657C2-B7C2-4783-BE67-F53A42C12438}" type="pres">
      <dgm:prSet presAssocID="{FFDD8BD5-B5FD-46E6-9434-406C0FE13239}" presName="parentLeftMargin" presStyleLbl="node1" presStyleIdx="0" presStyleCnt="5"/>
      <dgm:spPr/>
      <dgm:t>
        <a:bodyPr/>
        <a:lstStyle/>
        <a:p>
          <a:endParaRPr lang="en-US"/>
        </a:p>
      </dgm:t>
    </dgm:pt>
    <dgm:pt modelId="{C9077BD2-6388-4164-8367-52A81D8D0FF1}" type="pres">
      <dgm:prSet presAssocID="{FFDD8BD5-B5FD-46E6-9434-406C0FE13239}" presName="parentText" presStyleLbl="node1" presStyleIdx="1" presStyleCnt="5">
        <dgm:presLayoutVars>
          <dgm:chMax val="0"/>
          <dgm:bulletEnabled val="1"/>
        </dgm:presLayoutVars>
      </dgm:prSet>
      <dgm:spPr/>
      <dgm:t>
        <a:bodyPr/>
        <a:lstStyle/>
        <a:p>
          <a:endParaRPr lang="en-US"/>
        </a:p>
      </dgm:t>
    </dgm:pt>
    <dgm:pt modelId="{8107DED1-8AA1-46CE-8731-BB1FE8268225}" type="pres">
      <dgm:prSet presAssocID="{FFDD8BD5-B5FD-46E6-9434-406C0FE13239}" presName="negativeSpace" presStyleCnt="0"/>
      <dgm:spPr/>
      <dgm:t>
        <a:bodyPr/>
        <a:lstStyle/>
        <a:p>
          <a:endParaRPr lang="en-US"/>
        </a:p>
      </dgm:t>
    </dgm:pt>
    <dgm:pt modelId="{6658E094-4B1B-4C4F-9075-C7D7533C8E2A}" type="pres">
      <dgm:prSet presAssocID="{FFDD8BD5-B5FD-46E6-9434-406C0FE13239}" presName="childText" presStyleLbl="conFgAcc1" presStyleIdx="1" presStyleCnt="5">
        <dgm:presLayoutVars>
          <dgm:bulletEnabled val="1"/>
        </dgm:presLayoutVars>
      </dgm:prSet>
      <dgm:spPr/>
      <dgm:t>
        <a:bodyPr/>
        <a:lstStyle/>
        <a:p>
          <a:endParaRPr lang="en-US"/>
        </a:p>
      </dgm:t>
    </dgm:pt>
    <dgm:pt modelId="{7979F8B3-BEB5-4DB8-A0F9-B31FC47C2294}" type="pres">
      <dgm:prSet presAssocID="{7308107E-5332-457D-A273-0A4353F5D810}" presName="spaceBetweenRectangles" presStyleCnt="0"/>
      <dgm:spPr/>
      <dgm:t>
        <a:bodyPr/>
        <a:lstStyle/>
        <a:p>
          <a:endParaRPr lang="en-US"/>
        </a:p>
      </dgm:t>
    </dgm:pt>
    <dgm:pt modelId="{2F335688-66F3-4B83-AA10-8FF1BA97850C}" type="pres">
      <dgm:prSet presAssocID="{9E7A0D26-482D-4321-8669-5CA2D01CCE91}" presName="parentLin" presStyleCnt="0"/>
      <dgm:spPr/>
      <dgm:t>
        <a:bodyPr/>
        <a:lstStyle/>
        <a:p>
          <a:endParaRPr lang="en-US"/>
        </a:p>
      </dgm:t>
    </dgm:pt>
    <dgm:pt modelId="{03FEE9F3-BB27-42EF-9452-93E413CD1D63}" type="pres">
      <dgm:prSet presAssocID="{9E7A0D26-482D-4321-8669-5CA2D01CCE91}" presName="parentLeftMargin" presStyleLbl="node1" presStyleIdx="1" presStyleCnt="5"/>
      <dgm:spPr/>
      <dgm:t>
        <a:bodyPr/>
        <a:lstStyle/>
        <a:p>
          <a:endParaRPr lang="en-US"/>
        </a:p>
      </dgm:t>
    </dgm:pt>
    <dgm:pt modelId="{929C6D13-4045-4776-B3AC-73B2B2567962}" type="pres">
      <dgm:prSet presAssocID="{9E7A0D26-482D-4321-8669-5CA2D01CCE91}" presName="parentText" presStyleLbl="node1" presStyleIdx="2" presStyleCnt="5">
        <dgm:presLayoutVars>
          <dgm:chMax val="0"/>
          <dgm:bulletEnabled val="1"/>
        </dgm:presLayoutVars>
      </dgm:prSet>
      <dgm:spPr/>
      <dgm:t>
        <a:bodyPr/>
        <a:lstStyle/>
        <a:p>
          <a:endParaRPr lang="en-US"/>
        </a:p>
      </dgm:t>
    </dgm:pt>
    <dgm:pt modelId="{2A7C026A-7A9D-44B7-AAFE-3D278FF737BD}" type="pres">
      <dgm:prSet presAssocID="{9E7A0D26-482D-4321-8669-5CA2D01CCE91}" presName="negativeSpace" presStyleCnt="0"/>
      <dgm:spPr/>
      <dgm:t>
        <a:bodyPr/>
        <a:lstStyle/>
        <a:p>
          <a:endParaRPr lang="en-US"/>
        </a:p>
      </dgm:t>
    </dgm:pt>
    <dgm:pt modelId="{A1B213A9-7EE4-4F17-9E61-D40503294E1C}" type="pres">
      <dgm:prSet presAssocID="{9E7A0D26-482D-4321-8669-5CA2D01CCE91}" presName="childText" presStyleLbl="conFgAcc1" presStyleIdx="2" presStyleCnt="5">
        <dgm:presLayoutVars>
          <dgm:bulletEnabled val="1"/>
        </dgm:presLayoutVars>
      </dgm:prSet>
      <dgm:spPr/>
      <dgm:t>
        <a:bodyPr/>
        <a:lstStyle/>
        <a:p>
          <a:endParaRPr lang="en-US"/>
        </a:p>
      </dgm:t>
    </dgm:pt>
    <dgm:pt modelId="{6928D7CC-05F5-47C0-B2F2-3F6F2C2FE88F}" type="pres">
      <dgm:prSet presAssocID="{A0CC3077-2871-473F-9733-63DB7EC98E91}" presName="spaceBetweenRectangles" presStyleCnt="0"/>
      <dgm:spPr/>
      <dgm:t>
        <a:bodyPr/>
        <a:lstStyle/>
        <a:p>
          <a:endParaRPr lang="en-US"/>
        </a:p>
      </dgm:t>
    </dgm:pt>
    <dgm:pt modelId="{9141C525-0CD9-4018-87AC-894724FC5B82}" type="pres">
      <dgm:prSet presAssocID="{44D77AB8-7C27-4C64-93C4-C135443D33B1}" presName="parentLin" presStyleCnt="0"/>
      <dgm:spPr/>
      <dgm:t>
        <a:bodyPr/>
        <a:lstStyle/>
        <a:p>
          <a:endParaRPr lang="en-US"/>
        </a:p>
      </dgm:t>
    </dgm:pt>
    <dgm:pt modelId="{66CBBC58-95C6-46E2-96E1-7A74059B0676}" type="pres">
      <dgm:prSet presAssocID="{44D77AB8-7C27-4C64-93C4-C135443D33B1}" presName="parentLeftMargin" presStyleLbl="node1" presStyleIdx="2" presStyleCnt="5"/>
      <dgm:spPr/>
      <dgm:t>
        <a:bodyPr/>
        <a:lstStyle/>
        <a:p>
          <a:endParaRPr lang="en-US"/>
        </a:p>
      </dgm:t>
    </dgm:pt>
    <dgm:pt modelId="{48F69FF0-39C2-4069-A32E-952B6669F312}" type="pres">
      <dgm:prSet presAssocID="{44D77AB8-7C27-4C64-93C4-C135443D33B1}" presName="parentText" presStyleLbl="node1" presStyleIdx="3" presStyleCnt="5">
        <dgm:presLayoutVars>
          <dgm:chMax val="0"/>
          <dgm:bulletEnabled val="1"/>
        </dgm:presLayoutVars>
      </dgm:prSet>
      <dgm:spPr/>
      <dgm:t>
        <a:bodyPr/>
        <a:lstStyle/>
        <a:p>
          <a:endParaRPr lang="en-US"/>
        </a:p>
      </dgm:t>
    </dgm:pt>
    <dgm:pt modelId="{333DCCF7-67A2-43DB-AAC8-18561EFE4515}" type="pres">
      <dgm:prSet presAssocID="{44D77AB8-7C27-4C64-93C4-C135443D33B1}" presName="negativeSpace" presStyleCnt="0"/>
      <dgm:spPr/>
      <dgm:t>
        <a:bodyPr/>
        <a:lstStyle/>
        <a:p>
          <a:endParaRPr lang="en-US"/>
        </a:p>
      </dgm:t>
    </dgm:pt>
    <dgm:pt modelId="{70AC74B6-70B6-46D8-B768-3988A1DEA0FF}" type="pres">
      <dgm:prSet presAssocID="{44D77AB8-7C27-4C64-93C4-C135443D33B1}" presName="childText" presStyleLbl="conFgAcc1" presStyleIdx="3" presStyleCnt="5">
        <dgm:presLayoutVars>
          <dgm:bulletEnabled val="1"/>
        </dgm:presLayoutVars>
      </dgm:prSet>
      <dgm:spPr/>
      <dgm:t>
        <a:bodyPr/>
        <a:lstStyle/>
        <a:p>
          <a:endParaRPr lang="en-US"/>
        </a:p>
      </dgm:t>
    </dgm:pt>
    <dgm:pt modelId="{AC269A3A-FAC5-4C5F-AEE9-C98D7B1C45AF}" type="pres">
      <dgm:prSet presAssocID="{7D92E9B6-70CD-4487-A18C-E28FF5756960}" presName="spaceBetweenRectangles" presStyleCnt="0"/>
      <dgm:spPr/>
      <dgm:t>
        <a:bodyPr/>
        <a:lstStyle/>
        <a:p>
          <a:endParaRPr lang="en-US"/>
        </a:p>
      </dgm:t>
    </dgm:pt>
    <dgm:pt modelId="{9A528B1B-DD63-4B4E-A20C-633851B2F3C5}" type="pres">
      <dgm:prSet presAssocID="{58C4D36B-DD85-497E-9674-B2A719D8659B}" presName="parentLin" presStyleCnt="0"/>
      <dgm:spPr/>
      <dgm:t>
        <a:bodyPr/>
        <a:lstStyle/>
        <a:p>
          <a:endParaRPr lang="en-US"/>
        </a:p>
      </dgm:t>
    </dgm:pt>
    <dgm:pt modelId="{1901775D-625B-414A-8F16-665B694C48C3}" type="pres">
      <dgm:prSet presAssocID="{58C4D36B-DD85-497E-9674-B2A719D8659B}" presName="parentLeftMargin" presStyleLbl="node1" presStyleIdx="3" presStyleCnt="5"/>
      <dgm:spPr/>
      <dgm:t>
        <a:bodyPr/>
        <a:lstStyle/>
        <a:p>
          <a:endParaRPr lang="en-US"/>
        </a:p>
      </dgm:t>
    </dgm:pt>
    <dgm:pt modelId="{E3CF5E45-585C-4E09-91E1-42559C487ACF}" type="pres">
      <dgm:prSet presAssocID="{58C4D36B-DD85-497E-9674-B2A719D8659B}" presName="parentText" presStyleLbl="node1" presStyleIdx="4" presStyleCnt="5">
        <dgm:presLayoutVars>
          <dgm:chMax val="0"/>
          <dgm:bulletEnabled val="1"/>
        </dgm:presLayoutVars>
      </dgm:prSet>
      <dgm:spPr/>
      <dgm:t>
        <a:bodyPr/>
        <a:lstStyle/>
        <a:p>
          <a:endParaRPr lang="en-US"/>
        </a:p>
      </dgm:t>
    </dgm:pt>
    <dgm:pt modelId="{1D6B122A-BA63-4BD5-ABBC-AAD91FEEE989}" type="pres">
      <dgm:prSet presAssocID="{58C4D36B-DD85-497E-9674-B2A719D8659B}" presName="negativeSpace" presStyleCnt="0"/>
      <dgm:spPr/>
      <dgm:t>
        <a:bodyPr/>
        <a:lstStyle/>
        <a:p>
          <a:endParaRPr lang="en-US"/>
        </a:p>
      </dgm:t>
    </dgm:pt>
    <dgm:pt modelId="{2F891D45-5A25-46F5-A4D2-720B3FD10225}" type="pres">
      <dgm:prSet presAssocID="{58C4D36B-DD85-497E-9674-B2A719D8659B}" presName="childText" presStyleLbl="conFgAcc1" presStyleIdx="4" presStyleCnt="5">
        <dgm:presLayoutVars>
          <dgm:bulletEnabled val="1"/>
        </dgm:presLayoutVars>
      </dgm:prSet>
      <dgm:spPr/>
      <dgm:t>
        <a:bodyPr/>
        <a:lstStyle/>
        <a:p>
          <a:endParaRPr lang="en-US"/>
        </a:p>
      </dgm:t>
    </dgm:pt>
  </dgm:ptLst>
  <dgm:cxnLst>
    <dgm:cxn modelId="{60FFFFAA-4953-422F-B896-9C1EB8A613B3}" type="presOf" srcId="{58C4D36B-DD85-497E-9674-B2A719D8659B}" destId="{E3CF5E45-585C-4E09-91E1-42559C487ACF}" srcOrd="1" destOrd="0" presId="urn:microsoft.com/office/officeart/2005/8/layout/list1"/>
    <dgm:cxn modelId="{3F58EF52-2C60-4034-A5D4-BDAC9A7650CA}" type="presOf" srcId="{FFDD8BD5-B5FD-46E6-9434-406C0FE13239}" destId="{826657C2-B7C2-4783-BE67-F53A42C12438}" srcOrd="0" destOrd="0" presId="urn:microsoft.com/office/officeart/2005/8/layout/list1"/>
    <dgm:cxn modelId="{C7FEDC28-1E1D-42D4-9023-4D127790E004}" type="presOf" srcId="{90703D16-BCDD-498B-8488-BFDEE09705B9}" destId="{A1B213A9-7EE4-4F17-9E61-D40503294E1C}" srcOrd="0" destOrd="0" presId="urn:microsoft.com/office/officeart/2005/8/layout/list1"/>
    <dgm:cxn modelId="{B1CAF02C-1508-4954-A440-4B738260F627}" srcId="{635CC708-8F85-4457-AA0D-07CBA005B3FB}" destId="{44D77AB8-7C27-4C64-93C4-C135443D33B1}" srcOrd="3" destOrd="0" parTransId="{A617A0A4-3FF7-4E87-8D2E-FB76E2163276}" sibTransId="{7D92E9B6-70CD-4487-A18C-E28FF5756960}"/>
    <dgm:cxn modelId="{0E1C733C-6F62-468A-898E-981CD70EE620}" srcId="{FFDD8BD5-B5FD-46E6-9434-406C0FE13239}" destId="{C94F56F6-7874-4674-B01A-153B6F0DF19E}" srcOrd="0" destOrd="0" parTransId="{E886AA78-D223-4F56-ADD0-71A408527D2F}" sibTransId="{03FC24B7-9D38-48A8-8C56-06356C5B9F21}"/>
    <dgm:cxn modelId="{3225D95B-3F06-4741-8B6A-7C8886F3FB68}" srcId="{635CC708-8F85-4457-AA0D-07CBA005B3FB}" destId="{04515B6F-3FC8-4F88-81E5-9D698B3FA26D}" srcOrd="0" destOrd="0" parTransId="{6B806A19-4247-4F09-B2D2-3B2BD8C4E359}" sibTransId="{A521ACFA-EAE3-465F-920F-384AD6581606}"/>
    <dgm:cxn modelId="{7D6A2485-47DF-483C-BD9A-C3FDB65E1E68}" type="presOf" srcId="{E3500469-FDEF-4B54-A9F4-867D57F2C2F2}" destId="{2F891D45-5A25-46F5-A4D2-720B3FD10225}" srcOrd="0" destOrd="0" presId="urn:microsoft.com/office/officeart/2005/8/layout/list1"/>
    <dgm:cxn modelId="{48340DB3-A5B8-488A-A811-281D68D4D27F}" srcId="{635CC708-8F85-4457-AA0D-07CBA005B3FB}" destId="{9E7A0D26-482D-4321-8669-5CA2D01CCE91}" srcOrd="2" destOrd="0" parTransId="{6A214C27-981D-471A-889B-30A95B25190C}" sibTransId="{A0CC3077-2871-473F-9733-63DB7EC98E91}"/>
    <dgm:cxn modelId="{9603AE61-3938-4974-9EDC-7EAF27B154CA}" type="presOf" srcId="{9E7A0D26-482D-4321-8669-5CA2D01CCE91}" destId="{03FEE9F3-BB27-42EF-9452-93E413CD1D63}" srcOrd="0" destOrd="0" presId="urn:microsoft.com/office/officeart/2005/8/layout/list1"/>
    <dgm:cxn modelId="{65B91C0B-17A2-47A8-960F-FF7BA4A20CD8}" srcId="{635CC708-8F85-4457-AA0D-07CBA005B3FB}" destId="{FFDD8BD5-B5FD-46E6-9434-406C0FE13239}" srcOrd="1" destOrd="0" parTransId="{664EEF64-C406-45D7-B74B-D4193028FCD3}" sibTransId="{7308107E-5332-457D-A273-0A4353F5D810}"/>
    <dgm:cxn modelId="{8130DE70-7FA6-4ECF-8664-87DC8C185094}" type="presOf" srcId="{44D77AB8-7C27-4C64-93C4-C135443D33B1}" destId="{48F69FF0-39C2-4069-A32E-952B6669F312}" srcOrd="1" destOrd="0" presId="urn:microsoft.com/office/officeart/2005/8/layout/list1"/>
    <dgm:cxn modelId="{04B8737E-9CAF-4F02-A3C0-05ABE99638EE}" type="presOf" srcId="{FFDD8BD5-B5FD-46E6-9434-406C0FE13239}" destId="{C9077BD2-6388-4164-8367-52A81D8D0FF1}" srcOrd="1" destOrd="0" presId="urn:microsoft.com/office/officeart/2005/8/layout/list1"/>
    <dgm:cxn modelId="{21264E31-F315-4BD4-8686-97010C052244}" type="presOf" srcId="{B4E3DA0F-B84F-469C-A108-520F701E7C75}" destId="{59AE6A29-D396-4DFC-8AA4-EF5ACFE3AB1D}" srcOrd="0" destOrd="0" presId="urn:microsoft.com/office/officeart/2005/8/layout/list1"/>
    <dgm:cxn modelId="{6429EC0C-F570-460F-8BA4-A21DC737C53F}" srcId="{9E7A0D26-482D-4321-8669-5CA2D01CCE91}" destId="{90703D16-BCDD-498B-8488-BFDEE09705B9}" srcOrd="0" destOrd="0" parTransId="{5CFAB187-BC31-4F2A-BC43-884387C2C41A}" sibTransId="{B7E79231-D9A5-4D20-889A-A7A6EDA756D1}"/>
    <dgm:cxn modelId="{1B3E1670-5971-41F3-9788-18FEDA85AF76}" type="presOf" srcId="{04515B6F-3FC8-4F88-81E5-9D698B3FA26D}" destId="{43243F96-6EFB-4620-9E54-57BA3F50DDB1}" srcOrd="0" destOrd="0" presId="urn:microsoft.com/office/officeart/2005/8/layout/list1"/>
    <dgm:cxn modelId="{CD8FE872-E85F-43E1-A542-6CC29400E4E8}" srcId="{635CC708-8F85-4457-AA0D-07CBA005B3FB}" destId="{58C4D36B-DD85-497E-9674-B2A719D8659B}" srcOrd="4" destOrd="0" parTransId="{04A04695-4BAF-4356-814F-706DE4A75094}" sibTransId="{6462B752-2875-4B53-ABB1-EBB8C55C2206}"/>
    <dgm:cxn modelId="{218A01A0-34DB-41CC-8D7D-F41FB898B130}" type="presOf" srcId="{44D77AB8-7C27-4C64-93C4-C135443D33B1}" destId="{66CBBC58-95C6-46E2-96E1-7A74059B0676}" srcOrd="0" destOrd="0" presId="urn:microsoft.com/office/officeart/2005/8/layout/list1"/>
    <dgm:cxn modelId="{76345DC6-98CB-4A92-BDD3-5C8239F1FBE9}" type="presOf" srcId="{9E7A0D26-482D-4321-8669-5CA2D01CCE91}" destId="{929C6D13-4045-4776-B3AC-73B2B2567962}" srcOrd="1" destOrd="0" presId="urn:microsoft.com/office/officeart/2005/8/layout/list1"/>
    <dgm:cxn modelId="{70D3744E-2737-42C0-A9D2-AD18C2893062}" srcId="{04515B6F-3FC8-4F88-81E5-9D698B3FA26D}" destId="{B4E3DA0F-B84F-469C-A108-520F701E7C75}" srcOrd="0" destOrd="0" parTransId="{B9D0E4B2-F68A-47EE-BED0-A44175321081}" sibTransId="{63A2B291-7B2B-498B-B86E-F72EE7A5D107}"/>
    <dgm:cxn modelId="{F24A34F7-BFB0-45E9-9A46-A9E1C366F658}" srcId="{58C4D36B-DD85-497E-9674-B2A719D8659B}" destId="{E3500469-FDEF-4B54-A9F4-867D57F2C2F2}" srcOrd="0" destOrd="0" parTransId="{F39A816A-BD25-4868-A14B-A878C6A315D3}" sibTransId="{9E944920-C4FC-4B71-9EA4-1DDBBE5A0CCC}"/>
    <dgm:cxn modelId="{90BB2C2C-9773-4342-AA8C-B476C8FDEB45}" srcId="{44D77AB8-7C27-4C64-93C4-C135443D33B1}" destId="{3B3F2EB6-9ADD-4D9A-B256-5356EC46D9C3}" srcOrd="0" destOrd="0" parTransId="{AD5190E1-2CD0-4DB9-A237-EEA93C86E2F1}" sibTransId="{87FF37DD-C22D-459F-A6CF-4FB6EC441092}"/>
    <dgm:cxn modelId="{EDA61493-E60E-4C53-B773-1A9111E821AD}" type="presOf" srcId="{635CC708-8F85-4457-AA0D-07CBA005B3FB}" destId="{7C7DDD79-3290-4C34-AAF9-333B8D384846}" srcOrd="0" destOrd="0" presId="urn:microsoft.com/office/officeart/2005/8/layout/list1"/>
    <dgm:cxn modelId="{DE166ED0-2A0B-4161-8D68-BAF67F52332D}" type="presOf" srcId="{04515B6F-3FC8-4F88-81E5-9D698B3FA26D}" destId="{43A203D2-22A1-45E6-9886-AB9B7AC2F2FA}" srcOrd="1" destOrd="0" presId="urn:microsoft.com/office/officeart/2005/8/layout/list1"/>
    <dgm:cxn modelId="{075BD6BF-4F67-40E9-9AF3-24401A7EE520}" type="presOf" srcId="{3B3F2EB6-9ADD-4D9A-B256-5356EC46D9C3}" destId="{70AC74B6-70B6-46D8-B768-3988A1DEA0FF}" srcOrd="0" destOrd="0" presId="urn:microsoft.com/office/officeart/2005/8/layout/list1"/>
    <dgm:cxn modelId="{A828969A-B3AB-4517-8154-91EAC3E235FB}" type="presOf" srcId="{C94F56F6-7874-4674-B01A-153B6F0DF19E}" destId="{6658E094-4B1B-4C4F-9075-C7D7533C8E2A}" srcOrd="0" destOrd="0" presId="urn:microsoft.com/office/officeart/2005/8/layout/list1"/>
    <dgm:cxn modelId="{73A60F40-11D0-40D3-AD3D-7A906840C7D2}" type="presOf" srcId="{58C4D36B-DD85-497E-9674-B2A719D8659B}" destId="{1901775D-625B-414A-8F16-665B694C48C3}" srcOrd="0" destOrd="0" presId="urn:microsoft.com/office/officeart/2005/8/layout/list1"/>
    <dgm:cxn modelId="{3B5F1164-E783-46E8-85B8-0E4ECFCFEBAA}" type="presParOf" srcId="{7C7DDD79-3290-4C34-AAF9-333B8D384846}" destId="{95A923BB-CD87-4E7C-BC1C-6C511523917C}" srcOrd="0" destOrd="0" presId="urn:microsoft.com/office/officeart/2005/8/layout/list1"/>
    <dgm:cxn modelId="{4FAD8C31-229F-4CF3-9356-AFE974937F3E}" type="presParOf" srcId="{95A923BB-CD87-4E7C-BC1C-6C511523917C}" destId="{43243F96-6EFB-4620-9E54-57BA3F50DDB1}" srcOrd="0" destOrd="0" presId="urn:microsoft.com/office/officeart/2005/8/layout/list1"/>
    <dgm:cxn modelId="{886BFB0F-FE06-4AF4-9D62-9CD9BAF6BFA0}" type="presParOf" srcId="{95A923BB-CD87-4E7C-BC1C-6C511523917C}" destId="{43A203D2-22A1-45E6-9886-AB9B7AC2F2FA}" srcOrd="1" destOrd="0" presId="urn:microsoft.com/office/officeart/2005/8/layout/list1"/>
    <dgm:cxn modelId="{9F821241-029D-4A39-B80E-62E6846E8106}" type="presParOf" srcId="{7C7DDD79-3290-4C34-AAF9-333B8D384846}" destId="{8F38A235-82EE-413D-8CDF-9341AC0F344C}" srcOrd="1" destOrd="0" presId="urn:microsoft.com/office/officeart/2005/8/layout/list1"/>
    <dgm:cxn modelId="{47840EF6-D8FF-4905-9D14-2FE1A1CF228D}" type="presParOf" srcId="{7C7DDD79-3290-4C34-AAF9-333B8D384846}" destId="{59AE6A29-D396-4DFC-8AA4-EF5ACFE3AB1D}" srcOrd="2" destOrd="0" presId="urn:microsoft.com/office/officeart/2005/8/layout/list1"/>
    <dgm:cxn modelId="{1B891BAC-954B-4581-A99C-965879560DF0}" type="presParOf" srcId="{7C7DDD79-3290-4C34-AAF9-333B8D384846}" destId="{27BD2912-0882-45F2-91D8-444E5AF3EA45}" srcOrd="3" destOrd="0" presId="urn:microsoft.com/office/officeart/2005/8/layout/list1"/>
    <dgm:cxn modelId="{42AE8B5F-1807-48FE-80E7-6CC87A5C7E39}" type="presParOf" srcId="{7C7DDD79-3290-4C34-AAF9-333B8D384846}" destId="{CE46BF3D-40A5-426F-8B3D-782E86B3E6A6}" srcOrd="4" destOrd="0" presId="urn:microsoft.com/office/officeart/2005/8/layout/list1"/>
    <dgm:cxn modelId="{76D862B4-A108-46AC-972D-C6EF9C912E26}" type="presParOf" srcId="{CE46BF3D-40A5-426F-8B3D-782E86B3E6A6}" destId="{826657C2-B7C2-4783-BE67-F53A42C12438}" srcOrd="0" destOrd="0" presId="urn:microsoft.com/office/officeart/2005/8/layout/list1"/>
    <dgm:cxn modelId="{E0F0A8EB-0FC4-472E-8D99-1F2C933A13E1}" type="presParOf" srcId="{CE46BF3D-40A5-426F-8B3D-782E86B3E6A6}" destId="{C9077BD2-6388-4164-8367-52A81D8D0FF1}" srcOrd="1" destOrd="0" presId="urn:microsoft.com/office/officeart/2005/8/layout/list1"/>
    <dgm:cxn modelId="{98A9F131-72F1-46B6-81E7-C513A0CAD516}" type="presParOf" srcId="{7C7DDD79-3290-4C34-AAF9-333B8D384846}" destId="{8107DED1-8AA1-46CE-8731-BB1FE8268225}" srcOrd="5" destOrd="0" presId="urn:microsoft.com/office/officeart/2005/8/layout/list1"/>
    <dgm:cxn modelId="{457F9173-35A2-4D26-B266-BC556AA8D1A4}" type="presParOf" srcId="{7C7DDD79-3290-4C34-AAF9-333B8D384846}" destId="{6658E094-4B1B-4C4F-9075-C7D7533C8E2A}" srcOrd="6" destOrd="0" presId="urn:microsoft.com/office/officeart/2005/8/layout/list1"/>
    <dgm:cxn modelId="{E6176D3D-1346-484E-AE90-EE0AF68B71BC}" type="presParOf" srcId="{7C7DDD79-3290-4C34-AAF9-333B8D384846}" destId="{7979F8B3-BEB5-4DB8-A0F9-B31FC47C2294}" srcOrd="7" destOrd="0" presId="urn:microsoft.com/office/officeart/2005/8/layout/list1"/>
    <dgm:cxn modelId="{068B5866-36B1-47DE-914F-DB3D1D89AB25}" type="presParOf" srcId="{7C7DDD79-3290-4C34-AAF9-333B8D384846}" destId="{2F335688-66F3-4B83-AA10-8FF1BA97850C}" srcOrd="8" destOrd="0" presId="urn:microsoft.com/office/officeart/2005/8/layout/list1"/>
    <dgm:cxn modelId="{ED202C67-17AF-47B3-8A43-4841D3563CFA}" type="presParOf" srcId="{2F335688-66F3-4B83-AA10-8FF1BA97850C}" destId="{03FEE9F3-BB27-42EF-9452-93E413CD1D63}" srcOrd="0" destOrd="0" presId="urn:microsoft.com/office/officeart/2005/8/layout/list1"/>
    <dgm:cxn modelId="{DA85738A-2CC2-4055-9C41-8B9EF6391DDF}" type="presParOf" srcId="{2F335688-66F3-4B83-AA10-8FF1BA97850C}" destId="{929C6D13-4045-4776-B3AC-73B2B2567962}" srcOrd="1" destOrd="0" presId="urn:microsoft.com/office/officeart/2005/8/layout/list1"/>
    <dgm:cxn modelId="{ABF515A5-BC77-4A04-B162-26A6B5A41E13}" type="presParOf" srcId="{7C7DDD79-3290-4C34-AAF9-333B8D384846}" destId="{2A7C026A-7A9D-44B7-AAFE-3D278FF737BD}" srcOrd="9" destOrd="0" presId="urn:microsoft.com/office/officeart/2005/8/layout/list1"/>
    <dgm:cxn modelId="{949750F1-9570-4BA8-AAE0-9A718BA4F1B0}" type="presParOf" srcId="{7C7DDD79-3290-4C34-AAF9-333B8D384846}" destId="{A1B213A9-7EE4-4F17-9E61-D40503294E1C}" srcOrd="10" destOrd="0" presId="urn:microsoft.com/office/officeart/2005/8/layout/list1"/>
    <dgm:cxn modelId="{F659A5A4-FBBF-4E8F-877A-ECF490E5F881}" type="presParOf" srcId="{7C7DDD79-3290-4C34-AAF9-333B8D384846}" destId="{6928D7CC-05F5-47C0-B2F2-3F6F2C2FE88F}" srcOrd="11" destOrd="0" presId="urn:microsoft.com/office/officeart/2005/8/layout/list1"/>
    <dgm:cxn modelId="{311217D2-0FF8-43DC-A5FB-2D8072BB21C9}" type="presParOf" srcId="{7C7DDD79-3290-4C34-AAF9-333B8D384846}" destId="{9141C525-0CD9-4018-87AC-894724FC5B82}" srcOrd="12" destOrd="0" presId="urn:microsoft.com/office/officeart/2005/8/layout/list1"/>
    <dgm:cxn modelId="{1313C92D-ADCF-4BA8-B438-A2661DCEBBB5}" type="presParOf" srcId="{9141C525-0CD9-4018-87AC-894724FC5B82}" destId="{66CBBC58-95C6-46E2-96E1-7A74059B0676}" srcOrd="0" destOrd="0" presId="urn:microsoft.com/office/officeart/2005/8/layout/list1"/>
    <dgm:cxn modelId="{CA70EF87-B455-4E60-B7C9-1B6524725FF6}" type="presParOf" srcId="{9141C525-0CD9-4018-87AC-894724FC5B82}" destId="{48F69FF0-39C2-4069-A32E-952B6669F312}" srcOrd="1" destOrd="0" presId="urn:microsoft.com/office/officeart/2005/8/layout/list1"/>
    <dgm:cxn modelId="{35FEF749-D129-419E-A09E-3B21F96E9EC9}" type="presParOf" srcId="{7C7DDD79-3290-4C34-AAF9-333B8D384846}" destId="{333DCCF7-67A2-43DB-AAC8-18561EFE4515}" srcOrd="13" destOrd="0" presId="urn:microsoft.com/office/officeart/2005/8/layout/list1"/>
    <dgm:cxn modelId="{FEAAECF5-25AF-4C63-B590-B06AF535CAEF}" type="presParOf" srcId="{7C7DDD79-3290-4C34-AAF9-333B8D384846}" destId="{70AC74B6-70B6-46D8-B768-3988A1DEA0FF}" srcOrd="14" destOrd="0" presId="urn:microsoft.com/office/officeart/2005/8/layout/list1"/>
    <dgm:cxn modelId="{0BCEEAA9-00A2-4181-ACF0-E34EE3BC9FDE}" type="presParOf" srcId="{7C7DDD79-3290-4C34-AAF9-333B8D384846}" destId="{AC269A3A-FAC5-4C5F-AEE9-C98D7B1C45AF}" srcOrd="15" destOrd="0" presId="urn:microsoft.com/office/officeart/2005/8/layout/list1"/>
    <dgm:cxn modelId="{B7E61D70-6325-44DA-A644-422A95BBC876}" type="presParOf" srcId="{7C7DDD79-3290-4C34-AAF9-333B8D384846}" destId="{9A528B1B-DD63-4B4E-A20C-633851B2F3C5}" srcOrd="16" destOrd="0" presId="urn:microsoft.com/office/officeart/2005/8/layout/list1"/>
    <dgm:cxn modelId="{D57BCD87-E23E-4F6F-8B9E-290D50186A97}" type="presParOf" srcId="{9A528B1B-DD63-4B4E-A20C-633851B2F3C5}" destId="{1901775D-625B-414A-8F16-665B694C48C3}" srcOrd="0" destOrd="0" presId="urn:microsoft.com/office/officeart/2005/8/layout/list1"/>
    <dgm:cxn modelId="{B83B7173-BF2C-4502-90ED-20F51B6231A7}" type="presParOf" srcId="{9A528B1B-DD63-4B4E-A20C-633851B2F3C5}" destId="{E3CF5E45-585C-4E09-91E1-42559C487ACF}" srcOrd="1" destOrd="0" presId="urn:microsoft.com/office/officeart/2005/8/layout/list1"/>
    <dgm:cxn modelId="{6C0FA108-1673-4306-BBC6-32C51AE44132}" type="presParOf" srcId="{7C7DDD79-3290-4C34-AAF9-333B8D384846}" destId="{1D6B122A-BA63-4BD5-ABBC-AAD91FEEE989}" srcOrd="17" destOrd="0" presId="urn:microsoft.com/office/officeart/2005/8/layout/list1"/>
    <dgm:cxn modelId="{E2908601-86E9-4B1F-9451-C9224B80D71F}" type="presParOf" srcId="{7C7DDD79-3290-4C34-AAF9-333B8D384846}" destId="{2F891D45-5A25-46F5-A4D2-720B3FD1022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731C7-4F6D-40DB-BF53-7D97E79D8E18}" type="doc">
      <dgm:prSet loTypeId="urn:microsoft.com/office/officeart/2005/8/layout/equation1" loCatId="process" qsTypeId="urn:microsoft.com/office/officeart/2005/8/quickstyle/simple1" qsCatId="simple" csTypeId="urn:microsoft.com/office/officeart/2005/8/colors/accent0_3" csCatId="mainScheme" phldr="1"/>
      <dgm:spPr/>
    </dgm:pt>
    <dgm:pt modelId="{77481471-7B45-46DE-90B8-4C183657E5F8}">
      <dgm:prSet phldrT="[Text]"/>
      <dgm:spPr/>
      <dgm:t>
        <a:bodyPr/>
        <a:lstStyle/>
        <a:p>
          <a:r>
            <a:rPr lang="en-US" dirty="0" smtClean="0"/>
            <a:t>Cost of Attendance (</a:t>
          </a:r>
          <a:r>
            <a:rPr lang="en-US" b="1" dirty="0" smtClean="0"/>
            <a:t>COA</a:t>
          </a:r>
          <a:r>
            <a:rPr lang="en-US" dirty="0" smtClean="0"/>
            <a:t>)</a:t>
          </a:r>
          <a:endParaRPr lang="en-US" dirty="0"/>
        </a:p>
      </dgm:t>
    </dgm:pt>
    <dgm:pt modelId="{E4D0F2A1-12BF-4140-9716-49E409DE420A}" type="parTrans" cxnId="{A85BEB57-9B69-4E1C-970F-6F5CAB348FDC}">
      <dgm:prSet/>
      <dgm:spPr/>
      <dgm:t>
        <a:bodyPr/>
        <a:lstStyle/>
        <a:p>
          <a:endParaRPr lang="en-US"/>
        </a:p>
      </dgm:t>
    </dgm:pt>
    <dgm:pt modelId="{C34ED80F-92BF-4E2C-A592-875BDF690EE3}" type="sibTrans" cxnId="{A85BEB57-9B69-4E1C-970F-6F5CAB348FDC}">
      <dgm:prSet/>
      <dgm:spPr/>
      <dgm:t>
        <a:bodyPr/>
        <a:lstStyle/>
        <a:p>
          <a:endParaRPr lang="en-US" dirty="0"/>
        </a:p>
      </dgm:t>
    </dgm:pt>
    <dgm:pt modelId="{D1265438-7297-4290-9FAC-607AE2401716}">
      <dgm:prSet/>
      <dgm:spPr/>
      <dgm:t>
        <a:bodyPr/>
        <a:lstStyle/>
        <a:p>
          <a:r>
            <a:rPr lang="en-US" u="none" dirty="0" smtClean="0"/>
            <a:t>Expected Family Contribution (</a:t>
          </a:r>
          <a:r>
            <a:rPr lang="en-US" b="1" u="none" dirty="0" smtClean="0"/>
            <a:t>EFC</a:t>
          </a:r>
          <a:r>
            <a:rPr lang="en-US" u="none" dirty="0" smtClean="0"/>
            <a:t>)</a:t>
          </a:r>
        </a:p>
      </dgm:t>
    </dgm:pt>
    <dgm:pt modelId="{E1F944A7-9847-4C94-8B2E-1C2A45DB4580}" type="parTrans" cxnId="{A835050F-8225-441E-B66B-01CF478071D5}">
      <dgm:prSet/>
      <dgm:spPr/>
      <dgm:t>
        <a:bodyPr/>
        <a:lstStyle/>
        <a:p>
          <a:endParaRPr lang="en-US"/>
        </a:p>
      </dgm:t>
    </dgm:pt>
    <dgm:pt modelId="{F82FE24C-050F-42DE-AABC-858E34A197F7}" type="sibTrans" cxnId="{A835050F-8225-441E-B66B-01CF478071D5}">
      <dgm:prSet/>
      <dgm:spPr/>
      <dgm:t>
        <a:bodyPr/>
        <a:lstStyle/>
        <a:p>
          <a:endParaRPr lang="en-US" dirty="0"/>
        </a:p>
      </dgm:t>
    </dgm:pt>
    <dgm:pt modelId="{0539EE02-B6EB-47E1-AEA4-17F98FE7A581}">
      <dgm:prSet/>
      <dgm:spPr/>
      <dgm:t>
        <a:bodyPr/>
        <a:lstStyle/>
        <a:p>
          <a:r>
            <a:rPr lang="en-US" u="none" dirty="0" smtClean="0"/>
            <a:t>Estimated Financial </a:t>
          </a:r>
          <a:r>
            <a:rPr lang="en-US" b="1" u="none" dirty="0" smtClean="0"/>
            <a:t>Need</a:t>
          </a:r>
          <a:r>
            <a:rPr lang="en-US" u="none" dirty="0" smtClean="0"/>
            <a:t> 	</a:t>
          </a:r>
        </a:p>
      </dgm:t>
    </dgm:pt>
    <dgm:pt modelId="{8F6EE54C-EDEB-432F-9110-E310312FCEDB}" type="parTrans" cxnId="{54C552BC-D41B-4B42-BB37-990C9DE46230}">
      <dgm:prSet/>
      <dgm:spPr/>
      <dgm:t>
        <a:bodyPr/>
        <a:lstStyle/>
        <a:p>
          <a:endParaRPr lang="en-US"/>
        </a:p>
      </dgm:t>
    </dgm:pt>
    <dgm:pt modelId="{952B7A73-BAE3-48C2-98B0-666D477C4699}" type="sibTrans" cxnId="{54C552BC-D41B-4B42-BB37-990C9DE46230}">
      <dgm:prSet/>
      <dgm:spPr/>
      <dgm:t>
        <a:bodyPr/>
        <a:lstStyle/>
        <a:p>
          <a:endParaRPr lang="en-US"/>
        </a:p>
      </dgm:t>
    </dgm:pt>
    <dgm:pt modelId="{5B81E64A-EB5C-4F8F-8A70-5D3657595A77}" type="pres">
      <dgm:prSet presAssocID="{BFA731C7-4F6D-40DB-BF53-7D97E79D8E18}" presName="linearFlow" presStyleCnt="0">
        <dgm:presLayoutVars>
          <dgm:dir/>
          <dgm:resizeHandles val="exact"/>
        </dgm:presLayoutVars>
      </dgm:prSet>
      <dgm:spPr/>
    </dgm:pt>
    <dgm:pt modelId="{59DC7679-9C58-49AE-B117-586CF1BCC8C1}" type="pres">
      <dgm:prSet presAssocID="{77481471-7B45-46DE-90B8-4C183657E5F8}" presName="node" presStyleLbl="node1" presStyleIdx="0" presStyleCnt="3">
        <dgm:presLayoutVars>
          <dgm:bulletEnabled val="1"/>
        </dgm:presLayoutVars>
      </dgm:prSet>
      <dgm:spPr/>
      <dgm:t>
        <a:bodyPr/>
        <a:lstStyle/>
        <a:p>
          <a:endParaRPr lang="en-US"/>
        </a:p>
      </dgm:t>
    </dgm:pt>
    <dgm:pt modelId="{23CC6A81-13D8-48BF-B59A-C1EA6F8646F5}" type="pres">
      <dgm:prSet presAssocID="{C34ED80F-92BF-4E2C-A592-875BDF690EE3}" presName="spacerL" presStyleCnt="0"/>
      <dgm:spPr/>
    </dgm:pt>
    <dgm:pt modelId="{8DF6A986-B39D-41E4-9B83-E43E26D61F5C}" type="pres">
      <dgm:prSet presAssocID="{C34ED80F-92BF-4E2C-A592-875BDF690EE3}" presName="sibTrans" presStyleLbl="sibTrans2D1" presStyleIdx="0" presStyleCnt="2"/>
      <dgm:spPr>
        <a:prstGeom prst="mathMinus">
          <a:avLst/>
        </a:prstGeom>
      </dgm:spPr>
      <dgm:t>
        <a:bodyPr/>
        <a:lstStyle/>
        <a:p>
          <a:endParaRPr lang="en-US"/>
        </a:p>
      </dgm:t>
    </dgm:pt>
    <dgm:pt modelId="{45EF1FD6-C0F8-4BE6-81A0-70CE11C0F96F}" type="pres">
      <dgm:prSet presAssocID="{C34ED80F-92BF-4E2C-A592-875BDF690EE3}" presName="spacerR" presStyleCnt="0"/>
      <dgm:spPr/>
    </dgm:pt>
    <dgm:pt modelId="{88788671-B5AA-4FE8-9F1B-1F56F55DB50E}" type="pres">
      <dgm:prSet presAssocID="{D1265438-7297-4290-9FAC-607AE2401716}" presName="node" presStyleLbl="node1" presStyleIdx="1" presStyleCnt="3">
        <dgm:presLayoutVars>
          <dgm:bulletEnabled val="1"/>
        </dgm:presLayoutVars>
      </dgm:prSet>
      <dgm:spPr/>
      <dgm:t>
        <a:bodyPr/>
        <a:lstStyle/>
        <a:p>
          <a:endParaRPr lang="en-US"/>
        </a:p>
      </dgm:t>
    </dgm:pt>
    <dgm:pt modelId="{A68551CD-8CF0-455D-AF34-12488B982D38}" type="pres">
      <dgm:prSet presAssocID="{F82FE24C-050F-42DE-AABC-858E34A197F7}" presName="spacerL" presStyleCnt="0"/>
      <dgm:spPr/>
    </dgm:pt>
    <dgm:pt modelId="{45D0F7BA-72F1-4B08-BF79-751A19150FEE}" type="pres">
      <dgm:prSet presAssocID="{F82FE24C-050F-42DE-AABC-858E34A197F7}" presName="sibTrans" presStyleLbl="sibTrans2D1" presStyleIdx="1" presStyleCnt="2"/>
      <dgm:spPr/>
      <dgm:t>
        <a:bodyPr/>
        <a:lstStyle/>
        <a:p>
          <a:endParaRPr lang="en-US"/>
        </a:p>
      </dgm:t>
    </dgm:pt>
    <dgm:pt modelId="{D7301B0D-1A1B-49EC-A180-7CEC49629EB4}" type="pres">
      <dgm:prSet presAssocID="{F82FE24C-050F-42DE-AABC-858E34A197F7}" presName="spacerR" presStyleCnt="0"/>
      <dgm:spPr/>
    </dgm:pt>
    <dgm:pt modelId="{E34DD830-D2A4-423C-BC6D-5D17FF327E71}" type="pres">
      <dgm:prSet presAssocID="{0539EE02-B6EB-47E1-AEA4-17F98FE7A581}" presName="node" presStyleLbl="node1" presStyleIdx="2" presStyleCnt="3" custScaleX="94058" custScaleY="98126">
        <dgm:presLayoutVars>
          <dgm:bulletEnabled val="1"/>
        </dgm:presLayoutVars>
      </dgm:prSet>
      <dgm:spPr/>
      <dgm:t>
        <a:bodyPr/>
        <a:lstStyle/>
        <a:p>
          <a:endParaRPr lang="en-US"/>
        </a:p>
      </dgm:t>
    </dgm:pt>
  </dgm:ptLst>
  <dgm:cxnLst>
    <dgm:cxn modelId="{54C552BC-D41B-4B42-BB37-990C9DE46230}" srcId="{BFA731C7-4F6D-40DB-BF53-7D97E79D8E18}" destId="{0539EE02-B6EB-47E1-AEA4-17F98FE7A581}" srcOrd="2" destOrd="0" parTransId="{8F6EE54C-EDEB-432F-9110-E310312FCEDB}" sibTransId="{952B7A73-BAE3-48C2-98B0-666D477C4699}"/>
    <dgm:cxn modelId="{413B669B-1015-4F24-8025-2F5D4965ABB3}" type="presOf" srcId="{F82FE24C-050F-42DE-AABC-858E34A197F7}" destId="{45D0F7BA-72F1-4B08-BF79-751A19150FEE}" srcOrd="0" destOrd="0" presId="urn:microsoft.com/office/officeart/2005/8/layout/equation1"/>
    <dgm:cxn modelId="{A85BEB57-9B69-4E1C-970F-6F5CAB348FDC}" srcId="{BFA731C7-4F6D-40DB-BF53-7D97E79D8E18}" destId="{77481471-7B45-46DE-90B8-4C183657E5F8}" srcOrd="0" destOrd="0" parTransId="{E4D0F2A1-12BF-4140-9716-49E409DE420A}" sibTransId="{C34ED80F-92BF-4E2C-A592-875BDF690EE3}"/>
    <dgm:cxn modelId="{0C9E93D0-8D9C-4607-B8F9-64B549C4E3A3}" type="presOf" srcId="{77481471-7B45-46DE-90B8-4C183657E5F8}" destId="{59DC7679-9C58-49AE-B117-586CF1BCC8C1}" srcOrd="0" destOrd="0" presId="urn:microsoft.com/office/officeart/2005/8/layout/equation1"/>
    <dgm:cxn modelId="{E9E5DB24-50E5-48DA-B8C9-3B181B93E2C9}" type="presOf" srcId="{0539EE02-B6EB-47E1-AEA4-17F98FE7A581}" destId="{E34DD830-D2A4-423C-BC6D-5D17FF327E71}" srcOrd="0" destOrd="0" presId="urn:microsoft.com/office/officeart/2005/8/layout/equation1"/>
    <dgm:cxn modelId="{919094DF-55DF-456E-92F5-4140EAD0796F}" type="presOf" srcId="{BFA731C7-4F6D-40DB-BF53-7D97E79D8E18}" destId="{5B81E64A-EB5C-4F8F-8A70-5D3657595A77}" srcOrd="0" destOrd="0" presId="urn:microsoft.com/office/officeart/2005/8/layout/equation1"/>
    <dgm:cxn modelId="{A835050F-8225-441E-B66B-01CF478071D5}" srcId="{BFA731C7-4F6D-40DB-BF53-7D97E79D8E18}" destId="{D1265438-7297-4290-9FAC-607AE2401716}" srcOrd="1" destOrd="0" parTransId="{E1F944A7-9847-4C94-8B2E-1C2A45DB4580}" sibTransId="{F82FE24C-050F-42DE-AABC-858E34A197F7}"/>
    <dgm:cxn modelId="{686865E2-1BFA-4F4D-BB03-3822A9CF4606}" type="presOf" srcId="{D1265438-7297-4290-9FAC-607AE2401716}" destId="{88788671-B5AA-4FE8-9F1B-1F56F55DB50E}" srcOrd="0" destOrd="0" presId="urn:microsoft.com/office/officeart/2005/8/layout/equation1"/>
    <dgm:cxn modelId="{80B696A1-A550-4646-A96C-56D9D4C17CDD}" type="presOf" srcId="{C34ED80F-92BF-4E2C-A592-875BDF690EE3}" destId="{8DF6A986-B39D-41E4-9B83-E43E26D61F5C}" srcOrd="0" destOrd="0" presId="urn:microsoft.com/office/officeart/2005/8/layout/equation1"/>
    <dgm:cxn modelId="{C67DF725-36B8-40D4-A212-3454018D729E}" type="presParOf" srcId="{5B81E64A-EB5C-4F8F-8A70-5D3657595A77}" destId="{59DC7679-9C58-49AE-B117-586CF1BCC8C1}" srcOrd="0" destOrd="0" presId="urn:microsoft.com/office/officeart/2005/8/layout/equation1"/>
    <dgm:cxn modelId="{3F30F12E-7F6E-4A73-B9F1-91FC8F668172}" type="presParOf" srcId="{5B81E64A-EB5C-4F8F-8A70-5D3657595A77}" destId="{23CC6A81-13D8-48BF-B59A-C1EA6F8646F5}" srcOrd="1" destOrd="0" presId="urn:microsoft.com/office/officeart/2005/8/layout/equation1"/>
    <dgm:cxn modelId="{0EC474C3-2ADB-4203-8D03-BBE2CA419CCA}" type="presParOf" srcId="{5B81E64A-EB5C-4F8F-8A70-5D3657595A77}" destId="{8DF6A986-B39D-41E4-9B83-E43E26D61F5C}" srcOrd="2" destOrd="0" presId="urn:microsoft.com/office/officeart/2005/8/layout/equation1"/>
    <dgm:cxn modelId="{91C7787A-B5FA-42EE-B2C8-B093EE9C12F3}" type="presParOf" srcId="{5B81E64A-EB5C-4F8F-8A70-5D3657595A77}" destId="{45EF1FD6-C0F8-4BE6-81A0-70CE11C0F96F}" srcOrd="3" destOrd="0" presId="urn:microsoft.com/office/officeart/2005/8/layout/equation1"/>
    <dgm:cxn modelId="{D4353A88-86F3-4F80-955E-FE94E4B80FCF}" type="presParOf" srcId="{5B81E64A-EB5C-4F8F-8A70-5D3657595A77}" destId="{88788671-B5AA-4FE8-9F1B-1F56F55DB50E}" srcOrd="4" destOrd="0" presId="urn:microsoft.com/office/officeart/2005/8/layout/equation1"/>
    <dgm:cxn modelId="{532143BD-FB9E-49C1-BFC5-DAA8E2CA35C8}" type="presParOf" srcId="{5B81E64A-EB5C-4F8F-8A70-5D3657595A77}" destId="{A68551CD-8CF0-455D-AF34-12488B982D38}" srcOrd="5" destOrd="0" presId="urn:microsoft.com/office/officeart/2005/8/layout/equation1"/>
    <dgm:cxn modelId="{E116C6C3-BF3E-4206-ACE2-EFDD4901C52A}" type="presParOf" srcId="{5B81E64A-EB5C-4F8F-8A70-5D3657595A77}" destId="{45D0F7BA-72F1-4B08-BF79-751A19150FEE}" srcOrd="6" destOrd="0" presId="urn:microsoft.com/office/officeart/2005/8/layout/equation1"/>
    <dgm:cxn modelId="{8B81B853-4462-4179-8C63-8097DFA1A0B9}" type="presParOf" srcId="{5B81E64A-EB5C-4F8F-8A70-5D3657595A77}" destId="{D7301B0D-1A1B-49EC-A180-7CEC49629EB4}" srcOrd="7" destOrd="0" presId="urn:microsoft.com/office/officeart/2005/8/layout/equation1"/>
    <dgm:cxn modelId="{28AA9A36-250B-4652-85BD-3AD0BAB87ACA}" type="presParOf" srcId="{5B81E64A-EB5C-4F8F-8A70-5D3657595A77}" destId="{E34DD830-D2A4-423C-BC6D-5D17FF327E7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72B42-9BA7-469F-A44F-C55C4076DBB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E692697-902D-4189-82C2-8C47DCB92CEC}">
      <dgm:prSet phldrT="[Text]" custT="1"/>
      <dgm:spPr/>
      <dgm:t>
        <a:bodyPr/>
        <a:lstStyle/>
        <a:p>
          <a:r>
            <a:rPr lang="en-US" sz="2800" dirty="0" smtClean="0">
              <a:latin typeface="+mn-lt"/>
            </a:rPr>
            <a:t>We will look at a two sample award letters from a public four-year and a private four-year college and will provide information on how to compare aid offers.</a:t>
          </a:r>
          <a:endParaRPr lang="en-US" sz="2800" dirty="0">
            <a:latin typeface="+mn-lt"/>
          </a:endParaRPr>
        </a:p>
      </dgm:t>
    </dgm:pt>
    <dgm:pt modelId="{C4647F9E-E841-4BC1-A1EC-BFA02B379F8D}" type="parTrans" cxnId="{0BA5CF1E-BB95-4C53-BB05-700352C6310E}">
      <dgm:prSet/>
      <dgm:spPr/>
      <dgm:t>
        <a:bodyPr/>
        <a:lstStyle/>
        <a:p>
          <a:endParaRPr lang="en-US"/>
        </a:p>
      </dgm:t>
    </dgm:pt>
    <dgm:pt modelId="{A102B53D-2134-46A9-AA6E-419D7778E671}" type="sibTrans" cxnId="{0BA5CF1E-BB95-4C53-BB05-700352C6310E}">
      <dgm:prSet/>
      <dgm:spPr/>
      <dgm:t>
        <a:bodyPr/>
        <a:lstStyle/>
        <a:p>
          <a:endParaRPr lang="en-US"/>
        </a:p>
      </dgm:t>
    </dgm:pt>
    <dgm:pt modelId="{172C4720-A7EE-4493-82A2-46290D23E23A}">
      <dgm:prSet custT="1"/>
      <dgm:spPr/>
      <dgm:t>
        <a:bodyPr/>
        <a:lstStyle/>
        <a:p>
          <a:r>
            <a:rPr lang="en-US" sz="2800" dirty="0" smtClean="0">
              <a:latin typeface="+mn-lt"/>
            </a:rPr>
            <a:t>Come in many formats – no standardization!</a:t>
          </a:r>
        </a:p>
      </dgm:t>
    </dgm:pt>
    <dgm:pt modelId="{7B5EAE8D-FF93-4B83-B47C-1738D73E4967}" type="parTrans" cxnId="{2077073C-AC0E-4EEF-89D1-676271CA409D}">
      <dgm:prSet/>
      <dgm:spPr/>
      <dgm:t>
        <a:bodyPr/>
        <a:lstStyle/>
        <a:p>
          <a:endParaRPr lang="en-US"/>
        </a:p>
      </dgm:t>
    </dgm:pt>
    <dgm:pt modelId="{FEDA53AF-6CE5-4CE2-BDB6-271E932DA55D}" type="sibTrans" cxnId="{2077073C-AC0E-4EEF-89D1-676271CA409D}">
      <dgm:prSet/>
      <dgm:spPr/>
      <dgm:t>
        <a:bodyPr/>
        <a:lstStyle/>
        <a:p>
          <a:endParaRPr lang="en-US"/>
        </a:p>
      </dgm:t>
    </dgm:pt>
    <dgm:pt modelId="{6E04B036-7C2B-43A8-8E9B-69E6FD5869D2}">
      <dgm:prSet custT="1"/>
      <dgm:spPr/>
      <dgm:t>
        <a:bodyPr/>
        <a:lstStyle/>
        <a:p>
          <a:r>
            <a:rPr lang="en-US" sz="2800" dirty="0" smtClean="0">
              <a:latin typeface="+mn-lt"/>
            </a:rPr>
            <a:t>Generally not easy to compare from one college to another.</a:t>
          </a:r>
        </a:p>
      </dgm:t>
    </dgm:pt>
    <dgm:pt modelId="{1C426F47-09A4-426A-A785-59DB5BB6D3D3}" type="parTrans" cxnId="{0B4D21FD-D4FE-4781-B799-30E7E4A33E5F}">
      <dgm:prSet/>
      <dgm:spPr/>
      <dgm:t>
        <a:bodyPr/>
        <a:lstStyle/>
        <a:p>
          <a:endParaRPr lang="en-US"/>
        </a:p>
      </dgm:t>
    </dgm:pt>
    <dgm:pt modelId="{6D74B0CF-6192-4A32-84AA-B30E06AA49A4}" type="sibTrans" cxnId="{0B4D21FD-D4FE-4781-B799-30E7E4A33E5F}">
      <dgm:prSet/>
      <dgm:spPr/>
      <dgm:t>
        <a:bodyPr/>
        <a:lstStyle/>
        <a:p>
          <a:endParaRPr lang="en-US"/>
        </a:p>
      </dgm:t>
    </dgm:pt>
    <dgm:pt modelId="{F3F277F3-64BC-4037-B69E-A610280492D7}" type="pres">
      <dgm:prSet presAssocID="{77972B42-9BA7-469F-A44F-C55C4076DBBC}" presName="linear" presStyleCnt="0">
        <dgm:presLayoutVars>
          <dgm:animLvl val="lvl"/>
          <dgm:resizeHandles val="exact"/>
        </dgm:presLayoutVars>
      </dgm:prSet>
      <dgm:spPr/>
      <dgm:t>
        <a:bodyPr/>
        <a:lstStyle/>
        <a:p>
          <a:endParaRPr lang="en-US"/>
        </a:p>
      </dgm:t>
    </dgm:pt>
    <dgm:pt modelId="{C5F773A1-5B4A-48A4-8FC2-46D411007CAE}" type="pres">
      <dgm:prSet presAssocID="{BE692697-902D-4189-82C2-8C47DCB92CEC}" presName="parentText" presStyleLbl="node1" presStyleIdx="0" presStyleCnt="1">
        <dgm:presLayoutVars>
          <dgm:chMax val="0"/>
          <dgm:bulletEnabled val="1"/>
        </dgm:presLayoutVars>
      </dgm:prSet>
      <dgm:spPr/>
      <dgm:t>
        <a:bodyPr/>
        <a:lstStyle/>
        <a:p>
          <a:endParaRPr lang="en-US"/>
        </a:p>
      </dgm:t>
    </dgm:pt>
    <dgm:pt modelId="{669EB7E4-5121-4B92-BC38-5DE354593BEF}" type="pres">
      <dgm:prSet presAssocID="{BE692697-902D-4189-82C2-8C47DCB92CEC}" presName="childText" presStyleLbl="revTx" presStyleIdx="0" presStyleCnt="1">
        <dgm:presLayoutVars>
          <dgm:bulletEnabled val="1"/>
        </dgm:presLayoutVars>
      </dgm:prSet>
      <dgm:spPr/>
      <dgm:t>
        <a:bodyPr/>
        <a:lstStyle/>
        <a:p>
          <a:endParaRPr lang="en-US"/>
        </a:p>
      </dgm:t>
    </dgm:pt>
  </dgm:ptLst>
  <dgm:cxnLst>
    <dgm:cxn modelId="{2077073C-AC0E-4EEF-89D1-676271CA409D}" srcId="{BE692697-902D-4189-82C2-8C47DCB92CEC}" destId="{172C4720-A7EE-4493-82A2-46290D23E23A}" srcOrd="0" destOrd="0" parTransId="{7B5EAE8D-FF93-4B83-B47C-1738D73E4967}" sibTransId="{FEDA53AF-6CE5-4CE2-BDB6-271E932DA55D}"/>
    <dgm:cxn modelId="{0BA5CF1E-BB95-4C53-BB05-700352C6310E}" srcId="{77972B42-9BA7-469F-A44F-C55C4076DBBC}" destId="{BE692697-902D-4189-82C2-8C47DCB92CEC}" srcOrd="0" destOrd="0" parTransId="{C4647F9E-E841-4BC1-A1EC-BFA02B379F8D}" sibTransId="{A102B53D-2134-46A9-AA6E-419D7778E671}"/>
    <dgm:cxn modelId="{7B043A90-4D3F-4D1C-B6F2-EE2246F37C82}" type="presOf" srcId="{6E04B036-7C2B-43A8-8E9B-69E6FD5869D2}" destId="{669EB7E4-5121-4B92-BC38-5DE354593BEF}" srcOrd="0" destOrd="1" presId="urn:microsoft.com/office/officeart/2005/8/layout/vList2"/>
    <dgm:cxn modelId="{468E5024-B2F4-49FA-AB78-135B31FBAB86}" type="presOf" srcId="{77972B42-9BA7-469F-A44F-C55C4076DBBC}" destId="{F3F277F3-64BC-4037-B69E-A610280492D7}" srcOrd="0" destOrd="0" presId="urn:microsoft.com/office/officeart/2005/8/layout/vList2"/>
    <dgm:cxn modelId="{0B4D21FD-D4FE-4781-B799-30E7E4A33E5F}" srcId="{BE692697-902D-4189-82C2-8C47DCB92CEC}" destId="{6E04B036-7C2B-43A8-8E9B-69E6FD5869D2}" srcOrd="1" destOrd="0" parTransId="{1C426F47-09A4-426A-A785-59DB5BB6D3D3}" sibTransId="{6D74B0CF-6192-4A32-84AA-B30E06AA49A4}"/>
    <dgm:cxn modelId="{9184CDB0-A794-4243-BE00-338F16D5627C}" type="presOf" srcId="{BE692697-902D-4189-82C2-8C47DCB92CEC}" destId="{C5F773A1-5B4A-48A4-8FC2-46D411007CAE}" srcOrd="0" destOrd="0" presId="urn:microsoft.com/office/officeart/2005/8/layout/vList2"/>
    <dgm:cxn modelId="{5009545A-93D8-43DA-B329-259CFAE99452}" type="presOf" srcId="{172C4720-A7EE-4493-82A2-46290D23E23A}" destId="{669EB7E4-5121-4B92-BC38-5DE354593BEF}" srcOrd="0" destOrd="0" presId="urn:microsoft.com/office/officeart/2005/8/layout/vList2"/>
    <dgm:cxn modelId="{93F1D4E0-BD78-408D-9E97-E891F3EB1E2E}" type="presParOf" srcId="{F3F277F3-64BC-4037-B69E-A610280492D7}" destId="{C5F773A1-5B4A-48A4-8FC2-46D411007CAE}" srcOrd="0" destOrd="0" presId="urn:microsoft.com/office/officeart/2005/8/layout/vList2"/>
    <dgm:cxn modelId="{04463DCC-E02C-4725-B8E6-BD3E47AFF18E}" type="presParOf" srcId="{F3F277F3-64BC-4037-B69E-A610280492D7}" destId="{669EB7E4-5121-4B92-BC38-5DE354593B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485710-8684-4E46-A909-4A5C2F36762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F9F22A6E-5859-4331-AAE5-EEE37A4364BD}">
      <dgm:prSet phldrT="[Text]"/>
      <dgm:spPr/>
      <dgm:t>
        <a:bodyPr/>
        <a:lstStyle/>
        <a:p>
          <a:r>
            <a:rPr lang="en-US" dirty="0" smtClean="0">
              <a:solidFill>
                <a:schemeClr val="tx2"/>
              </a:solidFill>
              <a:latin typeface="+mn-lt"/>
            </a:rPr>
            <a:t>Are the student loan amounts reasonable?  (The average Washington four-year college graduate who borrows takes about $25,000 in loans for undergraduate.)</a:t>
          </a:r>
          <a:endParaRPr lang="en-US" dirty="0">
            <a:solidFill>
              <a:schemeClr val="tx2"/>
            </a:solidFill>
            <a:latin typeface="+mn-lt"/>
          </a:endParaRPr>
        </a:p>
      </dgm:t>
    </dgm:pt>
    <dgm:pt modelId="{E4FD1B8A-2D6C-403B-A92E-AAA7DB4367F1}" type="parTrans" cxnId="{88F22198-CBB8-446F-92A3-F5F8081E5430}">
      <dgm:prSet/>
      <dgm:spPr/>
      <dgm:t>
        <a:bodyPr/>
        <a:lstStyle/>
        <a:p>
          <a:endParaRPr lang="en-US">
            <a:solidFill>
              <a:schemeClr val="tx2"/>
            </a:solidFill>
            <a:latin typeface="+mn-lt"/>
          </a:endParaRPr>
        </a:p>
      </dgm:t>
    </dgm:pt>
    <dgm:pt modelId="{DAB48769-0308-4B62-93E5-8256E07D1834}" type="sibTrans" cxnId="{88F22198-CBB8-446F-92A3-F5F8081E5430}">
      <dgm:prSet/>
      <dgm:spPr/>
      <dgm:t>
        <a:bodyPr/>
        <a:lstStyle/>
        <a:p>
          <a:endParaRPr lang="en-US">
            <a:solidFill>
              <a:schemeClr val="tx2"/>
            </a:solidFill>
            <a:latin typeface="+mn-lt"/>
          </a:endParaRPr>
        </a:p>
      </dgm:t>
    </dgm:pt>
    <dgm:pt modelId="{00F072F4-9E46-439B-ADEE-68CB0DE49D89}">
      <dgm:prSet/>
      <dgm:spPr/>
      <dgm:t>
        <a:bodyPr/>
        <a:lstStyle/>
        <a:p>
          <a:r>
            <a:rPr lang="en-US" dirty="0" smtClean="0">
              <a:solidFill>
                <a:schemeClr val="tx2"/>
              </a:solidFill>
              <a:latin typeface="+mn-lt"/>
            </a:rPr>
            <a:t>Are the Total Out-of-Pocket Costs  (COA less Total Financial Aid) reasonable for the student and parents to afford each year?</a:t>
          </a:r>
        </a:p>
      </dgm:t>
    </dgm:pt>
    <dgm:pt modelId="{76E437C8-DD5D-420A-BA45-DABA10CB0507}" type="parTrans" cxnId="{DFEF7EF0-CD8B-4EEF-9413-242D39C17BB0}">
      <dgm:prSet/>
      <dgm:spPr/>
      <dgm:t>
        <a:bodyPr/>
        <a:lstStyle/>
        <a:p>
          <a:endParaRPr lang="en-US">
            <a:solidFill>
              <a:schemeClr val="tx2"/>
            </a:solidFill>
            <a:latin typeface="+mn-lt"/>
          </a:endParaRPr>
        </a:p>
      </dgm:t>
    </dgm:pt>
    <dgm:pt modelId="{DC00098B-B0FA-4771-8412-9E9B9B6E212B}" type="sibTrans" cxnId="{DFEF7EF0-CD8B-4EEF-9413-242D39C17BB0}">
      <dgm:prSet/>
      <dgm:spPr/>
      <dgm:t>
        <a:bodyPr/>
        <a:lstStyle/>
        <a:p>
          <a:endParaRPr lang="en-US">
            <a:solidFill>
              <a:schemeClr val="tx2"/>
            </a:solidFill>
            <a:latin typeface="+mn-lt"/>
          </a:endParaRPr>
        </a:p>
      </dgm:t>
    </dgm:pt>
    <dgm:pt modelId="{99CA3F1E-FBEF-43BD-853D-590A9EC82EDE}">
      <dgm:prSet custT="1"/>
      <dgm:spPr/>
      <dgm:t>
        <a:bodyPr/>
        <a:lstStyle/>
        <a:p>
          <a:r>
            <a:rPr lang="en-US" sz="2400" dirty="0" smtClean="0">
              <a:solidFill>
                <a:schemeClr val="tx2"/>
              </a:solidFill>
              <a:latin typeface="+mn-lt"/>
            </a:rPr>
            <a:t>Is the student able to earn part or all of the difference from work study or other employment earnings?</a:t>
          </a:r>
        </a:p>
      </dgm:t>
    </dgm:pt>
    <dgm:pt modelId="{54103F48-9F65-4C12-B56A-9CCBB76F2463}" type="parTrans" cxnId="{01D8EAD9-E5EE-4CC1-AD5E-C5B0A88E902C}">
      <dgm:prSet/>
      <dgm:spPr/>
      <dgm:t>
        <a:bodyPr/>
        <a:lstStyle/>
        <a:p>
          <a:endParaRPr lang="en-US">
            <a:solidFill>
              <a:schemeClr val="tx2"/>
            </a:solidFill>
            <a:latin typeface="+mn-lt"/>
          </a:endParaRPr>
        </a:p>
      </dgm:t>
    </dgm:pt>
    <dgm:pt modelId="{B5ABFB9A-0A94-4AAD-B4FA-D843F5092F4E}" type="sibTrans" cxnId="{01D8EAD9-E5EE-4CC1-AD5E-C5B0A88E902C}">
      <dgm:prSet/>
      <dgm:spPr/>
      <dgm:t>
        <a:bodyPr/>
        <a:lstStyle/>
        <a:p>
          <a:endParaRPr lang="en-US">
            <a:solidFill>
              <a:schemeClr val="tx2"/>
            </a:solidFill>
            <a:latin typeface="+mn-lt"/>
          </a:endParaRPr>
        </a:p>
      </dgm:t>
    </dgm:pt>
    <dgm:pt modelId="{88AEB582-02F4-442E-B2E3-2212767470CA}">
      <dgm:prSet custT="1"/>
      <dgm:spPr/>
      <dgm:t>
        <a:bodyPr/>
        <a:lstStyle/>
        <a:p>
          <a:r>
            <a:rPr lang="en-US" sz="2400" dirty="0" smtClean="0">
              <a:solidFill>
                <a:schemeClr val="tx2"/>
              </a:solidFill>
              <a:latin typeface="+mn-lt"/>
            </a:rPr>
            <a:t>Are there other private scholarship sources the student might yet receive?</a:t>
          </a:r>
        </a:p>
      </dgm:t>
    </dgm:pt>
    <dgm:pt modelId="{9E25B869-E53A-4276-AB80-0BBD7798D646}" type="parTrans" cxnId="{0A98F01C-D365-4880-86B4-4282B57C9630}">
      <dgm:prSet/>
      <dgm:spPr/>
      <dgm:t>
        <a:bodyPr/>
        <a:lstStyle/>
        <a:p>
          <a:endParaRPr lang="en-US">
            <a:solidFill>
              <a:schemeClr val="tx2"/>
            </a:solidFill>
            <a:latin typeface="+mn-lt"/>
          </a:endParaRPr>
        </a:p>
      </dgm:t>
    </dgm:pt>
    <dgm:pt modelId="{59B2FC18-70CC-40F5-B018-104A3A68B9DB}" type="sibTrans" cxnId="{0A98F01C-D365-4880-86B4-4282B57C9630}">
      <dgm:prSet/>
      <dgm:spPr/>
      <dgm:t>
        <a:bodyPr/>
        <a:lstStyle/>
        <a:p>
          <a:endParaRPr lang="en-US">
            <a:solidFill>
              <a:schemeClr val="tx2"/>
            </a:solidFill>
            <a:latin typeface="+mn-lt"/>
          </a:endParaRPr>
        </a:p>
      </dgm:t>
    </dgm:pt>
    <dgm:pt modelId="{BBEEB922-82C0-4565-A5E8-1A226C47C638}">
      <dgm:prSet custT="1"/>
      <dgm:spPr/>
      <dgm:t>
        <a:bodyPr/>
        <a:lstStyle/>
        <a:p>
          <a:r>
            <a:rPr lang="en-US" sz="2400" dirty="0" smtClean="0">
              <a:solidFill>
                <a:schemeClr val="tx2"/>
              </a:solidFill>
              <a:latin typeface="+mn-lt"/>
            </a:rPr>
            <a:t>Financial aid options for parents?</a:t>
          </a:r>
        </a:p>
      </dgm:t>
    </dgm:pt>
    <dgm:pt modelId="{26BA54E1-4C0E-4CA5-A006-C28773DDCDF5}" type="parTrans" cxnId="{BAB69D92-AF45-4BE7-A503-7F9231A88709}">
      <dgm:prSet/>
      <dgm:spPr/>
      <dgm:t>
        <a:bodyPr/>
        <a:lstStyle/>
        <a:p>
          <a:endParaRPr lang="en-US">
            <a:solidFill>
              <a:schemeClr val="tx2"/>
            </a:solidFill>
            <a:latin typeface="+mn-lt"/>
          </a:endParaRPr>
        </a:p>
      </dgm:t>
    </dgm:pt>
    <dgm:pt modelId="{837879AA-0715-4E62-A591-D768E6B80233}" type="sibTrans" cxnId="{BAB69D92-AF45-4BE7-A503-7F9231A88709}">
      <dgm:prSet/>
      <dgm:spPr/>
      <dgm:t>
        <a:bodyPr/>
        <a:lstStyle/>
        <a:p>
          <a:endParaRPr lang="en-US">
            <a:solidFill>
              <a:schemeClr val="tx2"/>
            </a:solidFill>
            <a:latin typeface="+mn-lt"/>
          </a:endParaRPr>
        </a:p>
      </dgm:t>
    </dgm:pt>
    <dgm:pt modelId="{FD30BDEE-A39A-432E-AE2D-44E94064988D}" type="pres">
      <dgm:prSet presAssocID="{5E485710-8684-4E46-A909-4A5C2F36762E}" presName="linear" presStyleCnt="0">
        <dgm:presLayoutVars>
          <dgm:animLvl val="lvl"/>
          <dgm:resizeHandles val="exact"/>
        </dgm:presLayoutVars>
      </dgm:prSet>
      <dgm:spPr/>
      <dgm:t>
        <a:bodyPr/>
        <a:lstStyle/>
        <a:p>
          <a:endParaRPr lang="en-US"/>
        </a:p>
      </dgm:t>
    </dgm:pt>
    <dgm:pt modelId="{09F48922-7B62-4F90-A6C9-C14C9897EE3F}" type="pres">
      <dgm:prSet presAssocID="{F9F22A6E-5859-4331-AAE5-EEE37A4364BD}" presName="parentText" presStyleLbl="node1" presStyleIdx="0" presStyleCnt="2">
        <dgm:presLayoutVars>
          <dgm:chMax val="0"/>
          <dgm:bulletEnabled val="1"/>
        </dgm:presLayoutVars>
      </dgm:prSet>
      <dgm:spPr/>
      <dgm:t>
        <a:bodyPr/>
        <a:lstStyle/>
        <a:p>
          <a:endParaRPr lang="en-US"/>
        </a:p>
      </dgm:t>
    </dgm:pt>
    <dgm:pt modelId="{9A456B45-EE2E-47C5-A943-BCDDC77D9F46}" type="pres">
      <dgm:prSet presAssocID="{DAB48769-0308-4B62-93E5-8256E07D1834}" presName="spacer" presStyleCnt="0"/>
      <dgm:spPr/>
      <dgm:t>
        <a:bodyPr/>
        <a:lstStyle/>
        <a:p>
          <a:endParaRPr lang="en-US"/>
        </a:p>
      </dgm:t>
    </dgm:pt>
    <dgm:pt modelId="{4573DF51-245E-4CC0-96AD-CDA910959A4D}" type="pres">
      <dgm:prSet presAssocID="{00F072F4-9E46-439B-ADEE-68CB0DE49D89}" presName="parentText" presStyleLbl="node1" presStyleIdx="1" presStyleCnt="2" custScaleY="77218">
        <dgm:presLayoutVars>
          <dgm:chMax val="0"/>
          <dgm:bulletEnabled val="1"/>
        </dgm:presLayoutVars>
      </dgm:prSet>
      <dgm:spPr/>
      <dgm:t>
        <a:bodyPr/>
        <a:lstStyle/>
        <a:p>
          <a:endParaRPr lang="en-US"/>
        </a:p>
      </dgm:t>
    </dgm:pt>
    <dgm:pt modelId="{599295D1-7805-499D-A593-751BC627800A}" type="pres">
      <dgm:prSet presAssocID="{00F072F4-9E46-439B-ADEE-68CB0DE49D89}" presName="childText" presStyleLbl="revTx" presStyleIdx="0" presStyleCnt="1">
        <dgm:presLayoutVars>
          <dgm:bulletEnabled val="1"/>
        </dgm:presLayoutVars>
      </dgm:prSet>
      <dgm:spPr/>
      <dgm:t>
        <a:bodyPr/>
        <a:lstStyle/>
        <a:p>
          <a:endParaRPr lang="en-US"/>
        </a:p>
      </dgm:t>
    </dgm:pt>
  </dgm:ptLst>
  <dgm:cxnLst>
    <dgm:cxn modelId="{01D8EAD9-E5EE-4CC1-AD5E-C5B0A88E902C}" srcId="{00F072F4-9E46-439B-ADEE-68CB0DE49D89}" destId="{99CA3F1E-FBEF-43BD-853D-590A9EC82EDE}" srcOrd="0" destOrd="0" parTransId="{54103F48-9F65-4C12-B56A-9CCBB76F2463}" sibTransId="{B5ABFB9A-0A94-4AAD-B4FA-D843F5092F4E}"/>
    <dgm:cxn modelId="{5707DE7F-0778-4F7B-B5BE-746ACFD24320}" type="presOf" srcId="{00F072F4-9E46-439B-ADEE-68CB0DE49D89}" destId="{4573DF51-245E-4CC0-96AD-CDA910959A4D}" srcOrd="0" destOrd="0" presId="urn:microsoft.com/office/officeart/2005/8/layout/vList2"/>
    <dgm:cxn modelId="{953F730F-D60A-4FF1-9F8F-20C034E30E7A}" type="presOf" srcId="{F9F22A6E-5859-4331-AAE5-EEE37A4364BD}" destId="{09F48922-7B62-4F90-A6C9-C14C9897EE3F}" srcOrd="0" destOrd="0" presId="urn:microsoft.com/office/officeart/2005/8/layout/vList2"/>
    <dgm:cxn modelId="{88F22198-CBB8-446F-92A3-F5F8081E5430}" srcId="{5E485710-8684-4E46-A909-4A5C2F36762E}" destId="{F9F22A6E-5859-4331-AAE5-EEE37A4364BD}" srcOrd="0" destOrd="0" parTransId="{E4FD1B8A-2D6C-403B-A92E-AAA7DB4367F1}" sibTransId="{DAB48769-0308-4B62-93E5-8256E07D1834}"/>
    <dgm:cxn modelId="{057E2866-A4CE-4635-999B-2130D346CF40}" type="presOf" srcId="{5E485710-8684-4E46-A909-4A5C2F36762E}" destId="{FD30BDEE-A39A-432E-AE2D-44E94064988D}" srcOrd="0" destOrd="0" presId="urn:microsoft.com/office/officeart/2005/8/layout/vList2"/>
    <dgm:cxn modelId="{14B42DEB-9B7B-49C7-91A8-8352FF12B340}" type="presOf" srcId="{99CA3F1E-FBEF-43BD-853D-590A9EC82EDE}" destId="{599295D1-7805-499D-A593-751BC627800A}" srcOrd="0" destOrd="0" presId="urn:microsoft.com/office/officeart/2005/8/layout/vList2"/>
    <dgm:cxn modelId="{064538F5-F8DB-4D9F-A415-D79FB66B9526}" type="presOf" srcId="{BBEEB922-82C0-4565-A5E8-1A226C47C638}" destId="{599295D1-7805-499D-A593-751BC627800A}" srcOrd="0" destOrd="2" presId="urn:microsoft.com/office/officeart/2005/8/layout/vList2"/>
    <dgm:cxn modelId="{BAB69D92-AF45-4BE7-A503-7F9231A88709}" srcId="{00F072F4-9E46-439B-ADEE-68CB0DE49D89}" destId="{BBEEB922-82C0-4565-A5E8-1A226C47C638}" srcOrd="2" destOrd="0" parTransId="{26BA54E1-4C0E-4CA5-A006-C28773DDCDF5}" sibTransId="{837879AA-0715-4E62-A591-D768E6B80233}"/>
    <dgm:cxn modelId="{DFEF7EF0-CD8B-4EEF-9413-242D39C17BB0}" srcId="{5E485710-8684-4E46-A909-4A5C2F36762E}" destId="{00F072F4-9E46-439B-ADEE-68CB0DE49D89}" srcOrd="1" destOrd="0" parTransId="{76E437C8-DD5D-420A-BA45-DABA10CB0507}" sibTransId="{DC00098B-B0FA-4771-8412-9E9B9B6E212B}"/>
    <dgm:cxn modelId="{0A98F01C-D365-4880-86B4-4282B57C9630}" srcId="{00F072F4-9E46-439B-ADEE-68CB0DE49D89}" destId="{88AEB582-02F4-442E-B2E3-2212767470CA}" srcOrd="1" destOrd="0" parTransId="{9E25B869-E53A-4276-AB80-0BBD7798D646}" sibTransId="{59B2FC18-70CC-40F5-B018-104A3A68B9DB}"/>
    <dgm:cxn modelId="{87EC7266-AE31-4D02-82B8-0A9B07344D77}" type="presOf" srcId="{88AEB582-02F4-442E-B2E3-2212767470CA}" destId="{599295D1-7805-499D-A593-751BC627800A}" srcOrd="0" destOrd="1" presId="urn:microsoft.com/office/officeart/2005/8/layout/vList2"/>
    <dgm:cxn modelId="{6AFDCF06-9B8E-4D04-AD8F-A54312D03B87}" type="presParOf" srcId="{FD30BDEE-A39A-432E-AE2D-44E94064988D}" destId="{09F48922-7B62-4F90-A6C9-C14C9897EE3F}" srcOrd="0" destOrd="0" presId="urn:microsoft.com/office/officeart/2005/8/layout/vList2"/>
    <dgm:cxn modelId="{BF262AB3-826A-41C2-B188-A905D309174F}" type="presParOf" srcId="{FD30BDEE-A39A-432E-AE2D-44E94064988D}" destId="{9A456B45-EE2E-47C5-A943-BCDDC77D9F46}" srcOrd="1" destOrd="0" presId="urn:microsoft.com/office/officeart/2005/8/layout/vList2"/>
    <dgm:cxn modelId="{A2497CFA-58BC-4EAA-A275-9DC478C16303}" type="presParOf" srcId="{FD30BDEE-A39A-432E-AE2D-44E94064988D}" destId="{4573DF51-245E-4CC0-96AD-CDA910959A4D}" srcOrd="2" destOrd="0" presId="urn:microsoft.com/office/officeart/2005/8/layout/vList2"/>
    <dgm:cxn modelId="{8B23257F-B229-4CE3-AC8B-D0553D003746}" type="presParOf" srcId="{FD30BDEE-A39A-432E-AE2D-44E94064988D}" destId="{599295D1-7805-499D-A593-751BC627800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C2B383-FC73-4B40-A2C5-B96C8C5ACAB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C11C195-640B-4C08-A179-201B750E6337}">
      <dgm:prSet phldrT="[Text]"/>
      <dgm:spPr/>
      <dgm:t>
        <a:bodyPr/>
        <a:lstStyle/>
        <a:p>
          <a:r>
            <a:rPr lang="en-US" dirty="0" smtClean="0">
              <a:latin typeface="+mn-lt"/>
            </a:rPr>
            <a:t>Students and families should contact the Financial Aid Office (FAO) at the colleges:</a:t>
          </a:r>
          <a:endParaRPr lang="en-US" dirty="0">
            <a:latin typeface="+mn-lt"/>
          </a:endParaRPr>
        </a:p>
      </dgm:t>
    </dgm:pt>
    <dgm:pt modelId="{FCC93950-0B76-4DA6-A0BC-4A1A65B6B3EF}" type="parTrans" cxnId="{9BFE1CAF-709A-49D5-84D1-0390E4838E57}">
      <dgm:prSet/>
      <dgm:spPr/>
      <dgm:t>
        <a:bodyPr/>
        <a:lstStyle/>
        <a:p>
          <a:endParaRPr lang="en-US"/>
        </a:p>
      </dgm:t>
    </dgm:pt>
    <dgm:pt modelId="{AC3E0420-AE5A-49DA-8CBF-0CB982F91333}" type="sibTrans" cxnId="{9BFE1CAF-709A-49D5-84D1-0390E4838E57}">
      <dgm:prSet/>
      <dgm:spPr/>
      <dgm:t>
        <a:bodyPr/>
        <a:lstStyle/>
        <a:p>
          <a:endParaRPr lang="en-US"/>
        </a:p>
      </dgm:t>
    </dgm:pt>
    <dgm:pt modelId="{64DDDB29-B540-47C7-AF53-4DEA8007A9EC}">
      <dgm:prSet/>
      <dgm:spPr/>
      <dgm:t>
        <a:bodyPr/>
        <a:lstStyle/>
        <a:p>
          <a:r>
            <a:rPr lang="en-US" dirty="0" smtClean="0">
              <a:solidFill>
                <a:schemeClr val="tx2"/>
              </a:solidFill>
              <a:latin typeface="+mn-lt"/>
            </a:rPr>
            <a:t>If the family financial circumstances have declined since they filed the FAFSA or WASFA (e.g.  Loss of employment of a family member).</a:t>
          </a:r>
          <a:endParaRPr lang="en-US" dirty="0">
            <a:solidFill>
              <a:schemeClr val="tx2"/>
            </a:solidFill>
            <a:latin typeface="+mn-lt"/>
          </a:endParaRPr>
        </a:p>
      </dgm:t>
    </dgm:pt>
    <dgm:pt modelId="{FCA94718-4FD9-45F5-95FA-692B4D08D036}" type="parTrans" cxnId="{14A8384A-2A3B-42B5-9DD5-6B272A147E44}">
      <dgm:prSet/>
      <dgm:spPr/>
      <dgm:t>
        <a:bodyPr/>
        <a:lstStyle/>
        <a:p>
          <a:endParaRPr lang="en-US"/>
        </a:p>
      </dgm:t>
    </dgm:pt>
    <dgm:pt modelId="{190F067C-9337-47AB-B9F5-BC92045D5A28}" type="sibTrans" cxnId="{14A8384A-2A3B-42B5-9DD5-6B272A147E44}">
      <dgm:prSet/>
      <dgm:spPr/>
      <dgm:t>
        <a:bodyPr/>
        <a:lstStyle/>
        <a:p>
          <a:endParaRPr lang="en-US"/>
        </a:p>
      </dgm:t>
    </dgm:pt>
    <dgm:pt modelId="{A9E73914-3429-448D-9C2D-7FD6F90CB46B}">
      <dgm:prSet/>
      <dgm:spPr/>
      <dgm:t>
        <a:bodyPr/>
        <a:lstStyle/>
        <a:p>
          <a:r>
            <a:rPr lang="en-US" dirty="0" smtClean="0">
              <a:solidFill>
                <a:schemeClr val="tx2"/>
              </a:solidFill>
              <a:latin typeface="+mn-lt"/>
            </a:rPr>
            <a:t>If the award offer is not affordable, let the FAO know – they might be able to provide other advice or additional assistance.</a:t>
          </a:r>
        </a:p>
      </dgm:t>
    </dgm:pt>
    <dgm:pt modelId="{EF768FB4-FEE8-49CF-9127-6158E6A664FA}" type="parTrans" cxnId="{58330A45-3E99-4654-B65A-768D625C7738}">
      <dgm:prSet/>
      <dgm:spPr/>
      <dgm:t>
        <a:bodyPr/>
        <a:lstStyle/>
        <a:p>
          <a:endParaRPr lang="en-US"/>
        </a:p>
      </dgm:t>
    </dgm:pt>
    <dgm:pt modelId="{894870FE-FEDD-45F9-87E5-CDCB888E6EC7}" type="sibTrans" cxnId="{58330A45-3E99-4654-B65A-768D625C7738}">
      <dgm:prSet/>
      <dgm:spPr/>
      <dgm:t>
        <a:bodyPr/>
        <a:lstStyle/>
        <a:p>
          <a:endParaRPr lang="en-US"/>
        </a:p>
      </dgm:t>
    </dgm:pt>
    <dgm:pt modelId="{9A8B5B37-3337-4215-9A9E-23554183BE56}">
      <dgm:prSet/>
      <dgm:spPr/>
      <dgm:t>
        <a:bodyPr/>
        <a:lstStyle/>
        <a:p>
          <a:r>
            <a:rPr lang="en-US" dirty="0" smtClean="0">
              <a:solidFill>
                <a:schemeClr val="tx2"/>
              </a:solidFill>
              <a:latin typeface="+mn-lt"/>
            </a:rPr>
            <a:t>Sometimes it is hard to get through by phone to the FAO. Be persistent!</a:t>
          </a:r>
        </a:p>
      </dgm:t>
    </dgm:pt>
    <dgm:pt modelId="{8D554785-AF30-427E-B68F-FCF5705B7AFC}" type="parTrans" cxnId="{66F7B6C2-0FE9-4328-925B-B1E24BBFFE5D}">
      <dgm:prSet/>
      <dgm:spPr/>
      <dgm:t>
        <a:bodyPr/>
        <a:lstStyle/>
        <a:p>
          <a:endParaRPr lang="en-US"/>
        </a:p>
      </dgm:t>
    </dgm:pt>
    <dgm:pt modelId="{FA1EBD64-1BFD-4F1A-AC42-314487E850D8}" type="sibTrans" cxnId="{66F7B6C2-0FE9-4328-925B-B1E24BBFFE5D}">
      <dgm:prSet/>
      <dgm:spPr/>
      <dgm:t>
        <a:bodyPr/>
        <a:lstStyle/>
        <a:p>
          <a:endParaRPr lang="en-US"/>
        </a:p>
      </dgm:t>
    </dgm:pt>
    <dgm:pt modelId="{63E5EC38-EBD1-42B1-A90D-01CA5D127576}" type="pres">
      <dgm:prSet presAssocID="{9BC2B383-FC73-4B40-A2C5-B96C8C5ACAB1}" presName="linear" presStyleCnt="0">
        <dgm:presLayoutVars>
          <dgm:animLvl val="lvl"/>
          <dgm:resizeHandles val="exact"/>
        </dgm:presLayoutVars>
      </dgm:prSet>
      <dgm:spPr/>
      <dgm:t>
        <a:bodyPr/>
        <a:lstStyle/>
        <a:p>
          <a:endParaRPr lang="en-US"/>
        </a:p>
      </dgm:t>
    </dgm:pt>
    <dgm:pt modelId="{AFB470C7-BACE-4CAD-A750-C5068121ED62}" type="pres">
      <dgm:prSet presAssocID="{2C11C195-640B-4C08-A179-201B750E6337}" presName="parentText" presStyleLbl="node1" presStyleIdx="0" presStyleCnt="1">
        <dgm:presLayoutVars>
          <dgm:chMax val="0"/>
          <dgm:bulletEnabled val="1"/>
        </dgm:presLayoutVars>
      </dgm:prSet>
      <dgm:spPr/>
      <dgm:t>
        <a:bodyPr/>
        <a:lstStyle/>
        <a:p>
          <a:endParaRPr lang="en-US"/>
        </a:p>
      </dgm:t>
    </dgm:pt>
    <dgm:pt modelId="{721AB1BA-563F-4C8D-B3F1-1256D01CB8D4}" type="pres">
      <dgm:prSet presAssocID="{2C11C195-640B-4C08-A179-201B750E6337}" presName="childText" presStyleLbl="revTx" presStyleIdx="0" presStyleCnt="1">
        <dgm:presLayoutVars>
          <dgm:bulletEnabled val="1"/>
        </dgm:presLayoutVars>
      </dgm:prSet>
      <dgm:spPr/>
      <dgm:t>
        <a:bodyPr/>
        <a:lstStyle/>
        <a:p>
          <a:endParaRPr lang="en-US"/>
        </a:p>
      </dgm:t>
    </dgm:pt>
  </dgm:ptLst>
  <dgm:cxnLst>
    <dgm:cxn modelId="{14B837EF-144C-4603-B969-7C52FF2C8292}" type="presOf" srcId="{64DDDB29-B540-47C7-AF53-4DEA8007A9EC}" destId="{721AB1BA-563F-4C8D-B3F1-1256D01CB8D4}" srcOrd="0" destOrd="0" presId="urn:microsoft.com/office/officeart/2005/8/layout/vList2"/>
    <dgm:cxn modelId="{14A8384A-2A3B-42B5-9DD5-6B272A147E44}" srcId="{2C11C195-640B-4C08-A179-201B750E6337}" destId="{64DDDB29-B540-47C7-AF53-4DEA8007A9EC}" srcOrd="0" destOrd="0" parTransId="{FCA94718-4FD9-45F5-95FA-692B4D08D036}" sibTransId="{190F067C-9337-47AB-B9F5-BC92045D5A28}"/>
    <dgm:cxn modelId="{5B4F7D2E-4757-43FB-B6FC-C43DCBFA64BE}" type="presOf" srcId="{9A8B5B37-3337-4215-9A9E-23554183BE56}" destId="{721AB1BA-563F-4C8D-B3F1-1256D01CB8D4}" srcOrd="0" destOrd="2" presId="urn:microsoft.com/office/officeart/2005/8/layout/vList2"/>
    <dgm:cxn modelId="{9BFE1CAF-709A-49D5-84D1-0390E4838E57}" srcId="{9BC2B383-FC73-4B40-A2C5-B96C8C5ACAB1}" destId="{2C11C195-640B-4C08-A179-201B750E6337}" srcOrd="0" destOrd="0" parTransId="{FCC93950-0B76-4DA6-A0BC-4A1A65B6B3EF}" sibTransId="{AC3E0420-AE5A-49DA-8CBF-0CB982F91333}"/>
    <dgm:cxn modelId="{58330A45-3E99-4654-B65A-768D625C7738}" srcId="{2C11C195-640B-4C08-A179-201B750E6337}" destId="{A9E73914-3429-448D-9C2D-7FD6F90CB46B}" srcOrd="1" destOrd="0" parTransId="{EF768FB4-FEE8-49CF-9127-6158E6A664FA}" sibTransId="{894870FE-FEDD-45F9-87E5-CDCB888E6EC7}"/>
    <dgm:cxn modelId="{A5F78EA4-082F-4C64-A4D9-71CB8D833F66}" type="presOf" srcId="{2C11C195-640B-4C08-A179-201B750E6337}" destId="{AFB470C7-BACE-4CAD-A750-C5068121ED62}" srcOrd="0" destOrd="0" presId="urn:microsoft.com/office/officeart/2005/8/layout/vList2"/>
    <dgm:cxn modelId="{173D2FFD-8302-47C4-9746-0FC64E7706B2}" type="presOf" srcId="{A9E73914-3429-448D-9C2D-7FD6F90CB46B}" destId="{721AB1BA-563F-4C8D-B3F1-1256D01CB8D4}" srcOrd="0" destOrd="1" presId="urn:microsoft.com/office/officeart/2005/8/layout/vList2"/>
    <dgm:cxn modelId="{66F7B6C2-0FE9-4328-925B-B1E24BBFFE5D}" srcId="{2C11C195-640B-4C08-A179-201B750E6337}" destId="{9A8B5B37-3337-4215-9A9E-23554183BE56}" srcOrd="2" destOrd="0" parTransId="{8D554785-AF30-427E-B68F-FCF5705B7AFC}" sibTransId="{FA1EBD64-1BFD-4F1A-AC42-314487E850D8}"/>
    <dgm:cxn modelId="{1B8699D4-1723-4CAF-9A45-AD0951EDF9F5}" type="presOf" srcId="{9BC2B383-FC73-4B40-A2C5-B96C8C5ACAB1}" destId="{63E5EC38-EBD1-42B1-A90D-01CA5D127576}" srcOrd="0" destOrd="0" presId="urn:microsoft.com/office/officeart/2005/8/layout/vList2"/>
    <dgm:cxn modelId="{FBF5B5D8-1525-4D36-89E6-AEC28EEAD0B9}" type="presParOf" srcId="{63E5EC38-EBD1-42B1-A90D-01CA5D127576}" destId="{AFB470C7-BACE-4CAD-A750-C5068121ED62}" srcOrd="0" destOrd="0" presId="urn:microsoft.com/office/officeart/2005/8/layout/vList2"/>
    <dgm:cxn modelId="{78304FC8-F8ED-4743-AC1F-05041D51CE46}" type="presParOf" srcId="{63E5EC38-EBD1-42B1-A90D-01CA5D127576}" destId="{721AB1BA-563F-4C8D-B3F1-1256D01CB8D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2DE39D-29C9-4611-A1FD-C01D60C7473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C6BACA83-2598-49AE-AC41-FCEA6638090F}">
      <dgm:prSet phldrT="[Text]"/>
      <dgm:spPr/>
      <dgm:t>
        <a:bodyPr/>
        <a:lstStyle/>
        <a:p>
          <a:r>
            <a:rPr lang="en-US" dirty="0" smtClean="0">
              <a:solidFill>
                <a:schemeClr val="tx2"/>
              </a:solidFill>
              <a:latin typeface="+mn-lt"/>
            </a:rPr>
            <a:t>Submit the FAFSA or WASFA in October each year! College freshman will fill out their second FAFSA or WASFA in October 2017!</a:t>
          </a:r>
          <a:endParaRPr lang="en-US" dirty="0">
            <a:solidFill>
              <a:schemeClr val="tx2"/>
            </a:solidFill>
            <a:latin typeface="+mn-lt"/>
          </a:endParaRPr>
        </a:p>
      </dgm:t>
    </dgm:pt>
    <dgm:pt modelId="{5D330D52-CD73-4CB2-93CD-763D2BB0F8BA}" type="parTrans" cxnId="{BBEE1ECA-B64E-46C1-B701-3D196FFD2C5F}">
      <dgm:prSet/>
      <dgm:spPr/>
      <dgm:t>
        <a:bodyPr/>
        <a:lstStyle/>
        <a:p>
          <a:endParaRPr lang="en-US">
            <a:solidFill>
              <a:schemeClr val="tx2"/>
            </a:solidFill>
            <a:latin typeface="+mn-lt"/>
          </a:endParaRPr>
        </a:p>
      </dgm:t>
    </dgm:pt>
    <dgm:pt modelId="{786CD854-D002-4D5A-B7C2-B582410F9C06}" type="sibTrans" cxnId="{BBEE1ECA-B64E-46C1-B701-3D196FFD2C5F}">
      <dgm:prSet/>
      <dgm:spPr/>
      <dgm:t>
        <a:bodyPr/>
        <a:lstStyle/>
        <a:p>
          <a:endParaRPr lang="en-US">
            <a:solidFill>
              <a:schemeClr val="tx2"/>
            </a:solidFill>
            <a:latin typeface="+mn-lt"/>
          </a:endParaRPr>
        </a:p>
      </dgm:t>
    </dgm:pt>
    <dgm:pt modelId="{0FBFCD01-E0C2-44E1-96D2-E694EC1D3207}">
      <dgm:prSet/>
      <dgm:spPr/>
      <dgm:t>
        <a:bodyPr/>
        <a:lstStyle/>
        <a:p>
          <a:r>
            <a:rPr lang="en-US" dirty="0" smtClean="0">
              <a:solidFill>
                <a:schemeClr val="tx2"/>
              </a:solidFill>
              <a:latin typeface="+mn-lt"/>
            </a:rPr>
            <a:t>Consider the merits of work study and other employment and internship possibilities.</a:t>
          </a:r>
        </a:p>
      </dgm:t>
    </dgm:pt>
    <dgm:pt modelId="{B9C4B355-8F17-4F1A-885A-FCFF7483B743}" type="parTrans" cxnId="{E399AF72-638C-4B39-B7FF-327A01DCA93D}">
      <dgm:prSet/>
      <dgm:spPr/>
      <dgm:t>
        <a:bodyPr/>
        <a:lstStyle/>
        <a:p>
          <a:endParaRPr lang="en-US">
            <a:solidFill>
              <a:schemeClr val="tx2"/>
            </a:solidFill>
            <a:latin typeface="+mn-lt"/>
          </a:endParaRPr>
        </a:p>
      </dgm:t>
    </dgm:pt>
    <dgm:pt modelId="{6D15843E-3F9C-42E9-900C-C1207CCBBF81}" type="sibTrans" cxnId="{E399AF72-638C-4B39-B7FF-327A01DCA93D}">
      <dgm:prSet/>
      <dgm:spPr/>
      <dgm:t>
        <a:bodyPr/>
        <a:lstStyle/>
        <a:p>
          <a:endParaRPr lang="en-US">
            <a:solidFill>
              <a:schemeClr val="tx2"/>
            </a:solidFill>
            <a:latin typeface="+mn-lt"/>
          </a:endParaRPr>
        </a:p>
      </dgm:t>
    </dgm:pt>
    <dgm:pt modelId="{4280816E-3116-45ED-A3A2-E2ED6A13F78D}">
      <dgm:prSet/>
      <dgm:spPr/>
      <dgm:t>
        <a:bodyPr/>
        <a:lstStyle/>
        <a:p>
          <a:r>
            <a:rPr lang="en-US" dirty="0" smtClean="0">
              <a:solidFill>
                <a:schemeClr val="tx2"/>
              </a:solidFill>
              <a:latin typeface="+mn-lt"/>
            </a:rPr>
            <a:t>Get to know your FAO staff!</a:t>
          </a:r>
        </a:p>
      </dgm:t>
    </dgm:pt>
    <dgm:pt modelId="{A937019E-169E-4C42-B155-2DF7CBF3327A}" type="parTrans" cxnId="{007B67FA-A9C4-45FF-A5D9-214C525F8A80}">
      <dgm:prSet/>
      <dgm:spPr/>
      <dgm:t>
        <a:bodyPr/>
        <a:lstStyle/>
        <a:p>
          <a:endParaRPr lang="en-US">
            <a:solidFill>
              <a:schemeClr val="tx2"/>
            </a:solidFill>
            <a:latin typeface="+mn-lt"/>
          </a:endParaRPr>
        </a:p>
      </dgm:t>
    </dgm:pt>
    <dgm:pt modelId="{C74BAB34-ED50-410B-AA57-11DD58565FC3}" type="sibTrans" cxnId="{007B67FA-A9C4-45FF-A5D9-214C525F8A80}">
      <dgm:prSet/>
      <dgm:spPr/>
      <dgm:t>
        <a:bodyPr/>
        <a:lstStyle/>
        <a:p>
          <a:endParaRPr lang="en-US">
            <a:solidFill>
              <a:schemeClr val="tx2"/>
            </a:solidFill>
            <a:latin typeface="+mn-lt"/>
          </a:endParaRPr>
        </a:p>
      </dgm:t>
    </dgm:pt>
    <dgm:pt modelId="{740E3935-AB8D-4114-BAC7-6A3B0CCC0AED}">
      <dgm:prSet/>
      <dgm:spPr/>
      <dgm:t>
        <a:bodyPr/>
        <a:lstStyle/>
        <a:p>
          <a:r>
            <a:rPr lang="en-US" dirty="0" smtClean="0">
              <a:solidFill>
                <a:schemeClr val="tx2"/>
              </a:solidFill>
              <a:latin typeface="+mn-lt"/>
            </a:rPr>
            <a:t>Apply for other aid and scholarship programs whenever possible.</a:t>
          </a:r>
        </a:p>
      </dgm:t>
    </dgm:pt>
    <dgm:pt modelId="{1896C0B0-ED96-4F2F-9EE7-B25AF70C1C9E}" type="parTrans" cxnId="{81094718-A85C-4AD6-BA94-BB9108DC1292}">
      <dgm:prSet/>
      <dgm:spPr/>
      <dgm:t>
        <a:bodyPr/>
        <a:lstStyle/>
        <a:p>
          <a:endParaRPr lang="en-US">
            <a:solidFill>
              <a:schemeClr val="tx2"/>
            </a:solidFill>
            <a:latin typeface="+mn-lt"/>
          </a:endParaRPr>
        </a:p>
      </dgm:t>
    </dgm:pt>
    <dgm:pt modelId="{7B7087E6-72EC-4DD3-9C69-5CA92F1AB760}" type="sibTrans" cxnId="{81094718-A85C-4AD6-BA94-BB9108DC1292}">
      <dgm:prSet/>
      <dgm:spPr/>
      <dgm:t>
        <a:bodyPr/>
        <a:lstStyle/>
        <a:p>
          <a:endParaRPr lang="en-US">
            <a:solidFill>
              <a:schemeClr val="tx2"/>
            </a:solidFill>
            <a:latin typeface="+mn-lt"/>
          </a:endParaRPr>
        </a:p>
      </dgm:t>
    </dgm:pt>
    <dgm:pt modelId="{F2C85360-FBC8-4B49-A13D-6DAAB9F41F8D}">
      <dgm:prSet/>
      <dgm:spPr/>
      <dgm:t>
        <a:bodyPr/>
        <a:lstStyle/>
        <a:p>
          <a:r>
            <a:rPr lang="en-US" dirty="0" smtClean="0">
              <a:solidFill>
                <a:schemeClr val="tx2"/>
              </a:solidFill>
              <a:latin typeface="+mn-lt"/>
            </a:rPr>
            <a:t>Consider the financial aid process a </a:t>
          </a:r>
          <a:r>
            <a:rPr lang="en-US" i="1" dirty="0" smtClean="0">
              <a:solidFill>
                <a:schemeClr val="tx2"/>
              </a:solidFill>
              <a:latin typeface="+mn-lt"/>
            </a:rPr>
            <a:t>“part-time job” </a:t>
          </a:r>
          <a:r>
            <a:rPr lang="en-US" dirty="0" smtClean="0">
              <a:solidFill>
                <a:schemeClr val="tx2"/>
              </a:solidFill>
              <a:latin typeface="+mn-lt"/>
            </a:rPr>
            <a:t>where you work to keep COA affordable and to keep student loan debt as low as possible!</a:t>
          </a:r>
        </a:p>
      </dgm:t>
    </dgm:pt>
    <dgm:pt modelId="{8D348B45-E2A6-4A9A-B1A5-C6A26EDE55E6}" type="parTrans" cxnId="{7C4802A3-159F-4D02-8AFA-49B8D0BD92C4}">
      <dgm:prSet/>
      <dgm:spPr/>
      <dgm:t>
        <a:bodyPr/>
        <a:lstStyle/>
        <a:p>
          <a:endParaRPr lang="en-US">
            <a:solidFill>
              <a:schemeClr val="tx2"/>
            </a:solidFill>
            <a:latin typeface="+mn-lt"/>
          </a:endParaRPr>
        </a:p>
      </dgm:t>
    </dgm:pt>
    <dgm:pt modelId="{174CE3CA-2AAF-475D-ADF7-567177D7C012}" type="sibTrans" cxnId="{7C4802A3-159F-4D02-8AFA-49B8D0BD92C4}">
      <dgm:prSet/>
      <dgm:spPr/>
      <dgm:t>
        <a:bodyPr/>
        <a:lstStyle/>
        <a:p>
          <a:endParaRPr lang="en-US">
            <a:solidFill>
              <a:schemeClr val="tx2"/>
            </a:solidFill>
            <a:latin typeface="+mn-lt"/>
          </a:endParaRPr>
        </a:p>
      </dgm:t>
    </dgm:pt>
    <dgm:pt modelId="{BEF8843F-592C-4B90-B9BE-D5BA623BFFDF}" type="pres">
      <dgm:prSet presAssocID="{452DE39D-29C9-4611-A1FD-C01D60C7473F}" presName="diagram" presStyleCnt="0">
        <dgm:presLayoutVars>
          <dgm:dir/>
          <dgm:resizeHandles val="exact"/>
        </dgm:presLayoutVars>
      </dgm:prSet>
      <dgm:spPr/>
      <dgm:t>
        <a:bodyPr/>
        <a:lstStyle/>
        <a:p>
          <a:endParaRPr lang="en-US"/>
        </a:p>
      </dgm:t>
    </dgm:pt>
    <dgm:pt modelId="{961D7B6C-0F75-4A89-A06A-B55D80100B85}" type="pres">
      <dgm:prSet presAssocID="{C6BACA83-2598-49AE-AC41-FCEA6638090F}" presName="node" presStyleLbl="node1" presStyleIdx="0" presStyleCnt="5">
        <dgm:presLayoutVars>
          <dgm:bulletEnabled val="1"/>
        </dgm:presLayoutVars>
      </dgm:prSet>
      <dgm:spPr/>
      <dgm:t>
        <a:bodyPr/>
        <a:lstStyle/>
        <a:p>
          <a:endParaRPr lang="en-US"/>
        </a:p>
      </dgm:t>
    </dgm:pt>
    <dgm:pt modelId="{E465F873-87F5-466C-8F2C-A5B173FE515D}" type="pres">
      <dgm:prSet presAssocID="{786CD854-D002-4D5A-B7C2-B582410F9C06}" presName="sibTrans" presStyleCnt="0"/>
      <dgm:spPr/>
      <dgm:t>
        <a:bodyPr/>
        <a:lstStyle/>
        <a:p>
          <a:endParaRPr lang="en-US"/>
        </a:p>
      </dgm:t>
    </dgm:pt>
    <dgm:pt modelId="{A25C1D53-5F79-48D7-9BB7-08D488331570}" type="pres">
      <dgm:prSet presAssocID="{0FBFCD01-E0C2-44E1-96D2-E694EC1D3207}" presName="node" presStyleLbl="node1" presStyleIdx="1" presStyleCnt="5">
        <dgm:presLayoutVars>
          <dgm:bulletEnabled val="1"/>
        </dgm:presLayoutVars>
      </dgm:prSet>
      <dgm:spPr/>
      <dgm:t>
        <a:bodyPr/>
        <a:lstStyle/>
        <a:p>
          <a:endParaRPr lang="en-US"/>
        </a:p>
      </dgm:t>
    </dgm:pt>
    <dgm:pt modelId="{B548BED2-B9EC-4BE0-AC5E-A9247317D41C}" type="pres">
      <dgm:prSet presAssocID="{6D15843E-3F9C-42E9-900C-C1207CCBBF81}" presName="sibTrans" presStyleCnt="0"/>
      <dgm:spPr/>
      <dgm:t>
        <a:bodyPr/>
        <a:lstStyle/>
        <a:p>
          <a:endParaRPr lang="en-US"/>
        </a:p>
      </dgm:t>
    </dgm:pt>
    <dgm:pt modelId="{411C5E5D-FEE1-4A5D-B1C3-63A1380D6EC0}" type="pres">
      <dgm:prSet presAssocID="{4280816E-3116-45ED-A3A2-E2ED6A13F78D}" presName="node" presStyleLbl="node1" presStyleIdx="2" presStyleCnt="5">
        <dgm:presLayoutVars>
          <dgm:bulletEnabled val="1"/>
        </dgm:presLayoutVars>
      </dgm:prSet>
      <dgm:spPr/>
      <dgm:t>
        <a:bodyPr/>
        <a:lstStyle/>
        <a:p>
          <a:endParaRPr lang="en-US"/>
        </a:p>
      </dgm:t>
    </dgm:pt>
    <dgm:pt modelId="{D311EEF7-CA4C-4FAB-BDBB-E6801094C766}" type="pres">
      <dgm:prSet presAssocID="{C74BAB34-ED50-410B-AA57-11DD58565FC3}" presName="sibTrans" presStyleCnt="0"/>
      <dgm:spPr/>
      <dgm:t>
        <a:bodyPr/>
        <a:lstStyle/>
        <a:p>
          <a:endParaRPr lang="en-US"/>
        </a:p>
      </dgm:t>
    </dgm:pt>
    <dgm:pt modelId="{584D7A96-6D1D-4949-A0CF-FFC86D080D97}" type="pres">
      <dgm:prSet presAssocID="{740E3935-AB8D-4114-BAC7-6A3B0CCC0AED}" presName="node" presStyleLbl="node1" presStyleIdx="3" presStyleCnt="5">
        <dgm:presLayoutVars>
          <dgm:bulletEnabled val="1"/>
        </dgm:presLayoutVars>
      </dgm:prSet>
      <dgm:spPr/>
      <dgm:t>
        <a:bodyPr/>
        <a:lstStyle/>
        <a:p>
          <a:endParaRPr lang="en-US"/>
        </a:p>
      </dgm:t>
    </dgm:pt>
    <dgm:pt modelId="{36A4B710-EC2A-4842-B50F-D3020705CEF4}" type="pres">
      <dgm:prSet presAssocID="{7B7087E6-72EC-4DD3-9C69-5CA92F1AB760}" presName="sibTrans" presStyleCnt="0"/>
      <dgm:spPr/>
      <dgm:t>
        <a:bodyPr/>
        <a:lstStyle/>
        <a:p>
          <a:endParaRPr lang="en-US"/>
        </a:p>
      </dgm:t>
    </dgm:pt>
    <dgm:pt modelId="{69E5587F-5E3C-48FA-BDD6-7D0A55F0DBFD}" type="pres">
      <dgm:prSet presAssocID="{F2C85360-FBC8-4B49-A13D-6DAAB9F41F8D}" presName="node" presStyleLbl="node1" presStyleIdx="4" presStyleCnt="5">
        <dgm:presLayoutVars>
          <dgm:bulletEnabled val="1"/>
        </dgm:presLayoutVars>
      </dgm:prSet>
      <dgm:spPr/>
      <dgm:t>
        <a:bodyPr/>
        <a:lstStyle/>
        <a:p>
          <a:endParaRPr lang="en-US"/>
        </a:p>
      </dgm:t>
    </dgm:pt>
  </dgm:ptLst>
  <dgm:cxnLst>
    <dgm:cxn modelId="{81094718-A85C-4AD6-BA94-BB9108DC1292}" srcId="{452DE39D-29C9-4611-A1FD-C01D60C7473F}" destId="{740E3935-AB8D-4114-BAC7-6A3B0CCC0AED}" srcOrd="3" destOrd="0" parTransId="{1896C0B0-ED96-4F2F-9EE7-B25AF70C1C9E}" sibTransId="{7B7087E6-72EC-4DD3-9C69-5CA92F1AB760}"/>
    <dgm:cxn modelId="{0F2B7AF2-B845-462F-9D6C-5476D0D6DA0E}" type="presOf" srcId="{C6BACA83-2598-49AE-AC41-FCEA6638090F}" destId="{961D7B6C-0F75-4A89-A06A-B55D80100B85}" srcOrd="0" destOrd="0" presId="urn:microsoft.com/office/officeart/2005/8/layout/default"/>
    <dgm:cxn modelId="{B1824336-1813-48B7-8D88-F6AF5B3E2165}" type="presOf" srcId="{0FBFCD01-E0C2-44E1-96D2-E694EC1D3207}" destId="{A25C1D53-5F79-48D7-9BB7-08D488331570}" srcOrd="0" destOrd="0" presId="urn:microsoft.com/office/officeart/2005/8/layout/default"/>
    <dgm:cxn modelId="{7C4802A3-159F-4D02-8AFA-49B8D0BD92C4}" srcId="{452DE39D-29C9-4611-A1FD-C01D60C7473F}" destId="{F2C85360-FBC8-4B49-A13D-6DAAB9F41F8D}" srcOrd="4" destOrd="0" parTransId="{8D348B45-E2A6-4A9A-B1A5-C6A26EDE55E6}" sibTransId="{174CE3CA-2AAF-475D-ADF7-567177D7C012}"/>
    <dgm:cxn modelId="{23916DEC-44F7-4EB6-B7FD-1A03DCB5E1DA}" type="presOf" srcId="{452DE39D-29C9-4611-A1FD-C01D60C7473F}" destId="{BEF8843F-592C-4B90-B9BE-D5BA623BFFDF}" srcOrd="0" destOrd="0" presId="urn:microsoft.com/office/officeart/2005/8/layout/default"/>
    <dgm:cxn modelId="{007B67FA-A9C4-45FF-A5D9-214C525F8A80}" srcId="{452DE39D-29C9-4611-A1FD-C01D60C7473F}" destId="{4280816E-3116-45ED-A3A2-E2ED6A13F78D}" srcOrd="2" destOrd="0" parTransId="{A937019E-169E-4C42-B155-2DF7CBF3327A}" sibTransId="{C74BAB34-ED50-410B-AA57-11DD58565FC3}"/>
    <dgm:cxn modelId="{942F6BC7-B88E-496E-8CFB-95EF8AA0E15D}" type="presOf" srcId="{4280816E-3116-45ED-A3A2-E2ED6A13F78D}" destId="{411C5E5D-FEE1-4A5D-B1C3-63A1380D6EC0}" srcOrd="0" destOrd="0" presId="urn:microsoft.com/office/officeart/2005/8/layout/default"/>
    <dgm:cxn modelId="{7D581B23-DC45-4953-91C9-256E6AB47023}" type="presOf" srcId="{F2C85360-FBC8-4B49-A13D-6DAAB9F41F8D}" destId="{69E5587F-5E3C-48FA-BDD6-7D0A55F0DBFD}" srcOrd="0" destOrd="0" presId="urn:microsoft.com/office/officeart/2005/8/layout/default"/>
    <dgm:cxn modelId="{E399AF72-638C-4B39-B7FF-327A01DCA93D}" srcId="{452DE39D-29C9-4611-A1FD-C01D60C7473F}" destId="{0FBFCD01-E0C2-44E1-96D2-E694EC1D3207}" srcOrd="1" destOrd="0" parTransId="{B9C4B355-8F17-4F1A-885A-FCFF7483B743}" sibTransId="{6D15843E-3F9C-42E9-900C-C1207CCBBF81}"/>
    <dgm:cxn modelId="{8B5CAA7B-634B-4B35-8D98-E2F9D08DAC03}" type="presOf" srcId="{740E3935-AB8D-4114-BAC7-6A3B0CCC0AED}" destId="{584D7A96-6D1D-4949-A0CF-FFC86D080D97}" srcOrd="0" destOrd="0" presId="urn:microsoft.com/office/officeart/2005/8/layout/default"/>
    <dgm:cxn modelId="{BBEE1ECA-B64E-46C1-B701-3D196FFD2C5F}" srcId="{452DE39D-29C9-4611-A1FD-C01D60C7473F}" destId="{C6BACA83-2598-49AE-AC41-FCEA6638090F}" srcOrd="0" destOrd="0" parTransId="{5D330D52-CD73-4CB2-93CD-763D2BB0F8BA}" sibTransId="{786CD854-D002-4D5A-B7C2-B582410F9C06}"/>
    <dgm:cxn modelId="{9137C3C6-C9EC-4D6E-964F-33FF036108D7}" type="presParOf" srcId="{BEF8843F-592C-4B90-B9BE-D5BA623BFFDF}" destId="{961D7B6C-0F75-4A89-A06A-B55D80100B85}" srcOrd="0" destOrd="0" presId="urn:microsoft.com/office/officeart/2005/8/layout/default"/>
    <dgm:cxn modelId="{245DD53E-FD9A-4C80-9218-B2843C4D3C89}" type="presParOf" srcId="{BEF8843F-592C-4B90-B9BE-D5BA623BFFDF}" destId="{E465F873-87F5-466C-8F2C-A5B173FE515D}" srcOrd="1" destOrd="0" presId="urn:microsoft.com/office/officeart/2005/8/layout/default"/>
    <dgm:cxn modelId="{35F947C0-6582-4287-9835-AF8B013D837A}" type="presParOf" srcId="{BEF8843F-592C-4B90-B9BE-D5BA623BFFDF}" destId="{A25C1D53-5F79-48D7-9BB7-08D488331570}" srcOrd="2" destOrd="0" presId="urn:microsoft.com/office/officeart/2005/8/layout/default"/>
    <dgm:cxn modelId="{2EDE2554-F38C-4EB1-8B14-0AEBAC2DAB8E}" type="presParOf" srcId="{BEF8843F-592C-4B90-B9BE-D5BA623BFFDF}" destId="{B548BED2-B9EC-4BE0-AC5E-A9247317D41C}" srcOrd="3" destOrd="0" presId="urn:microsoft.com/office/officeart/2005/8/layout/default"/>
    <dgm:cxn modelId="{92AE28D8-3710-4CE0-9C6F-B5FE8A99CD0A}" type="presParOf" srcId="{BEF8843F-592C-4B90-B9BE-D5BA623BFFDF}" destId="{411C5E5D-FEE1-4A5D-B1C3-63A1380D6EC0}" srcOrd="4" destOrd="0" presId="urn:microsoft.com/office/officeart/2005/8/layout/default"/>
    <dgm:cxn modelId="{C416370C-51BF-4F04-89BC-C1171A865C51}" type="presParOf" srcId="{BEF8843F-592C-4B90-B9BE-D5BA623BFFDF}" destId="{D311EEF7-CA4C-4FAB-BDBB-E6801094C766}" srcOrd="5" destOrd="0" presId="urn:microsoft.com/office/officeart/2005/8/layout/default"/>
    <dgm:cxn modelId="{92725DED-5187-4D7D-B4DE-BB45516D265F}" type="presParOf" srcId="{BEF8843F-592C-4B90-B9BE-D5BA623BFFDF}" destId="{584D7A96-6D1D-4949-A0CF-FFC86D080D97}" srcOrd="6" destOrd="0" presId="urn:microsoft.com/office/officeart/2005/8/layout/default"/>
    <dgm:cxn modelId="{ECF88A0A-8DAC-4380-AE75-24107E214528}" type="presParOf" srcId="{BEF8843F-592C-4B90-B9BE-D5BA623BFFDF}" destId="{36A4B710-EC2A-4842-B50F-D3020705CEF4}" srcOrd="7" destOrd="0" presId="urn:microsoft.com/office/officeart/2005/8/layout/default"/>
    <dgm:cxn modelId="{DFB212E3-77F4-41EF-B5F6-53FFA7371AC0}" type="presParOf" srcId="{BEF8843F-592C-4B90-B9BE-D5BA623BFFDF}" destId="{69E5587F-5E3C-48FA-BDD6-7D0A55F0DB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7A1E-A374-468D-96D5-F87F145D8C03}">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859D2-1116-494F-8332-E4D201C45704}">
      <dsp:nvSpPr>
        <dsp:cNvPr id="0" name=""/>
        <dsp:cNvSpPr/>
      </dsp:nvSpPr>
      <dsp:spPr>
        <a:xfrm>
          <a:off x="185916" y="1536382"/>
          <a:ext cx="1645920"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 acceptance letters and financial aid awards.</a:t>
          </a:r>
          <a:endParaRPr lang="en-US" sz="2000" kern="1200" dirty="0"/>
        </a:p>
      </dsp:txBody>
      <dsp:txXfrm>
        <a:off x="266263" y="1616729"/>
        <a:ext cx="1485226" cy="1887816"/>
      </dsp:txXfrm>
    </dsp:sp>
    <dsp:sp modelId="{F01C1607-0A9E-4E5A-BE9F-F9816C9F4E90}">
      <dsp:nvSpPr>
        <dsp:cNvPr id="0" name=""/>
        <dsp:cNvSpPr/>
      </dsp:nvSpPr>
      <dsp:spPr>
        <a:xfrm>
          <a:off x="1920240" y="1536382"/>
          <a:ext cx="1645920"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Decide where to go and send required materials to college.</a:t>
          </a:r>
          <a:endParaRPr lang="en-US" sz="2000" kern="1200" dirty="0"/>
        </a:p>
      </dsp:txBody>
      <dsp:txXfrm>
        <a:off x="2000587" y="1616729"/>
        <a:ext cx="1485226" cy="1887816"/>
      </dsp:txXfrm>
    </dsp:sp>
    <dsp:sp modelId="{A3C78FFD-FE24-4C8E-A950-FBE28DF08B05}">
      <dsp:nvSpPr>
        <dsp:cNvPr id="0" name=""/>
        <dsp:cNvSpPr/>
      </dsp:nvSpPr>
      <dsp:spPr>
        <a:xfrm>
          <a:off x="3654563" y="1536382"/>
          <a:ext cx="1645920"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Scholarships – keep applying!</a:t>
          </a:r>
          <a:endParaRPr lang="en-US" sz="2000" kern="1200" dirty="0"/>
        </a:p>
      </dsp:txBody>
      <dsp:txXfrm>
        <a:off x="3734910" y="1616729"/>
        <a:ext cx="1485226" cy="1887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165CF-F230-49A2-B2D9-B110F7BC279F}">
      <dsp:nvSpPr>
        <dsp:cNvPr id="0" name=""/>
        <dsp:cNvSpPr/>
      </dsp:nvSpPr>
      <dsp:spPr>
        <a:xfrm>
          <a:off x="56926" y="2282"/>
          <a:ext cx="2558355" cy="153501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Visit campus</a:t>
          </a:r>
          <a:endParaRPr lang="en-US" sz="3100" kern="1200" dirty="0"/>
        </a:p>
      </dsp:txBody>
      <dsp:txXfrm>
        <a:off x="56926" y="2282"/>
        <a:ext cx="2558355" cy="1535013"/>
      </dsp:txXfrm>
    </dsp:sp>
    <dsp:sp modelId="{9CDB6A13-669D-4813-B048-14F2EA6C9995}">
      <dsp:nvSpPr>
        <dsp:cNvPr id="0" name=""/>
        <dsp:cNvSpPr/>
      </dsp:nvSpPr>
      <dsp:spPr>
        <a:xfrm>
          <a:off x="2871117" y="2282"/>
          <a:ext cx="2558355" cy="153501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“Right Fit” (size, location, etc.)</a:t>
          </a:r>
          <a:endParaRPr lang="en-US" sz="3100" kern="1200" dirty="0"/>
        </a:p>
      </dsp:txBody>
      <dsp:txXfrm>
        <a:off x="2871117" y="2282"/>
        <a:ext cx="2558355" cy="1535013"/>
      </dsp:txXfrm>
    </dsp:sp>
    <dsp:sp modelId="{74688E14-BC23-43DB-8326-B0D7D16DD485}">
      <dsp:nvSpPr>
        <dsp:cNvPr id="0" name=""/>
        <dsp:cNvSpPr/>
      </dsp:nvSpPr>
      <dsp:spPr>
        <a:xfrm>
          <a:off x="56926" y="1793130"/>
          <a:ext cx="2558355" cy="153501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Degree programs</a:t>
          </a:r>
          <a:endParaRPr lang="en-US" sz="3100" kern="1200" dirty="0"/>
        </a:p>
      </dsp:txBody>
      <dsp:txXfrm>
        <a:off x="56926" y="1793130"/>
        <a:ext cx="2558355" cy="1535013"/>
      </dsp:txXfrm>
    </dsp:sp>
    <dsp:sp modelId="{1733AEDC-872E-4E19-B5E0-7D2275C81EDD}">
      <dsp:nvSpPr>
        <dsp:cNvPr id="0" name=""/>
        <dsp:cNvSpPr/>
      </dsp:nvSpPr>
      <dsp:spPr>
        <a:xfrm>
          <a:off x="2871117" y="1793130"/>
          <a:ext cx="2558355" cy="153501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Financial aid package</a:t>
          </a:r>
          <a:endParaRPr lang="en-US" sz="3100" kern="1200" dirty="0"/>
        </a:p>
      </dsp:txBody>
      <dsp:txXfrm>
        <a:off x="2871117" y="1793130"/>
        <a:ext cx="2558355" cy="1535013"/>
      </dsp:txXfrm>
    </dsp:sp>
    <dsp:sp modelId="{31659027-3874-40FC-9221-F638F3B32B47}">
      <dsp:nvSpPr>
        <dsp:cNvPr id="0" name=""/>
        <dsp:cNvSpPr/>
      </dsp:nvSpPr>
      <dsp:spPr>
        <a:xfrm>
          <a:off x="56926" y="3583979"/>
          <a:ext cx="2558355" cy="1535013"/>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Weather</a:t>
          </a:r>
          <a:endParaRPr lang="en-US" sz="3100" kern="1200" dirty="0"/>
        </a:p>
      </dsp:txBody>
      <dsp:txXfrm>
        <a:off x="56926" y="3583979"/>
        <a:ext cx="2558355" cy="1535013"/>
      </dsp:txXfrm>
    </dsp:sp>
    <dsp:sp modelId="{060C8EAE-25C3-402B-8BA2-694AFE1380A1}">
      <dsp:nvSpPr>
        <dsp:cNvPr id="0" name=""/>
        <dsp:cNvSpPr/>
      </dsp:nvSpPr>
      <dsp:spPr>
        <a:xfrm>
          <a:off x="2871117" y="3583979"/>
          <a:ext cx="2558355" cy="153501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College paper</a:t>
          </a:r>
          <a:endParaRPr lang="en-US" sz="3100" kern="1200" dirty="0"/>
        </a:p>
      </dsp:txBody>
      <dsp:txXfrm>
        <a:off x="2871117" y="3583979"/>
        <a:ext cx="2558355" cy="1535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8A204-3ED8-4DC2-BD12-B7EC91E558F6}">
      <dsp:nvSpPr>
        <dsp:cNvPr id="0" name=""/>
        <dsp:cNvSpPr/>
      </dsp:nvSpPr>
      <dsp:spPr>
        <a:xfrm>
          <a:off x="0" y="34835"/>
          <a:ext cx="4224528" cy="92182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May 1: National Candidates’ Reply Date</a:t>
          </a:r>
          <a:endParaRPr lang="en-US" sz="2400" kern="1200" dirty="0"/>
        </a:p>
      </dsp:txBody>
      <dsp:txXfrm>
        <a:off x="26999" y="61834"/>
        <a:ext cx="3121948" cy="867831"/>
      </dsp:txXfrm>
    </dsp:sp>
    <dsp:sp modelId="{7894CA81-E5D5-48A8-B551-D0C2E4ADC51B}">
      <dsp:nvSpPr>
        <dsp:cNvPr id="0" name=""/>
        <dsp:cNvSpPr/>
      </dsp:nvSpPr>
      <dsp:spPr>
        <a:xfrm>
          <a:off x="315468" y="1049861"/>
          <a:ext cx="4224528" cy="92182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Thank you notes</a:t>
          </a:r>
          <a:endParaRPr lang="en-US" sz="2400" kern="1200" dirty="0"/>
        </a:p>
      </dsp:txBody>
      <dsp:txXfrm>
        <a:off x="342467" y="1076860"/>
        <a:ext cx="3255872" cy="867831"/>
      </dsp:txXfrm>
    </dsp:sp>
    <dsp:sp modelId="{85849593-FF6C-4AC2-B4DC-893340A02813}">
      <dsp:nvSpPr>
        <dsp:cNvPr id="0" name=""/>
        <dsp:cNvSpPr/>
      </dsp:nvSpPr>
      <dsp:spPr>
        <a:xfrm>
          <a:off x="630935" y="2099722"/>
          <a:ext cx="4224528" cy="92182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Final transcript</a:t>
          </a:r>
          <a:endParaRPr lang="en-US" sz="2400" kern="1200" dirty="0"/>
        </a:p>
      </dsp:txBody>
      <dsp:txXfrm>
        <a:off x="657934" y="2126721"/>
        <a:ext cx="3255872" cy="867831"/>
      </dsp:txXfrm>
    </dsp:sp>
    <dsp:sp modelId="{F1886441-4D23-4511-8B61-9D056F44CCE2}">
      <dsp:nvSpPr>
        <dsp:cNvPr id="0" name=""/>
        <dsp:cNvSpPr/>
      </dsp:nvSpPr>
      <dsp:spPr>
        <a:xfrm>
          <a:off x="946404" y="3149584"/>
          <a:ext cx="4224528" cy="92182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College deadlines</a:t>
          </a:r>
          <a:endParaRPr lang="en-US" sz="2400" kern="1200" dirty="0"/>
        </a:p>
      </dsp:txBody>
      <dsp:txXfrm>
        <a:off x="973403" y="3176583"/>
        <a:ext cx="3255872" cy="867831"/>
      </dsp:txXfrm>
    </dsp:sp>
    <dsp:sp modelId="{0253CF33-6266-4B2B-94DC-932D21178C91}">
      <dsp:nvSpPr>
        <dsp:cNvPr id="0" name=""/>
        <dsp:cNvSpPr/>
      </dsp:nvSpPr>
      <dsp:spPr>
        <a:xfrm>
          <a:off x="1261871" y="4199445"/>
          <a:ext cx="4224528" cy="921829"/>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Graduation!</a:t>
          </a:r>
          <a:endParaRPr lang="en-US" sz="2400" kern="1200" dirty="0"/>
        </a:p>
      </dsp:txBody>
      <dsp:txXfrm>
        <a:off x="1288870" y="4226444"/>
        <a:ext cx="3255872" cy="867831"/>
      </dsp:txXfrm>
    </dsp:sp>
    <dsp:sp modelId="{17741F72-6B79-4126-94B4-E7D0FC5EE68D}">
      <dsp:nvSpPr>
        <dsp:cNvPr id="0" name=""/>
        <dsp:cNvSpPr/>
      </dsp:nvSpPr>
      <dsp:spPr>
        <a:xfrm>
          <a:off x="3625338" y="673447"/>
          <a:ext cx="599189" cy="599189"/>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3760156" y="673447"/>
        <a:ext cx="329553" cy="450890"/>
      </dsp:txXfrm>
    </dsp:sp>
    <dsp:sp modelId="{B38154C0-676C-421D-9DFE-8FE297956B38}">
      <dsp:nvSpPr>
        <dsp:cNvPr id="0" name=""/>
        <dsp:cNvSpPr/>
      </dsp:nvSpPr>
      <dsp:spPr>
        <a:xfrm>
          <a:off x="3940806" y="1723309"/>
          <a:ext cx="599189" cy="599189"/>
        </a:xfrm>
        <a:prstGeom prst="downArrow">
          <a:avLst>
            <a:gd name="adj1" fmla="val 55000"/>
            <a:gd name="adj2" fmla="val 45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4075624" y="1723309"/>
        <a:ext cx="329553" cy="450890"/>
      </dsp:txXfrm>
    </dsp:sp>
    <dsp:sp modelId="{FB33B966-F5B2-4D08-8881-2FAAC3C3D5E5}">
      <dsp:nvSpPr>
        <dsp:cNvPr id="0" name=""/>
        <dsp:cNvSpPr/>
      </dsp:nvSpPr>
      <dsp:spPr>
        <a:xfrm>
          <a:off x="4256274" y="2757806"/>
          <a:ext cx="599189" cy="599189"/>
        </a:xfrm>
        <a:prstGeom prst="downArrow">
          <a:avLst>
            <a:gd name="adj1" fmla="val 55000"/>
            <a:gd name="adj2" fmla="val 45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4391092" y="2757806"/>
        <a:ext cx="329553" cy="450890"/>
      </dsp:txXfrm>
    </dsp:sp>
    <dsp:sp modelId="{B3941B8C-940C-4646-8A37-D32F400E7BA2}">
      <dsp:nvSpPr>
        <dsp:cNvPr id="0" name=""/>
        <dsp:cNvSpPr/>
      </dsp:nvSpPr>
      <dsp:spPr>
        <a:xfrm>
          <a:off x="4571742" y="3817910"/>
          <a:ext cx="599189" cy="599189"/>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4706560" y="3817910"/>
        <a:ext cx="329553" cy="4508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C872-3819-403A-B492-5B8C2A37C716}">
      <dsp:nvSpPr>
        <dsp:cNvPr id="0" name=""/>
        <dsp:cNvSpPr/>
      </dsp:nvSpPr>
      <dsp:spPr>
        <a:xfrm>
          <a:off x="0" y="849810"/>
          <a:ext cx="2611933" cy="156716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College orientation</a:t>
          </a:r>
          <a:endParaRPr lang="en-US" sz="3100" kern="1200" dirty="0"/>
        </a:p>
      </dsp:txBody>
      <dsp:txXfrm>
        <a:off x="0" y="849810"/>
        <a:ext cx="2611933" cy="1567160"/>
      </dsp:txXfrm>
    </dsp:sp>
    <dsp:sp modelId="{C8BAF8FF-D8BE-49B7-8E35-94BA2C2B63C3}">
      <dsp:nvSpPr>
        <dsp:cNvPr id="0" name=""/>
        <dsp:cNvSpPr/>
      </dsp:nvSpPr>
      <dsp:spPr>
        <a:xfrm>
          <a:off x="2873796" y="862880"/>
          <a:ext cx="2611933" cy="156716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Two-year financial aid awards</a:t>
          </a:r>
        </a:p>
      </dsp:txBody>
      <dsp:txXfrm>
        <a:off x="2873796" y="862880"/>
        <a:ext cx="2611933" cy="1567160"/>
      </dsp:txXfrm>
    </dsp:sp>
    <dsp:sp modelId="{BDC2B23E-9AE3-4CAF-839D-6C0D62145066}">
      <dsp:nvSpPr>
        <dsp:cNvPr id="0" name=""/>
        <dsp:cNvSpPr/>
      </dsp:nvSpPr>
      <dsp:spPr>
        <a:xfrm>
          <a:off x="1437233" y="2691234"/>
          <a:ext cx="2611933" cy="156716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Scholarship awards</a:t>
          </a:r>
          <a:endParaRPr lang="en-US" sz="3100" kern="1200" dirty="0"/>
        </a:p>
      </dsp:txBody>
      <dsp:txXfrm>
        <a:off x="1437233" y="2691234"/>
        <a:ext cx="2611933" cy="156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78F89-1937-4B50-A5E8-8DE184595176}">
      <dsp:nvSpPr>
        <dsp:cNvPr id="0" name=""/>
        <dsp:cNvSpPr/>
      </dsp:nvSpPr>
      <dsp:spPr>
        <a:xfrm rot="16200000">
          <a:off x="91281" y="-91281"/>
          <a:ext cx="2560637" cy="2743200"/>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Cost of Attendance</a:t>
          </a:r>
          <a:endParaRPr lang="en-US" sz="2800" kern="1200" dirty="0"/>
        </a:p>
      </dsp:txBody>
      <dsp:txXfrm rot="5400000">
        <a:off x="-1" y="1"/>
        <a:ext cx="2743200" cy="1920478"/>
      </dsp:txXfrm>
    </dsp:sp>
    <dsp:sp modelId="{D9A4F7FC-4F5A-411A-B3C6-C4157242D79C}">
      <dsp:nvSpPr>
        <dsp:cNvPr id="0" name=""/>
        <dsp:cNvSpPr/>
      </dsp:nvSpPr>
      <dsp:spPr>
        <a:xfrm>
          <a:off x="2743200" y="0"/>
          <a:ext cx="2743200" cy="2560637"/>
        </a:xfrm>
        <a:prstGeom prst="round1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Expected Family Contribution</a:t>
          </a:r>
          <a:endParaRPr lang="en-US" sz="2800" kern="1200" dirty="0"/>
        </a:p>
      </dsp:txBody>
      <dsp:txXfrm>
        <a:off x="2743200" y="0"/>
        <a:ext cx="2743200" cy="1920478"/>
      </dsp:txXfrm>
    </dsp:sp>
    <dsp:sp modelId="{47C869D5-C74C-43D9-A7CC-5BAC1EE4AA1C}">
      <dsp:nvSpPr>
        <dsp:cNvPr id="0" name=""/>
        <dsp:cNvSpPr/>
      </dsp:nvSpPr>
      <dsp:spPr>
        <a:xfrm rot="10800000">
          <a:off x="0" y="2560637"/>
          <a:ext cx="2743200" cy="2560637"/>
        </a:xfrm>
        <a:prstGeom prst="round1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Financial Need vs. Total Award Amount</a:t>
          </a:r>
          <a:endParaRPr lang="en-US" sz="2800" kern="1200" dirty="0"/>
        </a:p>
      </dsp:txBody>
      <dsp:txXfrm rot="10800000">
        <a:off x="0" y="3200796"/>
        <a:ext cx="2743200" cy="1920478"/>
      </dsp:txXfrm>
    </dsp:sp>
    <dsp:sp modelId="{1781A318-E371-45E2-B0B5-85D0534988C5}">
      <dsp:nvSpPr>
        <dsp:cNvPr id="0" name=""/>
        <dsp:cNvSpPr/>
      </dsp:nvSpPr>
      <dsp:spPr>
        <a:xfrm rot="5400000">
          <a:off x="2834481" y="2469356"/>
          <a:ext cx="2560637" cy="2743200"/>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Option to accept, reduce, or reject</a:t>
          </a:r>
          <a:endParaRPr lang="en-US" sz="2800" kern="1200" dirty="0"/>
        </a:p>
      </dsp:txBody>
      <dsp:txXfrm rot="-5400000">
        <a:off x="2743199" y="3200796"/>
        <a:ext cx="2743200" cy="1920478"/>
      </dsp:txXfrm>
    </dsp:sp>
    <dsp:sp modelId="{3187E007-5730-4D75-AFF6-3BD1DC41EB1E}">
      <dsp:nvSpPr>
        <dsp:cNvPr id="0" name=""/>
        <dsp:cNvSpPr/>
      </dsp:nvSpPr>
      <dsp:spPr>
        <a:xfrm>
          <a:off x="1414786" y="1527298"/>
          <a:ext cx="2656827" cy="2066677"/>
        </a:xfrm>
        <a:prstGeom prst="roundRect">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Award Amount (scholarships, grants, loans, work study)</a:t>
          </a:r>
          <a:endParaRPr lang="en-US" sz="2800" kern="1200" dirty="0"/>
        </a:p>
      </dsp:txBody>
      <dsp:txXfrm>
        <a:off x="1515673" y="1628185"/>
        <a:ext cx="2455053" cy="1864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444DD-4BEF-4BDA-A8C9-7B75B0A10BCA}">
      <dsp:nvSpPr>
        <dsp:cNvPr id="0" name=""/>
        <dsp:cNvSpPr/>
      </dsp:nvSpPr>
      <dsp:spPr>
        <a:xfrm>
          <a:off x="0" y="203883"/>
          <a:ext cx="4553712" cy="111946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latin typeface="+mn-lt"/>
            </a:rPr>
            <a:t>To made good financial decisions, students and families need to know:</a:t>
          </a:r>
        </a:p>
      </dsp:txBody>
      <dsp:txXfrm>
        <a:off x="0" y="203883"/>
        <a:ext cx="4553712" cy="746307"/>
      </dsp:txXfrm>
    </dsp:sp>
    <dsp:sp modelId="{1A6B55AD-EA41-4B4A-A24F-0A2545C3E29F}">
      <dsp:nvSpPr>
        <dsp:cNvPr id="0" name=""/>
        <dsp:cNvSpPr/>
      </dsp:nvSpPr>
      <dsp:spPr>
        <a:xfrm>
          <a:off x="932687" y="950191"/>
          <a:ext cx="4553712" cy="39672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mn-lt"/>
            </a:rPr>
            <a:t>Cost of Attendance (COA) of all colleges and the “net cost” of each.</a:t>
          </a:r>
        </a:p>
        <a:p>
          <a:pPr marL="171450" lvl="1" indent="-171450" algn="l" defTabSz="844550">
            <a:lnSpc>
              <a:spcPct val="90000"/>
            </a:lnSpc>
            <a:spcBef>
              <a:spcPct val="0"/>
            </a:spcBef>
            <a:spcAft>
              <a:spcPct val="15000"/>
            </a:spcAft>
            <a:buChar char="••"/>
          </a:pPr>
          <a:r>
            <a:rPr lang="en-US" sz="1900" kern="1200" dirty="0" smtClean="0">
              <a:latin typeface="+mn-lt"/>
            </a:rPr>
            <a:t>Financial Aid available to the student from all colleges:</a:t>
          </a:r>
          <a:endParaRPr lang="en-US" sz="1900" kern="1200" dirty="0">
            <a:latin typeface="+mn-lt"/>
          </a:endParaRPr>
        </a:p>
        <a:p>
          <a:pPr marL="342900" lvl="2" indent="-171450" algn="l" defTabSz="844550">
            <a:lnSpc>
              <a:spcPct val="90000"/>
            </a:lnSpc>
            <a:spcBef>
              <a:spcPct val="0"/>
            </a:spcBef>
            <a:spcAft>
              <a:spcPct val="15000"/>
            </a:spcAft>
            <a:buChar char="••"/>
          </a:pPr>
          <a:r>
            <a:rPr lang="en-US" sz="1900" kern="1200" dirty="0" smtClean="0">
              <a:latin typeface="+mn-lt"/>
            </a:rPr>
            <a:t>Grants and scholarships (gift aid).</a:t>
          </a:r>
          <a:endParaRPr lang="en-US" sz="1900" kern="1200" dirty="0">
            <a:latin typeface="+mn-lt"/>
          </a:endParaRPr>
        </a:p>
        <a:p>
          <a:pPr marL="342900" lvl="2" indent="-171450" algn="l" defTabSz="844550">
            <a:lnSpc>
              <a:spcPct val="90000"/>
            </a:lnSpc>
            <a:spcBef>
              <a:spcPct val="0"/>
            </a:spcBef>
            <a:spcAft>
              <a:spcPct val="15000"/>
            </a:spcAft>
            <a:buChar char="••"/>
          </a:pPr>
          <a:r>
            <a:rPr lang="en-US" sz="1900" kern="1200" dirty="0" smtClean="0">
              <a:latin typeface="+mn-lt"/>
            </a:rPr>
            <a:t>Self-help program options for students.</a:t>
          </a:r>
          <a:endParaRPr lang="en-US" sz="1900" kern="1200" dirty="0">
            <a:latin typeface="+mn-lt"/>
          </a:endParaRPr>
        </a:p>
        <a:p>
          <a:pPr marL="514350" lvl="3" indent="-171450" algn="l" defTabSz="844550">
            <a:lnSpc>
              <a:spcPct val="90000"/>
            </a:lnSpc>
            <a:spcBef>
              <a:spcPct val="0"/>
            </a:spcBef>
            <a:spcAft>
              <a:spcPct val="15000"/>
            </a:spcAft>
            <a:buChar char="••"/>
          </a:pPr>
          <a:r>
            <a:rPr lang="en-US" sz="1900" kern="1200" dirty="0" smtClean="0">
              <a:latin typeface="+mn-lt"/>
            </a:rPr>
            <a:t>Work study employment opportunities.</a:t>
          </a:r>
          <a:endParaRPr lang="en-US" sz="1900" kern="1200" dirty="0">
            <a:latin typeface="+mn-lt"/>
          </a:endParaRPr>
        </a:p>
        <a:p>
          <a:pPr marL="514350" lvl="3" indent="-171450" algn="l" defTabSz="844550">
            <a:lnSpc>
              <a:spcPct val="90000"/>
            </a:lnSpc>
            <a:spcBef>
              <a:spcPct val="0"/>
            </a:spcBef>
            <a:spcAft>
              <a:spcPct val="15000"/>
            </a:spcAft>
            <a:buChar char="••"/>
          </a:pPr>
          <a:r>
            <a:rPr lang="en-US" sz="1900" kern="1200" dirty="0" smtClean="0">
              <a:latin typeface="+mn-lt"/>
            </a:rPr>
            <a:t>Low-interest government loans.</a:t>
          </a:r>
        </a:p>
        <a:p>
          <a:pPr marL="342900" lvl="2" indent="-171450" algn="l" defTabSz="844550">
            <a:lnSpc>
              <a:spcPct val="90000"/>
            </a:lnSpc>
            <a:spcBef>
              <a:spcPct val="0"/>
            </a:spcBef>
            <a:spcAft>
              <a:spcPct val="15000"/>
            </a:spcAft>
            <a:buChar char="••"/>
          </a:pPr>
          <a:r>
            <a:rPr lang="en-US" sz="1900" kern="1200" dirty="0" smtClean="0">
              <a:latin typeface="+mn-lt"/>
            </a:rPr>
            <a:t>Payment plans and loan options to parents.</a:t>
          </a:r>
          <a:endParaRPr lang="en-US" sz="1900" kern="1200" dirty="0">
            <a:latin typeface="+mn-lt"/>
          </a:endParaRPr>
        </a:p>
      </dsp:txBody>
      <dsp:txXfrm>
        <a:off x="1048882" y="1066386"/>
        <a:ext cx="4321322" cy="3734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E6A29-D396-4DFC-8AA4-EF5ACFE3AB1D}">
      <dsp:nvSpPr>
        <dsp:cNvPr id="0" name=""/>
        <dsp:cNvSpPr/>
      </dsp:nvSpPr>
      <dsp:spPr>
        <a:xfrm>
          <a:off x="0" y="313427"/>
          <a:ext cx="5486400" cy="793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291592"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Full-Time vs. Part-Time, 1, 2, or 3 quarters or semesters, fees (generally  listed separately).</a:t>
          </a:r>
          <a:endParaRPr lang="en-US" sz="1400" kern="1200" dirty="0"/>
        </a:p>
      </dsp:txBody>
      <dsp:txXfrm>
        <a:off x="0" y="313427"/>
        <a:ext cx="5486400" cy="793800"/>
      </dsp:txXfrm>
    </dsp:sp>
    <dsp:sp modelId="{43A203D2-22A1-45E6-9886-AB9B7AC2F2FA}">
      <dsp:nvSpPr>
        <dsp:cNvPr id="0" name=""/>
        <dsp:cNvSpPr/>
      </dsp:nvSpPr>
      <dsp:spPr>
        <a:xfrm>
          <a:off x="274320" y="106787"/>
          <a:ext cx="3840480" cy="4132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622300">
            <a:lnSpc>
              <a:spcPct val="90000"/>
            </a:lnSpc>
            <a:spcBef>
              <a:spcPct val="0"/>
            </a:spcBef>
            <a:spcAft>
              <a:spcPct val="35000"/>
            </a:spcAft>
          </a:pPr>
          <a:r>
            <a:rPr lang="en-US" sz="1400" b="1" kern="1200" dirty="0" smtClean="0"/>
            <a:t>Tuition and fees</a:t>
          </a:r>
          <a:endParaRPr lang="en-US" sz="1400" kern="1200" dirty="0"/>
        </a:p>
      </dsp:txBody>
      <dsp:txXfrm>
        <a:off x="294495" y="126962"/>
        <a:ext cx="3800130" cy="372930"/>
      </dsp:txXfrm>
    </dsp:sp>
    <dsp:sp modelId="{6658E094-4B1B-4C4F-9075-C7D7533C8E2A}">
      <dsp:nvSpPr>
        <dsp:cNvPr id="0" name=""/>
        <dsp:cNvSpPr/>
      </dsp:nvSpPr>
      <dsp:spPr>
        <a:xfrm>
          <a:off x="0" y="1389467"/>
          <a:ext cx="5486400" cy="5953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291592"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On or off campus or living at home.</a:t>
          </a:r>
        </a:p>
      </dsp:txBody>
      <dsp:txXfrm>
        <a:off x="0" y="1389467"/>
        <a:ext cx="5486400" cy="595350"/>
      </dsp:txXfrm>
    </dsp:sp>
    <dsp:sp modelId="{C9077BD2-6388-4164-8367-52A81D8D0FF1}">
      <dsp:nvSpPr>
        <dsp:cNvPr id="0" name=""/>
        <dsp:cNvSpPr/>
      </dsp:nvSpPr>
      <dsp:spPr>
        <a:xfrm>
          <a:off x="274320" y="1182827"/>
          <a:ext cx="3840480" cy="4132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622300">
            <a:lnSpc>
              <a:spcPct val="90000"/>
            </a:lnSpc>
            <a:spcBef>
              <a:spcPct val="0"/>
            </a:spcBef>
            <a:spcAft>
              <a:spcPct val="35000"/>
            </a:spcAft>
          </a:pPr>
          <a:r>
            <a:rPr lang="en-US" sz="1400" b="1" kern="1200" dirty="0" smtClean="0"/>
            <a:t>Housing &amp; Food Costs</a:t>
          </a:r>
          <a:endParaRPr lang="en-US" sz="1400" kern="1200" dirty="0" smtClean="0"/>
        </a:p>
      </dsp:txBody>
      <dsp:txXfrm>
        <a:off x="294495" y="1203002"/>
        <a:ext cx="3800130" cy="372930"/>
      </dsp:txXfrm>
    </dsp:sp>
    <dsp:sp modelId="{A1B213A9-7EE4-4F17-9E61-D40503294E1C}">
      <dsp:nvSpPr>
        <dsp:cNvPr id="0" name=""/>
        <dsp:cNvSpPr/>
      </dsp:nvSpPr>
      <dsp:spPr>
        <a:xfrm>
          <a:off x="0" y="2267057"/>
          <a:ext cx="5486400" cy="793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291592"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Purchase or rent, new or used, from school bookstore or online.</a:t>
          </a:r>
        </a:p>
      </dsp:txBody>
      <dsp:txXfrm>
        <a:off x="0" y="2267057"/>
        <a:ext cx="5486400" cy="793800"/>
      </dsp:txXfrm>
    </dsp:sp>
    <dsp:sp modelId="{929C6D13-4045-4776-B3AC-73B2B2567962}">
      <dsp:nvSpPr>
        <dsp:cNvPr id="0" name=""/>
        <dsp:cNvSpPr/>
      </dsp:nvSpPr>
      <dsp:spPr>
        <a:xfrm>
          <a:off x="274320" y="2060417"/>
          <a:ext cx="3840480" cy="4132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622300">
            <a:lnSpc>
              <a:spcPct val="90000"/>
            </a:lnSpc>
            <a:spcBef>
              <a:spcPct val="0"/>
            </a:spcBef>
            <a:spcAft>
              <a:spcPct val="35000"/>
            </a:spcAft>
          </a:pPr>
          <a:r>
            <a:rPr lang="en-US" sz="1400" b="1" kern="1200" dirty="0" smtClean="0"/>
            <a:t>Books &amp; Supplies</a:t>
          </a:r>
          <a:endParaRPr lang="en-US" sz="1400" kern="1200" dirty="0" smtClean="0"/>
        </a:p>
      </dsp:txBody>
      <dsp:txXfrm>
        <a:off x="294495" y="2080592"/>
        <a:ext cx="3800130" cy="372930"/>
      </dsp:txXfrm>
    </dsp:sp>
    <dsp:sp modelId="{70AC74B6-70B6-46D8-B768-3988A1DEA0FF}">
      <dsp:nvSpPr>
        <dsp:cNvPr id="0" name=""/>
        <dsp:cNvSpPr/>
      </dsp:nvSpPr>
      <dsp:spPr>
        <a:xfrm>
          <a:off x="0" y="3343097"/>
          <a:ext cx="5486400" cy="5953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291592"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Average amount, varies by life style choices.</a:t>
          </a:r>
        </a:p>
      </dsp:txBody>
      <dsp:txXfrm>
        <a:off x="0" y="3343097"/>
        <a:ext cx="5486400" cy="595350"/>
      </dsp:txXfrm>
    </dsp:sp>
    <dsp:sp modelId="{48F69FF0-39C2-4069-A32E-952B6669F312}">
      <dsp:nvSpPr>
        <dsp:cNvPr id="0" name=""/>
        <dsp:cNvSpPr/>
      </dsp:nvSpPr>
      <dsp:spPr>
        <a:xfrm>
          <a:off x="274320" y="3136457"/>
          <a:ext cx="3840480" cy="4132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622300">
            <a:lnSpc>
              <a:spcPct val="90000"/>
            </a:lnSpc>
            <a:spcBef>
              <a:spcPct val="0"/>
            </a:spcBef>
            <a:spcAft>
              <a:spcPct val="35000"/>
            </a:spcAft>
          </a:pPr>
          <a:r>
            <a:rPr lang="en-US" sz="1400" b="1" kern="1200" dirty="0" smtClean="0"/>
            <a:t>Personal</a:t>
          </a:r>
          <a:endParaRPr lang="en-US" sz="1400" kern="1200" dirty="0" smtClean="0"/>
        </a:p>
      </dsp:txBody>
      <dsp:txXfrm>
        <a:off x="294495" y="3156632"/>
        <a:ext cx="3800130" cy="372930"/>
      </dsp:txXfrm>
    </dsp:sp>
    <dsp:sp modelId="{2F891D45-5A25-46F5-A4D2-720B3FD10225}">
      <dsp:nvSpPr>
        <dsp:cNvPr id="0" name=""/>
        <dsp:cNvSpPr/>
      </dsp:nvSpPr>
      <dsp:spPr>
        <a:xfrm>
          <a:off x="0" y="4220687"/>
          <a:ext cx="5486400" cy="793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291592"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On or off campus, living at home.  Availability of mass transit, cannot include car payments. </a:t>
          </a:r>
        </a:p>
      </dsp:txBody>
      <dsp:txXfrm>
        <a:off x="0" y="4220687"/>
        <a:ext cx="5486400" cy="793800"/>
      </dsp:txXfrm>
    </dsp:sp>
    <dsp:sp modelId="{E3CF5E45-585C-4E09-91E1-42559C487ACF}">
      <dsp:nvSpPr>
        <dsp:cNvPr id="0" name=""/>
        <dsp:cNvSpPr/>
      </dsp:nvSpPr>
      <dsp:spPr>
        <a:xfrm>
          <a:off x="274320" y="4014047"/>
          <a:ext cx="3840480" cy="4132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622300">
            <a:lnSpc>
              <a:spcPct val="90000"/>
            </a:lnSpc>
            <a:spcBef>
              <a:spcPct val="0"/>
            </a:spcBef>
            <a:spcAft>
              <a:spcPct val="35000"/>
            </a:spcAft>
          </a:pPr>
          <a:r>
            <a:rPr lang="en-US" sz="1400" b="1" kern="1200" dirty="0" smtClean="0"/>
            <a:t>Transportation</a:t>
          </a:r>
          <a:endParaRPr lang="en-US" sz="1400" kern="1200" dirty="0" smtClean="0"/>
        </a:p>
      </dsp:txBody>
      <dsp:txXfrm>
        <a:off x="294495" y="4034222"/>
        <a:ext cx="380013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7679-9C58-49AE-B117-586CF1BCC8C1}">
      <dsp:nvSpPr>
        <dsp:cNvPr id="0" name=""/>
        <dsp:cNvSpPr/>
      </dsp:nvSpPr>
      <dsp:spPr>
        <a:xfrm>
          <a:off x="1690" y="1941140"/>
          <a:ext cx="1238994" cy="1238994"/>
        </a:xfrm>
        <a:prstGeom prst="ellips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Cost of Attendance (</a:t>
          </a:r>
          <a:r>
            <a:rPr lang="en-US" sz="1200" b="1" kern="1200" dirty="0" smtClean="0"/>
            <a:t>COA</a:t>
          </a:r>
          <a:r>
            <a:rPr lang="en-US" sz="1200" kern="1200" dirty="0" smtClean="0"/>
            <a:t>)</a:t>
          </a:r>
          <a:endParaRPr lang="en-US" sz="1200" kern="1200" dirty="0"/>
        </a:p>
      </dsp:txBody>
      <dsp:txXfrm>
        <a:off x="183136" y="2122586"/>
        <a:ext cx="876102" cy="876102"/>
      </dsp:txXfrm>
    </dsp:sp>
    <dsp:sp modelId="{8DF6A986-B39D-41E4-9B83-E43E26D61F5C}">
      <dsp:nvSpPr>
        <dsp:cNvPr id="0" name=""/>
        <dsp:cNvSpPr/>
      </dsp:nvSpPr>
      <dsp:spPr>
        <a:xfrm>
          <a:off x="1341290" y="2201329"/>
          <a:ext cx="718616" cy="718616"/>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436543" y="2476128"/>
        <a:ext cx="528110" cy="169018"/>
      </dsp:txXfrm>
    </dsp:sp>
    <dsp:sp modelId="{88788671-B5AA-4FE8-9F1B-1F56F55DB50E}">
      <dsp:nvSpPr>
        <dsp:cNvPr id="0" name=""/>
        <dsp:cNvSpPr/>
      </dsp:nvSpPr>
      <dsp:spPr>
        <a:xfrm>
          <a:off x="2160513" y="1941140"/>
          <a:ext cx="1238994" cy="1238994"/>
        </a:xfrm>
        <a:prstGeom prst="ellips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none" kern="1200" dirty="0" smtClean="0"/>
            <a:t>Expected Family Contribution (</a:t>
          </a:r>
          <a:r>
            <a:rPr lang="en-US" sz="1200" b="1" u="none" kern="1200" dirty="0" smtClean="0"/>
            <a:t>EFC</a:t>
          </a:r>
          <a:r>
            <a:rPr lang="en-US" sz="1200" u="none" kern="1200" dirty="0" smtClean="0"/>
            <a:t>)</a:t>
          </a:r>
        </a:p>
      </dsp:txBody>
      <dsp:txXfrm>
        <a:off x="2341959" y="2122586"/>
        <a:ext cx="876102" cy="876102"/>
      </dsp:txXfrm>
    </dsp:sp>
    <dsp:sp modelId="{45D0F7BA-72F1-4B08-BF79-751A19150FEE}">
      <dsp:nvSpPr>
        <dsp:cNvPr id="0" name=""/>
        <dsp:cNvSpPr/>
      </dsp:nvSpPr>
      <dsp:spPr>
        <a:xfrm>
          <a:off x="3500113" y="2201329"/>
          <a:ext cx="718616" cy="71861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595366" y="2349364"/>
        <a:ext cx="528110" cy="422546"/>
      </dsp:txXfrm>
    </dsp:sp>
    <dsp:sp modelId="{E34DD830-D2A4-423C-BC6D-5D17FF327E71}">
      <dsp:nvSpPr>
        <dsp:cNvPr id="0" name=""/>
        <dsp:cNvSpPr/>
      </dsp:nvSpPr>
      <dsp:spPr>
        <a:xfrm>
          <a:off x="4319336" y="1952749"/>
          <a:ext cx="1165373" cy="1215775"/>
        </a:xfrm>
        <a:prstGeom prst="ellips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none" kern="1200" dirty="0" smtClean="0"/>
            <a:t>Estimated Financial </a:t>
          </a:r>
          <a:r>
            <a:rPr lang="en-US" sz="1200" b="1" u="none" kern="1200" dirty="0" smtClean="0"/>
            <a:t>Need</a:t>
          </a:r>
          <a:r>
            <a:rPr lang="en-US" sz="1200" u="none" kern="1200" dirty="0" smtClean="0"/>
            <a:t> 	</a:t>
          </a:r>
        </a:p>
      </dsp:txBody>
      <dsp:txXfrm>
        <a:off x="4490001" y="2130795"/>
        <a:ext cx="824043" cy="859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73A1-5B4A-48A4-8FC2-46D411007CAE}">
      <dsp:nvSpPr>
        <dsp:cNvPr id="0" name=""/>
        <dsp:cNvSpPr/>
      </dsp:nvSpPr>
      <dsp:spPr>
        <a:xfrm>
          <a:off x="0" y="241112"/>
          <a:ext cx="5486400" cy="2889899"/>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n-lt"/>
            </a:rPr>
            <a:t>We will look at a two sample award letters from a public four-year and a private four-year college and will provide information on how to compare aid offers.</a:t>
          </a:r>
          <a:endParaRPr lang="en-US" sz="2800" kern="1200" dirty="0">
            <a:latin typeface="+mn-lt"/>
          </a:endParaRPr>
        </a:p>
      </dsp:txBody>
      <dsp:txXfrm>
        <a:off x="141073" y="382185"/>
        <a:ext cx="5204254" cy="2607753"/>
      </dsp:txXfrm>
    </dsp:sp>
    <dsp:sp modelId="{669EB7E4-5121-4B92-BC38-5DE354593BEF}">
      <dsp:nvSpPr>
        <dsp:cNvPr id="0" name=""/>
        <dsp:cNvSpPr/>
      </dsp:nvSpPr>
      <dsp:spPr>
        <a:xfrm>
          <a:off x="0" y="3131012"/>
          <a:ext cx="5486400"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latin typeface="+mn-lt"/>
            </a:rPr>
            <a:t>Come in many formats – no standardization!</a:t>
          </a:r>
        </a:p>
        <a:p>
          <a:pPr marL="285750" lvl="1" indent="-285750" algn="l" defTabSz="1244600">
            <a:lnSpc>
              <a:spcPct val="90000"/>
            </a:lnSpc>
            <a:spcBef>
              <a:spcPct val="0"/>
            </a:spcBef>
            <a:spcAft>
              <a:spcPct val="20000"/>
            </a:spcAft>
            <a:buChar char="••"/>
          </a:pPr>
          <a:r>
            <a:rPr lang="en-US" sz="2800" kern="1200" dirty="0" smtClean="0">
              <a:latin typeface="+mn-lt"/>
            </a:rPr>
            <a:t>Generally not easy to compare from one college to another.</a:t>
          </a:r>
        </a:p>
      </dsp:txBody>
      <dsp:txXfrm>
        <a:off x="0" y="3131012"/>
        <a:ext cx="5486400" cy="1749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48922-7B62-4F90-A6C9-C14C9897EE3F}">
      <dsp:nvSpPr>
        <dsp:cNvPr id="0" name=""/>
        <dsp:cNvSpPr/>
      </dsp:nvSpPr>
      <dsp:spPr>
        <a:xfrm>
          <a:off x="0" y="21942"/>
          <a:ext cx="5486400" cy="157014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2"/>
              </a:solidFill>
              <a:latin typeface="+mn-lt"/>
            </a:rPr>
            <a:t>Are the student loan amounts reasonable?  (The average Washington four-year college graduate who borrows takes about $25,000 in loans for undergraduate.)</a:t>
          </a:r>
          <a:endParaRPr lang="en-US" sz="2200" kern="1200" dirty="0">
            <a:solidFill>
              <a:schemeClr val="tx2"/>
            </a:solidFill>
            <a:latin typeface="+mn-lt"/>
          </a:endParaRPr>
        </a:p>
      </dsp:txBody>
      <dsp:txXfrm>
        <a:off x="76648" y="98590"/>
        <a:ext cx="5333104" cy="1416844"/>
      </dsp:txXfrm>
    </dsp:sp>
    <dsp:sp modelId="{4573DF51-245E-4CC0-96AD-CDA910959A4D}">
      <dsp:nvSpPr>
        <dsp:cNvPr id="0" name=""/>
        <dsp:cNvSpPr/>
      </dsp:nvSpPr>
      <dsp:spPr>
        <a:xfrm>
          <a:off x="0" y="1655442"/>
          <a:ext cx="5486400" cy="121243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2"/>
              </a:solidFill>
              <a:latin typeface="+mn-lt"/>
            </a:rPr>
            <a:t>Are the Total Out-of-Pocket Costs  (COA less Total Financial Aid) reasonable for the student and parents to afford each year?</a:t>
          </a:r>
        </a:p>
      </dsp:txBody>
      <dsp:txXfrm>
        <a:off x="59186" y="1714628"/>
        <a:ext cx="5368028" cy="1094058"/>
      </dsp:txXfrm>
    </dsp:sp>
    <dsp:sp modelId="{599295D1-7805-499D-A593-751BC627800A}">
      <dsp:nvSpPr>
        <dsp:cNvPr id="0" name=""/>
        <dsp:cNvSpPr/>
      </dsp:nvSpPr>
      <dsp:spPr>
        <a:xfrm>
          <a:off x="0" y="2867872"/>
          <a:ext cx="5486400" cy="223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solidFill>
                <a:schemeClr val="tx2"/>
              </a:solidFill>
              <a:latin typeface="+mn-lt"/>
            </a:rPr>
            <a:t>Is the student able to earn part or all of the difference from work study or other employment earnings?</a:t>
          </a:r>
        </a:p>
        <a:p>
          <a:pPr marL="228600" lvl="1" indent="-228600" algn="l" defTabSz="1066800">
            <a:lnSpc>
              <a:spcPct val="90000"/>
            </a:lnSpc>
            <a:spcBef>
              <a:spcPct val="0"/>
            </a:spcBef>
            <a:spcAft>
              <a:spcPct val="20000"/>
            </a:spcAft>
            <a:buChar char="••"/>
          </a:pPr>
          <a:r>
            <a:rPr lang="en-US" sz="2400" kern="1200" dirty="0" smtClean="0">
              <a:solidFill>
                <a:schemeClr val="tx2"/>
              </a:solidFill>
              <a:latin typeface="+mn-lt"/>
            </a:rPr>
            <a:t>Are there other private scholarship sources the student might yet receive?</a:t>
          </a:r>
        </a:p>
        <a:p>
          <a:pPr marL="228600" lvl="1" indent="-228600" algn="l" defTabSz="1066800">
            <a:lnSpc>
              <a:spcPct val="90000"/>
            </a:lnSpc>
            <a:spcBef>
              <a:spcPct val="0"/>
            </a:spcBef>
            <a:spcAft>
              <a:spcPct val="20000"/>
            </a:spcAft>
            <a:buChar char="••"/>
          </a:pPr>
          <a:r>
            <a:rPr lang="en-US" sz="2400" kern="1200" dirty="0" smtClean="0">
              <a:solidFill>
                <a:schemeClr val="tx2"/>
              </a:solidFill>
              <a:latin typeface="+mn-lt"/>
            </a:rPr>
            <a:t>Financial aid options for parents?</a:t>
          </a:r>
        </a:p>
      </dsp:txBody>
      <dsp:txXfrm>
        <a:off x="0" y="2867872"/>
        <a:ext cx="5486400" cy="2231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470C7-BACE-4CAD-A750-C5068121ED62}">
      <dsp:nvSpPr>
        <dsp:cNvPr id="0" name=""/>
        <dsp:cNvSpPr/>
      </dsp:nvSpPr>
      <dsp:spPr>
        <a:xfrm>
          <a:off x="0" y="22412"/>
          <a:ext cx="5486400" cy="15947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latin typeface="+mn-lt"/>
            </a:rPr>
            <a:t>Students and families should contact the Financial Aid Office (FAO) at the colleges:</a:t>
          </a:r>
          <a:endParaRPr lang="en-US" sz="2900" kern="1200" dirty="0">
            <a:latin typeface="+mn-lt"/>
          </a:endParaRPr>
        </a:p>
      </dsp:txBody>
      <dsp:txXfrm>
        <a:off x="77847" y="100259"/>
        <a:ext cx="5330706" cy="1439016"/>
      </dsp:txXfrm>
    </dsp:sp>
    <dsp:sp modelId="{721AB1BA-563F-4C8D-B3F1-1256D01CB8D4}">
      <dsp:nvSpPr>
        <dsp:cNvPr id="0" name=""/>
        <dsp:cNvSpPr/>
      </dsp:nvSpPr>
      <dsp:spPr>
        <a:xfrm>
          <a:off x="0" y="1617122"/>
          <a:ext cx="5486400"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solidFill>
                <a:schemeClr val="tx2"/>
              </a:solidFill>
              <a:latin typeface="+mn-lt"/>
            </a:rPr>
            <a:t>If the family financial circumstances have declined since they filed the FAFSA or WASFA (e.g.  Loss of employment of a family member).</a:t>
          </a:r>
          <a:endParaRPr lang="en-US" sz="2300" kern="1200" dirty="0">
            <a:solidFill>
              <a:schemeClr val="tx2"/>
            </a:solidFill>
            <a:latin typeface="+mn-lt"/>
          </a:endParaRPr>
        </a:p>
        <a:p>
          <a:pPr marL="228600" lvl="1" indent="-228600" algn="l" defTabSz="1022350">
            <a:lnSpc>
              <a:spcPct val="90000"/>
            </a:lnSpc>
            <a:spcBef>
              <a:spcPct val="0"/>
            </a:spcBef>
            <a:spcAft>
              <a:spcPct val="20000"/>
            </a:spcAft>
            <a:buChar char="••"/>
          </a:pPr>
          <a:r>
            <a:rPr lang="en-US" sz="2300" kern="1200" dirty="0" smtClean="0">
              <a:solidFill>
                <a:schemeClr val="tx2"/>
              </a:solidFill>
              <a:latin typeface="+mn-lt"/>
            </a:rPr>
            <a:t>If the award offer is not affordable, let the FAO know – they might be able to provide other advice or additional assistance.</a:t>
          </a:r>
        </a:p>
        <a:p>
          <a:pPr marL="228600" lvl="1" indent="-228600" algn="l" defTabSz="1022350">
            <a:lnSpc>
              <a:spcPct val="90000"/>
            </a:lnSpc>
            <a:spcBef>
              <a:spcPct val="0"/>
            </a:spcBef>
            <a:spcAft>
              <a:spcPct val="20000"/>
            </a:spcAft>
            <a:buChar char="••"/>
          </a:pPr>
          <a:r>
            <a:rPr lang="en-US" sz="2300" kern="1200" dirty="0" smtClean="0">
              <a:solidFill>
                <a:schemeClr val="tx2"/>
              </a:solidFill>
              <a:latin typeface="+mn-lt"/>
            </a:rPr>
            <a:t>Sometimes it is hard to get through by phone to the FAO. Be persistent!</a:t>
          </a:r>
        </a:p>
      </dsp:txBody>
      <dsp:txXfrm>
        <a:off x="0" y="1617122"/>
        <a:ext cx="5486400" cy="3481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D7B6C-0F75-4A89-A06A-B55D80100B85}">
      <dsp:nvSpPr>
        <dsp:cNvPr id="0" name=""/>
        <dsp:cNvSpPr/>
      </dsp:nvSpPr>
      <dsp:spPr>
        <a:xfrm>
          <a:off x="1203806" y="2756"/>
          <a:ext cx="2679483" cy="1607690"/>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solidFill>
              <a:latin typeface="+mn-lt"/>
            </a:rPr>
            <a:t>Submit the FAFSA or WASFA in October each year! College freshman will fill out their second FAFSA or WASFA in October 2017!</a:t>
          </a:r>
          <a:endParaRPr lang="en-US" sz="1700" kern="1200" dirty="0">
            <a:solidFill>
              <a:schemeClr val="tx2"/>
            </a:solidFill>
            <a:latin typeface="+mn-lt"/>
          </a:endParaRPr>
        </a:p>
      </dsp:txBody>
      <dsp:txXfrm>
        <a:off x="1203806" y="2756"/>
        <a:ext cx="2679483" cy="1607690"/>
      </dsp:txXfrm>
    </dsp:sp>
    <dsp:sp modelId="{A25C1D53-5F79-48D7-9BB7-08D488331570}">
      <dsp:nvSpPr>
        <dsp:cNvPr id="0" name=""/>
        <dsp:cNvSpPr/>
      </dsp:nvSpPr>
      <dsp:spPr>
        <a:xfrm>
          <a:off x="4151238" y="2756"/>
          <a:ext cx="2679483" cy="1607690"/>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solidFill>
              <a:latin typeface="+mn-lt"/>
            </a:rPr>
            <a:t>Consider the merits of work study and other employment and internship possibilities.</a:t>
          </a:r>
        </a:p>
      </dsp:txBody>
      <dsp:txXfrm>
        <a:off x="4151238" y="2756"/>
        <a:ext cx="2679483" cy="1607690"/>
      </dsp:txXfrm>
    </dsp:sp>
    <dsp:sp modelId="{411C5E5D-FEE1-4A5D-B1C3-63A1380D6EC0}">
      <dsp:nvSpPr>
        <dsp:cNvPr id="0" name=""/>
        <dsp:cNvSpPr/>
      </dsp:nvSpPr>
      <dsp:spPr>
        <a:xfrm>
          <a:off x="1203806" y="1878394"/>
          <a:ext cx="2679483" cy="1607690"/>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solidFill>
              <a:latin typeface="+mn-lt"/>
            </a:rPr>
            <a:t>Get to know your FAO staff!</a:t>
          </a:r>
        </a:p>
      </dsp:txBody>
      <dsp:txXfrm>
        <a:off x="1203806" y="1878394"/>
        <a:ext cx="2679483" cy="1607690"/>
      </dsp:txXfrm>
    </dsp:sp>
    <dsp:sp modelId="{584D7A96-6D1D-4949-A0CF-FFC86D080D97}">
      <dsp:nvSpPr>
        <dsp:cNvPr id="0" name=""/>
        <dsp:cNvSpPr/>
      </dsp:nvSpPr>
      <dsp:spPr>
        <a:xfrm>
          <a:off x="4151238" y="1878394"/>
          <a:ext cx="2679483" cy="1607690"/>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solidFill>
              <a:latin typeface="+mn-lt"/>
            </a:rPr>
            <a:t>Apply for other aid and scholarship programs whenever possible.</a:t>
          </a:r>
        </a:p>
      </dsp:txBody>
      <dsp:txXfrm>
        <a:off x="4151238" y="1878394"/>
        <a:ext cx="2679483" cy="1607690"/>
      </dsp:txXfrm>
    </dsp:sp>
    <dsp:sp modelId="{69E5587F-5E3C-48FA-BDD6-7D0A55F0DBFD}">
      <dsp:nvSpPr>
        <dsp:cNvPr id="0" name=""/>
        <dsp:cNvSpPr/>
      </dsp:nvSpPr>
      <dsp:spPr>
        <a:xfrm>
          <a:off x="2677522" y="3754033"/>
          <a:ext cx="2679483" cy="1607690"/>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solidFill>
              <a:latin typeface="+mn-lt"/>
            </a:rPr>
            <a:t>Consider the financial aid process a </a:t>
          </a:r>
          <a:r>
            <a:rPr lang="en-US" sz="1700" i="1" kern="1200" dirty="0" smtClean="0">
              <a:solidFill>
                <a:schemeClr val="tx2"/>
              </a:solidFill>
              <a:latin typeface="+mn-lt"/>
            </a:rPr>
            <a:t>“part-time job” </a:t>
          </a:r>
          <a:r>
            <a:rPr lang="en-US" sz="1700" kern="1200" dirty="0" smtClean="0">
              <a:solidFill>
                <a:schemeClr val="tx2"/>
              </a:solidFill>
              <a:latin typeface="+mn-lt"/>
            </a:rPr>
            <a:t>where you work to keep COA affordable and to keep student loan debt as low as possible!</a:t>
          </a:r>
        </a:p>
      </dsp:txBody>
      <dsp:txXfrm>
        <a:off x="2677522" y="3754033"/>
        <a:ext cx="2679483" cy="16076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7C197-F0B5-41D1-8F00-757E0D06C57F}" type="datetimeFigureOut">
              <a:rPr lang="en-US" smtClean="0"/>
              <a:t>7/5/2018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1D6A-B479-46B2-839F-B26FFDD9B5CD}" type="slidenum">
              <a:rPr lang="en-US" smtClean="0"/>
              <a:t>‹#›</a:t>
            </a:fld>
            <a:endParaRPr lang="en-US" dirty="0"/>
          </a:p>
        </p:txBody>
      </p:sp>
    </p:spTree>
    <p:extLst>
      <p:ext uri="{BB962C8B-B14F-4D97-AF65-F5344CB8AC3E}">
        <p14:creationId xmlns:p14="http://schemas.microsoft.com/office/powerpoint/2010/main" val="21701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p:txBody>
      </p:sp>
      <p:sp>
        <p:nvSpPr>
          <p:cNvPr id="4" name="Slide Number Placeholder 3"/>
          <p:cNvSpPr>
            <a:spLocks noGrp="1"/>
          </p:cNvSpPr>
          <p:nvPr>
            <p:ph type="sldNum" sz="quarter" idx="10"/>
          </p:nvPr>
        </p:nvSpPr>
        <p:spPr/>
        <p:txBody>
          <a:bodyPr/>
          <a:lstStyle/>
          <a:p>
            <a:fld id="{F5101D6A-B479-46B2-839F-B26FFDD9B5CD}" type="slidenum">
              <a:rPr lang="en-US" smtClean="0"/>
              <a:t>1</a:t>
            </a:fld>
            <a:endParaRPr lang="en-US" dirty="0"/>
          </a:p>
        </p:txBody>
      </p:sp>
    </p:spTree>
    <p:extLst>
      <p:ext uri="{BB962C8B-B14F-4D97-AF65-F5344CB8AC3E}">
        <p14:creationId xmlns:p14="http://schemas.microsoft.com/office/powerpoint/2010/main" val="195070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 are</a:t>
            </a:r>
            <a:r>
              <a:rPr lang="en-US" baseline="0" dirty="0" smtClean="0"/>
              <a:t> typically for full time enrollment for the entire academic year, but can be built for &lt;FT and for shorter terms of enrollment.  It will not, however, exceed a 12 month academic year.  I</a:t>
            </a:r>
            <a:r>
              <a:rPr lang="en-US" dirty="0" smtClean="0"/>
              <a:t>f the student is living at home, the</a:t>
            </a:r>
            <a:r>
              <a:rPr lang="en-US" baseline="0" dirty="0" smtClean="0"/>
              <a:t> financial aid COA recognizes that there are costs associated with living at home, even though they may be at least partially absorbed by the parents.</a:t>
            </a:r>
            <a:endParaRPr lang="en-US" dirty="0"/>
          </a:p>
        </p:txBody>
      </p:sp>
      <p:sp>
        <p:nvSpPr>
          <p:cNvPr id="4" name="Slide Number Placeholder 3"/>
          <p:cNvSpPr>
            <a:spLocks noGrp="1"/>
          </p:cNvSpPr>
          <p:nvPr>
            <p:ph type="sldNum" sz="quarter" idx="10"/>
          </p:nvPr>
        </p:nvSpPr>
        <p:spPr/>
        <p:txBody>
          <a:bodyPr/>
          <a:lstStyle/>
          <a:p>
            <a:fld id="{13BECA62-FF3B-43A5-AB79-7143E5D63B8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1547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11</a:t>
            </a:fld>
            <a:endParaRPr lang="en-US" dirty="0"/>
          </a:p>
        </p:txBody>
      </p:sp>
    </p:spTree>
    <p:extLst>
      <p:ext uri="{BB962C8B-B14F-4D97-AF65-F5344CB8AC3E}">
        <p14:creationId xmlns:p14="http://schemas.microsoft.com/office/powerpoint/2010/main" val="182409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12</a:t>
            </a:fld>
            <a:endParaRPr lang="en-US" dirty="0"/>
          </a:p>
        </p:txBody>
      </p:sp>
    </p:spTree>
    <p:extLst>
      <p:ext uri="{BB962C8B-B14F-4D97-AF65-F5344CB8AC3E}">
        <p14:creationId xmlns:p14="http://schemas.microsoft.com/office/powerpoint/2010/main" val="139294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3/10/16</a:t>
            </a:r>
            <a:endParaRPr lang="en-US" dirty="0"/>
          </a:p>
        </p:txBody>
      </p:sp>
    </p:spTree>
    <p:extLst>
      <p:ext uri="{BB962C8B-B14F-4D97-AF65-F5344CB8AC3E}">
        <p14:creationId xmlns:p14="http://schemas.microsoft.com/office/powerpoint/2010/main" val="205482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student’s tuition costs if fully covered by the State Need Grant and College Bound</a:t>
            </a:r>
            <a:r>
              <a:rPr lang="en-US" baseline="0" dirty="0" smtClean="0"/>
              <a:t> scholarship.  The federal Pell Grant and the academic scholarship is available to cover a significant portion of the student’s living costs and student can see that loans and work study are available to meet 100% the other educational costs – since the COA is provided on the award letter.  This is a great aid award. </a:t>
            </a:r>
            <a:endParaRPr lang="en-US" dirty="0"/>
          </a:p>
        </p:txBody>
      </p:sp>
      <p:sp>
        <p:nvSpPr>
          <p:cNvPr id="4" name="Slide Number Placeholder 3"/>
          <p:cNvSpPr>
            <a:spLocks noGrp="1"/>
          </p:cNvSpPr>
          <p:nvPr>
            <p:ph type="sldNum" sz="quarter" idx="10"/>
          </p:nvPr>
        </p:nvSpPr>
        <p:spPr/>
        <p:txBody>
          <a:bodyPr/>
          <a:lstStyle/>
          <a:p>
            <a:fld id="{13BECA62-FF3B-43A5-AB79-7143E5D63B8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10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student’s tuition and fees are covered by scholarships and grants and has</a:t>
            </a:r>
            <a:r>
              <a:rPr lang="en-US" baseline="0" dirty="0" smtClean="0"/>
              <a:t> loans and work study available to help pay for on-campus living costs. The family wouldn’t have out-of-pocket costs unless student could not earn the full amount of their work study award – so potential sources of additional resources are provided.  “Bottom line” – what owed to the school is provided.  In all of these examples, award letter would change if the student had a different living arrangement because their cost of attendance would be different. </a:t>
            </a:r>
            <a:endParaRPr lang="en-US" dirty="0"/>
          </a:p>
        </p:txBody>
      </p:sp>
      <p:sp>
        <p:nvSpPr>
          <p:cNvPr id="4" name="Slide Number Placeholder 3"/>
          <p:cNvSpPr>
            <a:spLocks noGrp="1"/>
          </p:cNvSpPr>
          <p:nvPr>
            <p:ph type="sldNum" sz="quarter" idx="10"/>
          </p:nvPr>
        </p:nvSpPr>
        <p:spPr/>
        <p:txBody>
          <a:bodyPr/>
          <a:lstStyle/>
          <a:p>
            <a:fld id="{13BECA62-FF3B-43A5-AB79-7143E5D63B8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2306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16</a:t>
            </a:fld>
            <a:endParaRPr lang="en-US" dirty="0"/>
          </a:p>
        </p:txBody>
      </p:sp>
    </p:spTree>
    <p:extLst>
      <p:ext uri="{BB962C8B-B14F-4D97-AF65-F5344CB8AC3E}">
        <p14:creationId xmlns:p14="http://schemas.microsoft.com/office/powerpoint/2010/main" val="334984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17</a:t>
            </a:fld>
            <a:endParaRPr lang="en-US" dirty="0"/>
          </a:p>
        </p:txBody>
      </p:sp>
    </p:spTree>
    <p:extLst>
      <p:ext uri="{BB962C8B-B14F-4D97-AF65-F5344CB8AC3E}">
        <p14:creationId xmlns:p14="http://schemas.microsoft.com/office/powerpoint/2010/main" val="147176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18</a:t>
            </a:fld>
            <a:endParaRPr lang="en-US" dirty="0"/>
          </a:p>
        </p:txBody>
      </p:sp>
    </p:spTree>
    <p:extLst>
      <p:ext uri="{BB962C8B-B14F-4D97-AF65-F5344CB8AC3E}">
        <p14:creationId xmlns:p14="http://schemas.microsoft.com/office/powerpoint/2010/main" val="407500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Century Gothic" panose="020B0502020202020204" pitchFamily="34" charset="0"/>
              </a:rPr>
              <a:t>How much are the parents willing and able to contribute to EFC?</a:t>
            </a:r>
          </a:p>
          <a:p>
            <a:pPr lvl="0"/>
            <a:r>
              <a:rPr lang="en-US" dirty="0" smtClean="0">
                <a:latin typeface="Century Gothic" panose="020B0502020202020204" pitchFamily="34" charset="0"/>
              </a:rPr>
              <a:t>Are the parents willing and able to borrow to assist? If yes, will the parents be able to continue that borrowing for all undergraduate years?</a:t>
            </a:r>
          </a:p>
          <a:p>
            <a:pPr marL="457200" indent="-457200">
              <a:buFont typeface="Arial" panose="020B0604020202020204" pitchFamily="34" charset="0"/>
              <a:buChar char="•"/>
            </a:pPr>
            <a:r>
              <a:rPr lang="en-US" dirty="0" smtClean="0"/>
              <a:t>Direct contributions from parent income, assets, or other accounts such as </a:t>
            </a:r>
            <a:r>
              <a:rPr lang="en-US" i="1" dirty="0" smtClean="0"/>
              <a:t>Guaranteed Education Tuition (GET).</a:t>
            </a:r>
          </a:p>
          <a:p>
            <a:pPr marL="457200" indent="-457200">
              <a:buFont typeface="Arial" panose="020B0604020202020204" pitchFamily="34" charset="0"/>
              <a:buChar char="•"/>
            </a:pPr>
            <a:r>
              <a:rPr lang="en-US" dirty="0" smtClean="0"/>
              <a:t>College payment plans spread over a number of months.</a:t>
            </a:r>
          </a:p>
          <a:p>
            <a:pPr marL="457200" indent="-457200">
              <a:buFont typeface="Arial" panose="020B0604020202020204" pitchFamily="34" charset="0"/>
              <a:buChar char="•"/>
            </a:pPr>
            <a:r>
              <a:rPr lang="en-US" dirty="0" smtClean="0"/>
              <a:t>Other types of longer-term borrowing:</a:t>
            </a:r>
          </a:p>
          <a:p>
            <a:pPr marL="1143000" lvl="1" indent="-457200"/>
            <a:r>
              <a:rPr lang="en-US" dirty="0" smtClean="0"/>
              <a:t>Federal Parent PLUS Loans</a:t>
            </a:r>
          </a:p>
          <a:p>
            <a:pPr marL="1143000" lvl="1" indent="-457200"/>
            <a:r>
              <a:rPr lang="en-US" dirty="0" smtClean="0"/>
              <a:t>Other Private Loans</a:t>
            </a:r>
          </a:p>
          <a:p>
            <a:pPr lvl="0"/>
            <a:endParaRPr lang="en-US" dirty="0" smtClean="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19</a:t>
            </a:fld>
            <a:endParaRPr lang="en-US" dirty="0"/>
          </a:p>
        </p:txBody>
      </p:sp>
    </p:spTree>
    <p:extLst>
      <p:ext uri="{BB962C8B-B14F-4D97-AF65-F5344CB8AC3E}">
        <p14:creationId xmlns:p14="http://schemas.microsoft.com/office/powerpoint/2010/main" val="20043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a:t>
            </a:fld>
            <a:endParaRPr lang="en-US" dirty="0"/>
          </a:p>
        </p:txBody>
      </p:sp>
    </p:spTree>
    <p:extLst>
      <p:ext uri="{BB962C8B-B14F-4D97-AF65-F5344CB8AC3E}">
        <p14:creationId xmlns:p14="http://schemas.microsoft.com/office/powerpoint/2010/main" val="162049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With the FAFSA using tax documents from two years prior this can significantly impact their award letters. It is important to update the FAO with any circumstance changes. </a:t>
            </a:r>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20</a:t>
            </a:fld>
            <a:endParaRPr lang="en-US" dirty="0"/>
          </a:p>
        </p:txBody>
      </p:sp>
    </p:spTree>
    <p:extLst>
      <p:ext uri="{BB962C8B-B14F-4D97-AF65-F5344CB8AC3E}">
        <p14:creationId xmlns:p14="http://schemas.microsoft.com/office/powerpoint/2010/main" val="134392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next October, remember they need to reapply.</a:t>
            </a:r>
          </a:p>
          <a:p>
            <a:r>
              <a:rPr lang="en-US" baseline="0" dirty="0" smtClean="0"/>
              <a:t>Institution might be able to provide assistance when reapplying.  Also check with your HS or the 12</a:t>
            </a:r>
            <a:r>
              <a:rPr lang="en-US" baseline="30000" dirty="0" smtClean="0"/>
              <a:t>th</a:t>
            </a:r>
            <a:r>
              <a:rPr lang="en-US" baseline="0" dirty="0" smtClean="0"/>
              <a:t> Year Campaign event list online.  </a:t>
            </a:r>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21</a:t>
            </a:fld>
            <a:endParaRPr lang="en-US" dirty="0"/>
          </a:p>
        </p:txBody>
      </p:sp>
    </p:spTree>
    <p:extLst>
      <p:ext uri="{BB962C8B-B14F-4D97-AF65-F5344CB8AC3E}">
        <p14:creationId xmlns:p14="http://schemas.microsoft.com/office/powerpoint/2010/main" val="427995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3/10/16</a:t>
            </a:r>
            <a:endParaRPr lang="en-US" dirty="0"/>
          </a:p>
        </p:txBody>
      </p:sp>
    </p:spTree>
    <p:extLst>
      <p:ext uri="{BB962C8B-B14F-4D97-AF65-F5344CB8AC3E}">
        <p14:creationId xmlns:p14="http://schemas.microsoft.com/office/powerpoint/2010/main" val="294094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23</a:t>
            </a:fld>
            <a:endParaRPr lang="en-US" dirty="0"/>
          </a:p>
        </p:txBody>
      </p:sp>
    </p:spTree>
    <p:extLst>
      <p:ext uri="{BB962C8B-B14F-4D97-AF65-F5344CB8AC3E}">
        <p14:creationId xmlns:p14="http://schemas.microsoft.com/office/powerpoint/2010/main" val="434903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ED41BFE1-0E4B-4C42-9FD6-E1DF42D0E748}" type="slidenum">
              <a:rPr lang="en-US" smtClean="0"/>
              <a:t>24</a:t>
            </a:fld>
            <a:endParaRPr lang="en-US" dirty="0"/>
          </a:p>
        </p:txBody>
      </p:sp>
    </p:spTree>
    <p:extLst>
      <p:ext uri="{BB962C8B-B14F-4D97-AF65-F5344CB8AC3E}">
        <p14:creationId xmlns:p14="http://schemas.microsoft.com/office/powerpoint/2010/main" val="353140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a student make the choice about where to go? One of the best ways to figure this out is for the student to visit campus. But this isn’t always financially feasible for all students. As a result, I suggest they go back and look at the list of factors they identified as being important to them in a college. Of the colleges they’re choosing between, which has most (if not all) of the factors that the student identified as being essential to having that right fit? </a:t>
            </a:r>
          </a:p>
          <a:p>
            <a:endParaRPr lang="en-US" baseline="0" dirty="0" smtClean="0"/>
          </a:p>
          <a:p>
            <a:r>
              <a:rPr lang="en-US" baseline="0" dirty="0" smtClean="0"/>
              <a:t>Students should look at degree programs to make sure that the college has the degree or program they want. </a:t>
            </a:r>
          </a:p>
          <a:p>
            <a:endParaRPr lang="en-US" baseline="0" dirty="0" smtClean="0"/>
          </a:p>
          <a:p>
            <a:r>
              <a:rPr lang="en-US" baseline="0" dirty="0" smtClean="0"/>
              <a:t>Affordability is a huge consideration here. You may have to gently remind students that their “dream college” may not be the most affordable to them. That means that students may have to make a really tough choice.</a:t>
            </a:r>
          </a:p>
          <a:p>
            <a:endParaRPr lang="en-US" baseline="0" dirty="0" smtClean="0"/>
          </a:p>
          <a:p>
            <a:r>
              <a:rPr lang="en-US" baseline="0" dirty="0" smtClean="0"/>
              <a:t>It may sound silly, but students may want to give some thought to the weather at the college. Some colleges in the Midwest are so cold and snowy in the winter that students have to use underground tunnels to get to and from their classes. Will a student be comfortable at the college, or is the thought of a long winter daunting?</a:t>
            </a:r>
          </a:p>
          <a:p>
            <a:endParaRPr lang="en-US" baseline="0" dirty="0" smtClean="0"/>
          </a:p>
          <a:p>
            <a:r>
              <a:rPr lang="en-US" baseline="0" dirty="0" smtClean="0"/>
              <a:t>Also, check the college paper to get a pulse on what students at the college are concerned about at their college. The college paper, too, is also a great way for high school students to get an idea of what life on that particular college campus is like.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25</a:t>
            </a:fld>
            <a:endParaRPr lang="en-US" dirty="0"/>
          </a:p>
        </p:txBody>
      </p:sp>
    </p:spTree>
    <p:extLst>
      <p:ext uri="{BB962C8B-B14F-4D97-AF65-F5344CB8AC3E}">
        <p14:creationId xmlns:p14="http://schemas.microsoft.com/office/powerpoint/2010/main" val="517765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1st is the National Candidates Reply Date. According to NACAC best practices, no college can require students to commit to attending prior to May 1. Most colleges and universities will have the student make the decision online. If a student knows prior to May 1 where she wants to go, she should tell the college. You don’t want to wait until 11:59 PM on May 1 only to have technical issues!</a:t>
            </a:r>
          </a:p>
          <a:p>
            <a:endParaRPr lang="en-US" dirty="0"/>
          </a:p>
          <a:p>
            <a:r>
              <a:rPr lang="en-US" dirty="0"/>
              <a:t>While most colleges and universities do participate in the National Candidates Reply Date, many do not. Students always need to be aware of deadlines.</a:t>
            </a:r>
          </a:p>
          <a:p>
            <a:endParaRPr lang="en-US" dirty="0"/>
          </a:p>
          <a:p>
            <a:r>
              <a:rPr lang="en-US" dirty="0"/>
              <a:t>Send thank you letters to teachers, counselors, and references who helped. It’s a nice gesture, and makes them more likely to help you again in the future.</a:t>
            </a:r>
          </a:p>
          <a:p>
            <a:endParaRPr lang="en-US" dirty="0"/>
          </a:p>
          <a:p>
            <a:r>
              <a:rPr lang="en-US" dirty="0"/>
              <a:t>Students need to request that their final transcript to be sent to the college s/he plans on attending. </a:t>
            </a:r>
          </a:p>
          <a:p>
            <a:endParaRPr lang="en-US" dirty="0"/>
          </a:p>
          <a:p>
            <a:r>
              <a:rPr lang="en-US" dirty="0"/>
              <a:t>Finalize housing, deposits, orientation date and classes. </a:t>
            </a:r>
          </a:p>
          <a:p>
            <a:endParaRPr lang="en-US" dirty="0"/>
          </a:p>
          <a:p>
            <a:r>
              <a:rPr lang="en-US" dirty="0"/>
              <a:t>And finally, students graduate!</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27</a:t>
            </a:fld>
            <a:endParaRPr lang="en-US" dirty="0"/>
          </a:p>
        </p:txBody>
      </p:sp>
    </p:spTree>
    <p:extLst>
      <p:ext uri="{BB962C8B-B14F-4D97-AF65-F5344CB8AC3E}">
        <p14:creationId xmlns:p14="http://schemas.microsoft.com/office/powerpoint/2010/main" val="3481444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orientation</a:t>
            </a:r>
            <a:r>
              <a:rPr lang="en-US" baseline="0" dirty="0" smtClean="0"/>
              <a:t> usually happens in the summer. Students should select a date that works best for them. Sometimes orientation happens right before school starts, but some colleges may do this earlier in the summer.</a:t>
            </a:r>
          </a:p>
          <a:p>
            <a:endParaRPr lang="en-US" baseline="0" dirty="0" smtClean="0"/>
          </a:p>
          <a:p>
            <a:r>
              <a:rPr lang="en-US" baseline="0" dirty="0" smtClean="0"/>
              <a:t>Students will typically receive notice of their two-year financial aid awards in the summer. </a:t>
            </a:r>
          </a:p>
          <a:p>
            <a:endParaRPr lang="en-US" baseline="0" dirty="0" smtClean="0"/>
          </a:p>
          <a:p>
            <a:r>
              <a:rPr lang="en-US" baseline="0" dirty="0" smtClean="0"/>
              <a:t>Also, late spring and early summer is a time when students often hear about their scholarship awards. Students should follow up with scholarship providers by sending them a thank you letter. It’s also a good idea to follow up annually with the provider of the scholarship they have been awarded, to update them on how they used the funds and see if there’s any available to support future years of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28</a:t>
            </a:fld>
            <a:endParaRPr lang="en-US" dirty="0"/>
          </a:p>
        </p:txBody>
      </p:sp>
    </p:spTree>
    <p:extLst>
      <p:ext uri="{BB962C8B-B14F-4D97-AF65-F5344CB8AC3E}">
        <p14:creationId xmlns:p14="http://schemas.microsoft.com/office/powerpoint/2010/main" val="158449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29</a:t>
            </a:fld>
            <a:endParaRPr lang="en-US" dirty="0"/>
          </a:p>
        </p:txBody>
      </p:sp>
    </p:spTree>
    <p:extLst>
      <p:ext uri="{BB962C8B-B14F-4D97-AF65-F5344CB8AC3E}">
        <p14:creationId xmlns:p14="http://schemas.microsoft.com/office/powerpoint/2010/main" val="44386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FD1A03-E48A-429A-86F9-A60CDC7EE94E}"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515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people think college is just a four year program, but there are many options. We want students to find the right fit. </a:t>
            </a:r>
            <a:r>
              <a:rPr lang="en-US" sz="1200" kern="1200" dirty="0" smtClean="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r>
              <a:rPr lang="en-US" sz="1200" dirty="0" smtClean="0"/>
              <a:t>Each of these paths has entrance requirements.  These requirements vary by institution. </a:t>
            </a:r>
          </a:p>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3</a:t>
            </a:fld>
            <a:endParaRPr lang="en-US" dirty="0"/>
          </a:p>
        </p:txBody>
      </p:sp>
    </p:spTree>
    <p:extLst>
      <p:ext uri="{BB962C8B-B14F-4D97-AF65-F5344CB8AC3E}">
        <p14:creationId xmlns:p14="http://schemas.microsoft.com/office/powerpoint/2010/main" val="2588692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93324-62BA-4378-930E-548B86528CF5}"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3347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and April, students will start receiving acceptance letters and financial aid award packages from four-year colleges. They should make their choice, keeping in mind that their dream school may not be the one that offers the most aid. Students should make sure they are making the choice that is the most affordable and best fit for them.</a:t>
            </a:r>
          </a:p>
          <a:p>
            <a:endParaRPr lang="en-US" dirty="0" smtClean="0"/>
          </a:p>
          <a:p>
            <a:r>
              <a:rPr lang="en-US" dirty="0" smtClean="0"/>
              <a:t>After making their decision, students should send in any required deposits or housing decisions. These can vary from $200-$400 depending on the school. If the deposit is a financial hardship for the student, the student should call the college admissions office and the financial aid office to see if there are other options. It may be possible to defer the deposit to the fall so it can be paid out of the student’s financial aid package. </a:t>
            </a:r>
          </a:p>
          <a:p>
            <a:endParaRPr lang="en-US" dirty="0" smtClean="0"/>
          </a:p>
          <a:p>
            <a:r>
              <a:rPr lang="en-US" dirty="0" smtClean="0"/>
              <a:t>Students should make sure they meet the response deadlines set by each college,</a:t>
            </a:r>
            <a:r>
              <a:rPr lang="en-US" baseline="0" dirty="0" smtClean="0"/>
              <a:t> to ensure that materials make it to the college on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4</a:t>
            </a:fld>
            <a:endParaRPr lang="en-US" dirty="0"/>
          </a:p>
        </p:txBody>
      </p:sp>
    </p:spTree>
    <p:extLst>
      <p:ext uri="{BB962C8B-B14F-4D97-AF65-F5344CB8AC3E}">
        <p14:creationId xmlns:p14="http://schemas.microsoft.com/office/powerpoint/2010/main" val="101023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Need is the difference between the cost of attendance and the EFC. The need determines how much aid a student is eligible to receive, as this is the amount the college will try to match with available aid. </a:t>
            </a:r>
          </a:p>
          <a:p>
            <a:pPr defTabSz="931774">
              <a:defRPr/>
            </a:pPr>
            <a:endParaRPr lang="en-US" dirty="0"/>
          </a:p>
          <a:p>
            <a:pPr defTabSz="931774">
              <a:defRPr/>
            </a:pPr>
            <a:r>
              <a:rPr lang="en-US" dirty="0"/>
              <a:t>A financial aid award letter will also contain the award package, which is an outline of the different kinds of aid and the amounts that are being offered to the student. Scholarships, grants, work-study and loans will be on the award package. </a:t>
            </a:r>
          </a:p>
          <a:p>
            <a:pPr defTabSz="931774">
              <a:defRPr/>
            </a:pPr>
            <a:endParaRPr lang="en-US" dirty="0"/>
          </a:p>
          <a:p>
            <a:pPr defTabSz="931774">
              <a:defRPr/>
            </a:pPr>
            <a:r>
              <a:rPr lang="en-US" dirty="0"/>
              <a:t>The total award will be listed. This is the sum of all of the package component amounts. </a:t>
            </a:r>
          </a:p>
          <a:p>
            <a:pPr defTabSz="931774">
              <a:defRPr/>
            </a:pPr>
            <a:endParaRPr lang="en-US" dirty="0"/>
          </a:p>
          <a:p>
            <a:pPr defTabSz="931774">
              <a:defRPr/>
            </a:pPr>
            <a:r>
              <a:rPr lang="en-US" dirty="0"/>
              <a:t>The gap is any unmet need that remains between the cost of attendance and the award. </a:t>
            </a:r>
          </a:p>
          <a:p>
            <a:pPr defTabSz="931774">
              <a:defRPr/>
            </a:pPr>
            <a:endParaRPr lang="en-US" dirty="0"/>
          </a:p>
          <a:p>
            <a:pPr defTabSz="931774">
              <a:defRPr/>
            </a:pPr>
            <a:r>
              <a:rPr lang="en-US" dirty="0"/>
              <a:t>Award letters also give the student the option to accept, reject, or reduce different parts of the package. </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5</a:t>
            </a:fld>
            <a:endParaRPr lang="en-US" dirty="0"/>
          </a:p>
        </p:txBody>
      </p:sp>
    </p:spTree>
    <p:extLst>
      <p:ext uri="{BB962C8B-B14F-4D97-AF65-F5344CB8AC3E}">
        <p14:creationId xmlns:p14="http://schemas.microsoft.com/office/powerpoint/2010/main" val="154356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always encourage students to call the financial aid office and ask questions. As you’re working with students and families, these are some questions I suggest as a guideline to work through their letters.</a:t>
            </a:r>
          </a:p>
          <a:p>
            <a:endParaRPr lang="en-US" baseline="0" dirty="0" smtClean="0"/>
          </a:p>
          <a:p>
            <a:r>
              <a:rPr lang="en-US" baseline="0" dirty="0" smtClean="0"/>
              <a:t>The first thing students should be aware of is what is on their financial aid package. How much of it is in scholarships and grants versus student loans? What would be the total loan debt at each college they’ve received a financial aid package to?</a:t>
            </a:r>
          </a:p>
          <a:p>
            <a:endParaRPr lang="en-US" baseline="0" dirty="0" smtClean="0"/>
          </a:p>
          <a:p>
            <a:r>
              <a:rPr lang="en-US" baseline="0" dirty="0" smtClean="0"/>
              <a:t>If students have work-study, it’s a good idea for them to know how to access it. Most colleges and universities have an office that handles work-study jobs.</a:t>
            </a:r>
          </a:p>
          <a:p>
            <a:endParaRPr lang="en-US" baseline="0" dirty="0" smtClean="0"/>
          </a:p>
          <a:p>
            <a:r>
              <a:rPr lang="en-US" baseline="0" dirty="0" smtClean="0"/>
              <a:t>After required expenses are taken out, how much is left for the rest of the term to cover other expenses, like books? It’s always a good idea to remind students that once the money disbursed to their account is gone, it may be difficult to get any more that quarter (barring something like emergency medical expenses). And, if they have to ask for more aid, it usually comes in the form of a student loan. Students should practice careful budgeting to make sure their financial aid gets them through the term. </a:t>
            </a:r>
          </a:p>
          <a:p>
            <a:endParaRPr lang="en-US" baseline="0" dirty="0" smtClean="0"/>
          </a:p>
          <a:p>
            <a:r>
              <a:rPr lang="en-US" baseline="0" dirty="0" smtClean="0"/>
              <a:t>A renewable scholarship is one that a student receives every year he or she is in college. If any institution-specific scholarships are on the award letter, it’s a good idea to ask if those scholarships are renewable or just a one-time thing. </a:t>
            </a:r>
          </a:p>
          <a:p>
            <a:endParaRPr lang="en-US" baseline="0" dirty="0" smtClean="0"/>
          </a:p>
          <a:p>
            <a:r>
              <a:rPr lang="en-US" baseline="0" dirty="0" smtClean="0"/>
              <a:t>Students also need to be aware of Satisfactory Academic Progress. If they don’t pass enough credits, there is a possibility that they may not receive aid for the next quarter. Students should always be aware of what they need to do to maintain Satisfactory Academic Progress in order to keep their financial aid, and each college has a different SAP policy.</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6</a:t>
            </a:fld>
            <a:endParaRPr lang="en-US" dirty="0"/>
          </a:p>
        </p:txBody>
      </p:sp>
    </p:spTree>
    <p:extLst>
      <p:ext uri="{BB962C8B-B14F-4D97-AF65-F5344CB8AC3E}">
        <p14:creationId xmlns:p14="http://schemas.microsoft.com/office/powerpoint/2010/main" val="135095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colleges have r</a:t>
            </a:r>
            <a:r>
              <a:rPr lang="en-US" baseline="0" dirty="0" smtClean="0"/>
              <a:t>olling deadlines.</a:t>
            </a:r>
            <a:endParaRPr lang="en-US" dirty="0"/>
          </a:p>
        </p:txBody>
      </p:sp>
      <p:sp>
        <p:nvSpPr>
          <p:cNvPr id="4" name="Date Placeholder 3"/>
          <p:cNvSpPr>
            <a:spLocks noGrp="1"/>
          </p:cNvSpPr>
          <p:nvPr>
            <p:ph type="dt" idx="10"/>
          </p:nvPr>
        </p:nvSpPr>
        <p:spPr/>
        <p:txBody>
          <a:bodyPr/>
          <a:lstStyle/>
          <a:p>
            <a:r>
              <a:rPr lang="en-US" dirty="0" smtClean="0"/>
              <a:t>3/10/16</a:t>
            </a:r>
            <a:endParaRPr lang="en-US" dirty="0"/>
          </a:p>
        </p:txBody>
      </p:sp>
    </p:spTree>
    <p:extLst>
      <p:ext uri="{BB962C8B-B14F-4D97-AF65-F5344CB8AC3E}">
        <p14:creationId xmlns:p14="http://schemas.microsoft.com/office/powerpoint/2010/main" val="116706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66CB-F5D7-4368-ADC2-5165F4FF88C5}" type="slidenum">
              <a:rPr lang="en-US" smtClean="0"/>
              <a:t>8</a:t>
            </a:fld>
            <a:endParaRPr lang="en-US" dirty="0"/>
          </a:p>
        </p:txBody>
      </p:sp>
    </p:spTree>
    <p:extLst>
      <p:ext uri="{BB962C8B-B14F-4D97-AF65-F5344CB8AC3E}">
        <p14:creationId xmlns:p14="http://schemas.microsoft.com/office/powerpoint/2010/main" val="375800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school will build a COA on the student’s living arrangements, course load, academic program, and length of attendance.  Most schools will use an average COA, but can modify costs on a personal basis.</a:t>
            </a:r>
            <a:endParaRPr lang="en-US" dirty="0"/>
          </a:p>
        </p:txBody>
      </p:sp>
      <p:sp>
        <p:nvSpPr>
          <p:cNvPr id="4" name="Slide Number Placeholder 3"/>
          <p:cNvSpPr>
            <a:spLocks noGrp="1"/>
          </p:cNvSpPr>
          <p:nvPr>
            <p:ph type="sldNum" sz="quarter" idx="10"/>
          </p:nvPr>
        </p:nvSpPr>
        <p:spPr/>
        <p:txBody>
          <a:bodyPr/>
          <a:lstStyle/>
          <a:p>
            <a:fld id="{13BECA62-FF3B-43A5-AB79-7143E5D63B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2924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63229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063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188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8"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5720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678488"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Rectangle 5"/>
          <p:cNvSpPr/>
          <p:nvPr userDrawn="1"/>
        </p:nvSpPr>
        <p:spPr>
          <a:xfrm flipV="1">
            <a:off x="5568949" y="0"/>
            <a:ext cx="109536" cy="6486882"/>
          </a:xfrm>
          <a:prstGeom prst="rect">
            <a:avLst/>
          </a:prstGeom>
          <a:solidFill>
            <a:schemeClr val="accent4">
              <a:alpha val="6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4264857876"/>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842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0" y="1453082"/>
            <a:ext cx="9144000" cy="125675"/>
          </a:xfrm>
          <a:prstGeom prst="rect">
            <a:avLst/>
          </a:prstGeom>
          <a:solidFill>
            <a:schemeClr val="accent4">
              <a:alpha val="6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3991126061"/>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C7EB0C-C4C5-4AF8-9913-1F04FB664DA7}" type="datetime1">
              <a:rPr lang="en-US" smtClean="0">
                <a:solidFill>
                  <a:srgbClr val="44546A">
                    <a:lumMod val="75000"/>
                  </a:srgbClr>
                </a:solidFill>
              </a:rPr>
              <a:t>7/5/2018</a:t>
            </a:fld>
            <a:endParaRPr lang="en-US" dirty="0">
              <a:solidFill>
                <a:srgbClr val="44546A">
                  <a:lumMod val="75000"/>
                </a:srgbClr>
              </a:solidFill>
            </a:endParaRPr>
          </a:p>
        </p:txBody>
      </p:sp>
      <p:sp>
        <p:nvSpPr>
          <p:cNvPr id="4" name="Footer Placeholder 3"/>
          <p:cNvSpPr>
            <a:spLocks noGrp="1"/>
          </p:cNvSpPr>
          <p:nvPr>
            <p:ph type="ftr" sz="quarter" idx="11"/>
          </p:nvPr>
        </p:nvSpPr>
        <p:spPr/>
        <p:txBody>
          <a:bodyPr/>
          <a:lstStyle/>
          <a:p>
            <a:r>
              <a:rPr lang="en-US" dirty="0" smtClean="0">
                <a:solidFill>
                  <a:srgbClr val="44546A">
                    <a:lumMod val="75000"/>
                  </a:srgbClr>
                </a:solidFill>
              </a:rPr>
              <a:t>Washington Student Achievement Council</a:t>
            </a:r>
            <a:endParaRPr lang="en-US" dirty="0">
              <a:solidFill>
                <a:srgbClr val="44546A">
                  <a:lumMod val="75000"/>
                </a:srgbClr>
              </a:solidFill>
            </a:endParaRPr>
          </a:p>
        </p:txBody>
      </p:sp>
      <p:sp>
        <p:nvSpPr>
          <p:cNvPr id="5" name="Slide Number Placeholder 4"/>
          <p:cNvSpPr>
            <a:spLocks noGrp="1"/>
          </p:cNvSpPr>
          <p:nvPr>
            <p:ph type="sldNum" sz="quarter" idx="12"/>
          </p:nvPr>
        </p:nvSpPr>
        <p:spPr/>
        <p:txBody>
          <a:bodyPr/>
          <a:lstStyle/>
          <a:p>
            <a:fld id="{32812E0E-C58D-45CD-BD69-23634E9A667D}" type="slidenum">
              <a:rPr lang="en-US" smtClean="0">
                <a:solidFill>
                  <a:srgbClr val="44546A">
                    <a:lumMod val="75000"/>
                  </a:srgbClr>
                </a:solidFill>
              </a:rPr>
              <a:pPr/>
              <a:t>‹#›</a:t>
            </a:fld>
            <a:endParaRPr lang="en-US" dirty="0">
              <a:solidFill>
                <a:srgbClr val="44546A">
                  <a:lumMod val="75000"/>
                </a:srgbClr>
              </a:solidFill>
            </a:endParaRPr>
          </a:p>
        </p:txBody>
      </p:sp>
      <p:sp>
        <p:nvSpPr>
          <p:cNvPr id="6" name="Rectangle 5"/>
          <p:cNvSpPr/>
          <p:nvPr userDrawn="1"/>
        </p:nvSpPr>
        <p:spPr>
          <a:xfrm>
            <a:off x="0" y="525380"/>
            <a:ext cx="9144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8" y="589548"/>
            <a:ext cx="541131" cy="840559"/>
          </a:xfrm>
          <a:prstGeom prst="rect">
            <a:avLst/>
          </a:prstGeom>
        </p:spPr>
      </p:pic>
      <p:sp>
        <p:nvSpPr>
          <p:cNvPr id="8" name="Title 1"/>
          <p:cNvSpPr>
            <a:spLocks noGrp="1"/>
          </p:cNvSpPr>
          <p:nvPr>
            <p:ph type="title"/>
          </p:nvPr>
        </p:nvSpPr>
        <p:spPr>
          <a:xfrm>
            <a:off x="628650" y="693964"/>
            <a:ext cx="7886700" cy="996724"/>
          </a:xfrm>
        </p:spPr>
        <p:txBody>
          <a:bodyPr>
            <a:normAutofit/>
          </a:bodyPr>
          <a:lstStyle>
            <a:lvl1pPr>
              <a:defRPr sz="2700">
                <a:solidFill>
                  <a:schemeClr val="bg1"/>
                </a:solidFill>
                <a:latin typeface="Trajan Pro" panose="02020502050506020301" pitchFamily="18"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628650"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4"/>
          </p:nvPr>
        </p:nvSpPr>
        <p:spPr>
          <a:xfrm>
            <a:off x="4772025"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2862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0" y="1453082"/>
            <a:ext cx="9144000" cy="125675"/>
          </a:xfrm>
          <a:prstGeom prst="rect">
            <a:avLst/>
          </a:prstGeom>
          <a:solidFill>
            <a:schemeClr val="accent4">
              <a:alpha val="6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195962968"/>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0" y="1453082"/>
            <a:ext cx="9144000" cy="125675"/>
          </a:xfrm>
          <a:prstGeom prst="rect">
            <a:avLst/>
          </a:prstGeom>
          <a:solidFill>
            <a:schemeClr val="accent4">
              <a:alpha val="6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993495170"/>
      </p:ext>
    </p:extLst>
  </p:cSld>
  <p:clrMapOvr>
    <a:masterClrMapping/>
  </p:clrMapOvr>
  <p:transition spd="slow">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0" y="1453082"/>
            <a:ext cx="9144000" cy="125675"/>
          </a:xfrm>
          <a:prstGeom prst="rect">
            <a:avLst/>
          </a:prstGeom>
          <a:solidFill>
            <a:schemeClr val="accent4">
              <a:alpha val="6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1440193433"/>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723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260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317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74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456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15128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7/5/2018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66910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pPr/>
              <a:t>7/5/2018</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5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6DFF08F-DC6B-4601-B491-B0F83F6DD2DA}" type="datetimeFigureOut">
              <a:rPr lang="en-US" smtClean="0"/>
              <a:pPr/>
              <a:t>7/5/2018</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127669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01" r:id="rId15"/>
    <p:sldLayoutId id="2147483803" r:id="rId16"/>
    <p:sldLayoutId id="2147483804" r:id="rId17"/>
    <p:sldLayoutId id="2147483805" r:id="rId18"/>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3" Type="http://schemas.openxmlformats.org/officeDocument/2006/relationships/hyperlink" Target="https://bigfuture.collegeboard.org/pay-for-college/financial-aid-awards/compare-aid-calculato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readysetgrad.wa.gov/sites/default/files/awl.key.components.pdf" TargetMode="External"/><Relationship Id="rId7" Type="http://schemas.openxmlformats.org/officeDocument/2006/relationships/hyperlink" Target="https://readysetgrad.wa.gov/educators/grad/information-educators-and-volunte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wcan.org/college-knowledge-materials" TargetMode="External"/><Relationship Id="rId5" Type="http://schemas.openxmlformats.org/officeDocument/2006/relationships/hyperlink" Target="https://readysetgrad.wa.gov/sites/default/files/awl.off.campus.pdf" TargetMode="External"/><Relationship Id="rId4" Type="http://schemas.openxmlformats.org/officeDocument/2006/relationships/hyperlink" Target="https://readysetgrad.wa.gov/sites/default/files/awl.on.campus.pdf"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www.readysetgrad.org/college/financial-aid-101" TargetMode="External"/><Relationship Id="rId4" Type="http://schemas.openxmlformats.org/officeDocument/2006/relationships/hyperlink" Target="http://gearup.wa.gov/resources/washington-state-gear-re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thewashboard.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bit.ly/sj-bank" TargetMode="External"/><Relationship Id="rId13" Type="http://schemas.openxmlformats.org/officeDocument/2006/relationships/image" Target="../media/image9.jpeg"/><Relationship Id="rId3" Type="http://schemas.openxmlformats.org/officeDocument/2006/relationships/hyperlink" Target="http://thewashboard.org/login.aspx" TargetMode="External"/><Relationship Id="rId7" Type="http://schemas.openxmlformats.org/officeDocument/2006/relationships/hyperlink" Target="https://www.unigo.com/" TargetMode="External"/><Relationship Id="rId12" Type="http://schemas.openxmlformats.org/officeDocument/2006/relationships/hyperlink" Target="https://www.scholarships.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collegegreenlight.com/" TargetMode="External"/><Relationship Id="rId11" Type="http://schemas.openxmlformats.org/officeDocument/2006/relationships/hyperlink" Target="http://www.fastweb.com/" TargetMode="External"/><Relationship Id="rId5" Type="http://schemas.openxmlformats.org/officeDocument/2006/relationships/hyperlink" Target="https://bigfuture.collegeboard.org/scholarship-search" TargetMode="External"/><Relationship Id="rId10" Type="http://schemas.openxmlformats.org/officeDocument/2006/relationships/hyperlink" Target="https://scholarships360.org/" TargetMode="External"/><Relationship Id="rId4" Type="http://schemas.openxmlformats.org/officeDocument/2006/relationships/hyperlink" Target="http://www.gearup.wa.gov/" TargetMode="External"/><Relationship Id="rId9" Type="http://schemas.openxmlformats.org/officeDocument/2006/relationships/hyperlink" Target="http://mycollegedollars.hyfnrsx1.com/"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Understanding College Award Letters &amp; Financial Aid Packages</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192" y="6107177"/>
            <a:ext cx="1815381" cy="640080"/>
          </a:xfrm>
          <a:prstGeom prst="rect">
            <a:avLst/>
          </a:prstGeom>
        </p:spPr>
      </p:pic>
    </p:spTree>
    <p:extLst>
      <p:ext uri="{BB962C8B-B14F-4D97-AF65-F5344CB8AC3E}">
        <p14:creationId xmlns:p14="http://schemas.microsoft.com/office/powerpoint/2010/main" val="30280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 Variables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178848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3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COA used to determine financial aid (eligibility)?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433789"/>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27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Breakdown of average COA in Washington State: 2015-16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6517587"/>
              </p:ext>
            </p:extLst>
          </p:nvPr>
        </p:nvGraphicFramePr>
        <p:xfrm>
          <a:off x="2901950" y="863600"/>
          <a:ext cx="5486636" cy="4298161"/>
        </p:xfrm>
        <a:graphic>
          <a:graphicData uri="http://schemas.openxmlformats.org/drawingml/2006/table">
            <a:tbl>
              <a:tblPr firstRow="1" bandRow="1">
                <a:tableStyleId>{EB9631B5-78F2-41C9-869B-9F39066F8104}</a:tableStyleId>
              </a:tblPr>
              <a:tblGrid>
                <a:gridCol w="1371659">
                  <a:extLst>
                    <a:ext uri="{9D8B030D-6E8A-4147-A177-3AD203B41FA5}">
                      <a16:colId xmlns:a16="http://schemas.microsoft.com/office/drawing/2014/main" val="20000"/>
                    </a:ext>
                  </a:extLst>
                </a:gridCol>
                <a:gridCol w="1371659">
                  <a:extLst>
                    <a:ext uri="{9D8B030D-6E8A-4147-A177-3AD203B41FA5}">
                      <a16:colId xmlns:a16="http://schemas.microsoft.com/office/drawing/2014/main" val="20001"/>
                    </a:ext>
                  </a:extLst>
                </a:gridCol>
                <a:gridCol w="1371659">
                  <a:extLst>
                    <a:ext uri="{9D8B030D-6E8A-4147-A177-3AD203B41FA5}">
                      <a16:colId xmlns:a16="http://schemas.microsoft.com/office/drawing/2014/main" val="20002"/>
                    </a:ext>
                  </a:extLst>
                </a:gridCol>
                <a:gridCol w="1371659">
                  <a:extLst>
                    <a:ext uri="{9D8B030D-6E8A-4147-A177-3AD203B41FA5}">
                      <a16:colId xmlns:a16="http://schemas.microsoft.com/office/drawing/2014/main" val="20003"/>
                    </a:ext>
                  </a:extLst>
                </a:gridCol>
              </a:tblGrid>
              <a:tr h="744660">
                <a:tc>
                  <a:txBody>
                    <a:bodyPr/>
                    <a:lstStyle/>
                    <a:p>
                      <a:pPr algn="l" fontAlgn="b"/>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2 Yr. Community Colleges </a:t>
                      </a:r>
                      <a:r>
                        <a:rPr lang="en-US" sz="2000" u="none" strike="noStrike" dirty="0" smtClean="0">
                          <a:effectLst/>
                        </a:rPr>
                        <a:t/>
                      </a:r>
                      <a:br>
                        <a:rPr lang="en-US" sz="2000" u="none" strike="noStrike" dirty="0" smtClean="0">
                          <a:effectLst/>
                        </a:rPr>
                      </a:br>
                      <a:r>
                        <a:rPr lang="en-US" sz="2000" u="none" strike="noStrike" dirty="0" smtClean="0">
                          <a:effectLst/>
                        </a:rPr>
                        <a:t>AA  </a:t>
                      </a:r>
                      <a:r>
                        <a:rPr lang="en-US" sz="2000" u="none" strike="noStrike" dirty="0">
                          <a:effectLst/>
                        </a:rPr>
                        <a:t>Degree</a:t>
                      </a:r>
                      <a:endParaRPr lang="en-US" sz="2000" b="1"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 4 Yr. Public </a:t>
                      </a:r>
                      <a:r>
                        <a:rPr lang="en-US" sz="2000" u="none" strike="noStrike" dirty="0" smtClean="0">
                          <a:effectLst/>
                        </a:rPr>
                        <a:t>Universities</a:t>
                      </a:r>
                    </a:p>
                    <a:p>
                      <a:pPr algn="ctr" fontAlgn="b"/>
                      <a:r>
                        <a:rPr lang="en-US" sz="2000" u="none" strike="noStrike" dirty="0" smtClean="0">
                          <a:effectLst/>
                        </a:rPr>
                        <a:t> </a:t>
                      </a:r>
                      <a:r>
                        <a:rPr lang="en-US" sz="2000" u="none" strike="noStrike" dirty="0">
                          <a:effectLst/>
                        </a:rPr>
                        <a:t>BA Degree</a:t>
                      </a:r>
                      <a:endParaRPr lang="en-US" sz="2000" b="1"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4 Yr. Private Universities  </a:t>
                      </a:r>
                      <a:endParaRPr lang="en-US" sz="2000" u="none" strike="noStrike" dirty="0" smtClean="0">
                        <a:effectLst/>
                      </a:endParaRPr>
                    </a:p>
                    <a:p>
                      <a:pPr algn="ctr" fontAlgn="b"/>
                      <a:r>
                        <a:rPr lang="en-US" sz="2000" u="none" strike="noStrike" dirty="0" smtClean="0">
                          <a:effectLst/>
                        </a:rPr>
                        <a:t>BA </a:t>
                      </a:r>
                      <a:r>
                        <a:rPr lang="en-US" sz="2000" u="none" strike="noStrike" dirty="0">
                          <a:effectLst/>
                        </a:rPr>
                        <a:t>Degree</a:t>
                      </a:r>
                      <a:endParaRPr lang="en-US" sz="2000" b="1" i="0" u="none" strike="noStrike" dirty="0">
                        <a:solidFill>
                          <a:srgbClr val="000000"/>
                        </a:solidFill>
                        <a:effectLst/>
                        <a:latin typeface="Calibri"/>
                      </a:endParaRPr>
                    </a:p>
                  </a:txBody>
                  <a:tcPr marL="5810" marR="5810" marT="7144" marB="0" anchor="b"/>
                </a:tc>
                <a:extLst>
                  <a:ext uri="{0D108BD9-81ED-4DB2-BD59-A6C34878D82A}">
                    <a16:rowId xmlns:a16="http://schemas.microsoft.com/office/drawing/2014/main" val="10000"/>
                  </a:ext>
                </a:extLst>
              </a:tr>
              <a:tr h="604841">
                <a:tc>
                  <a:txBody>
                    <a:bodyPr/>
                    <a:lstStyle/>
                    <a:p>
                      <a:pPr algn="l" fontAlgn="b"/>
                      <a:r>
                        <a:rPr lang="en-US" sz="2000" u="none" strike="noStrike" dirty="0" smtClean="0">
                          <a:effectLst/>
                        </a:rPr>
                        <a:t>  Tuition </a:t>
                      </a:r>
                      <a:r>
                        <a:rPr lang="en-US" sz="2000" u="none" strike="noStrike" dirty="0">
                          <a:effectLst/>
                        </a:rPr>
                        <a:t>&amp; Fees</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$4,271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$9,612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$32,370 </a:t>
                      </a:r>
                      <a:endParaRPr lang="en-US" sz="2000" b="0" i="0" u="none" strike="noStrike" dirty="0">
                        <a:solidFill>
                          <a:srgbClr val="000000"/>
                        </a:solidFill>
                        <a:effectLst/>
                        <a:latin typeface="Calibri"/>
                      </a:endParaRPr>
                    </a:p>
                  </a:txBody>
                  <a:tcPr marL="5810" marR="5810" marT="7144" marB="0" anchor="b"/>
                </a:tc>
                <a:extLst>
                  <a:ext uri="{0D108BD9-81ED-4DB2-BD59-A6C34878D82A}">
                    <a16:rowId xmlns:a16="http://schemas.microsoft.com/office/drawing/2014/main" val="10001"/>
                  </a:ext>
                </a:extLst>
              </a:tr>
              <a:tr h="604841">
                <a:tc>
                  <a:txBody>
                    <a:bodyPr/>
                    <a:lstStyle/>
                    <a:p>
                      <a:pPr algn="l" fontAlgn="b"/>
                      <a:r>
                        <a:rPr lang="en-US" sz="2000" u="none" strike="noStrike" dirty="0" smtClean="0">
                          <a:effectLst/>
                        </a:rPr>
                        <a:t>  Housing </a:t>
                      </a:r>
                      <a:r>
                        <a:rPr lang="en-US" sz="2000" u="none" strike="noStrike" dirty="0">
                          <a:effectLst/>
                        </a:rPr>
                        <a:t>&amp; Meals</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$9,739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$10,517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$10,621 </a:t>
                      </a:r>
                      <a:endParaRPr lang="en-US" sz="2000" b="0" i="0" u="none" strike="noStrike" dirty="0">
                        <a:solidFill>
                          <a:srgbClr val="000000"/>
                        </a:solidFill>
                        <a:effectLst/>
                        <a:latin typeface="Calibri"/>
                      </a:endParaRPr>
                    </a:p>
                  </a:txBody>
                  <a:tcPr marL="5810" marR="5810" marT="7144" marB="0" anchor="b"/>
                </a:tc>
                <a:extLst>
                  <a:ext uri="{0D108BD9-81ED-4DB2-BD59-A6C34878D82A}">
                    <a16:rowId xmlns:a16="http://schemas.microsoft.com/office/drawing/2014/main" val="10002"/>
                  </a:ext>
                </a:extLst>
              </a:tr>
              <a:tr h="604841">
                <a:tc>
                  <a:txBody>
                    <a:bodyPr/>
                    <a:lstStyle/>
                    <a:p>
                      <a:pPr algn="l" fontAlgn="b"/>
                      <a:r>
                        <a:rPr lang="en-US" sz="2000" u="none" strike="noStrike" dirty="0" smtClean="0">
                          <a:effectLst/>
                        </a:rPr>
                        <a:t>  Book </a:t>
                      </a:r>
                      <a:r>
                        <a:rPr lang="en-US" sz="2000" u="none" strike="noStrike" dirty="0">
                          <a:effectLst/>
                        </a:rPr>
                        <a:t>&amp; Supplies</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$1,063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$1,005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$1,089 </a:t>
                      </a:r>
                      <a:endParaRPr lang="en-US" sz="2000" b="0" i="0" u="none" strike="noStrike" dirty="0">
                        <a:solidFill>
                          <a:srgbClr val="000000"/>
                        </a:solidFill>
                        <a:effectLst/>
                        <a:latin typeface="Calibri"/>
                      </a:endParaRPr>
                    </a:p>
                  </a:txBody>
                  <a:tcPr marL="5810" marR="5810" marT="7144" marB="0" anchor="b"/>
                </a:tc>
                <a:extLst>
                  <a:ext uri="{0D108BD9-81ED-4DB2-BD59-A6C34878D82A}">
                    <a16:rowId xmlns:a16="http://schemas.microsoft.com/office/drawing/2014/main" val="10003"/>
                  </a:ext>
                </a:extLst>
              </a:tr>
              <a:tr h="604841">
                <a:tc>
                  <a:txBody>
                    <a:bodyPr/>
                    <a:lstStyle/>
                    <a:p>
                      <a:pPr algn="l" fontAlgn="b"/>
                      <a:r>
                        <a:rPr lang="en-US" sz="2000" u="none" strike="noStrike" dirty="0" smtClean="0">
                          <a:effectLst/>
                        </a:rPr>
                        <a:t>  Personal </a:t>
                      </a:r>
                      <a:r>
                        <a:rPr lang="en-US" sz="2000" u="none" strike="noStrike" dirty="0">
                          <a:effectLst/>
                        </a:rPr>
                        <a:t>&amp; </a:t>
                      </a:r>
                      <a:r>
                        <a:rPr lang="en-US" sz="2000" u="none" strike="noStrike" dirty="0" smtClean="0">
                          <a:effectLst/>
                        </a:rPr>
                        <a:t>Trans.</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$3,321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$3,343 </a:t>
                      </a:r>
                      <a:endParaRPr lang="en-US" sz="2000" b="0" i="0" u="none" strike="noStrike" dirty="0">
                        <a:solidFill>
                          <a:srgbClr val="000000"/>
                        </a:solidFill>
                        <a:effectLst/>
                        <a:latin typeface="Calibri"/>
                      </a:endParaRPr>
                    </a:p>
                  </a:txBody>
                  <a:tcPr marL="5810" marR="5810" marT="7144" marB="0" anchor="b"/>
                </a:tc>
                <a:tc>
                  <a:txBody>
                    <a:bodyPr/>
                    <a:lstStyle/>
                    <a:p>
                      <a:pPr algn="ctr" fontAlgn="b"/>
                      <a:r>
                        <a:rPr lang="en-US" sz="2000" u="none" strike="noStrike" dirty="0">
                          <a:effectLst/>
                        </a:rPr>
                        <a:t>$3,081 </a:t>
                      </a:r>
                      <a:endParaRPr lang="en-US" sz="2000" b="0" i="0" u="none" strike="noStrike" dirty="0">
                        <a:solidFill>
                          <a:srgbClr val="000000"/>
                        </a:solidFill>
                        <a:effectLst/>
                        <a:latin typeface="Calibri"/>
                      </a:endParaRPr>
                    </a:p>
                  </a:txBody>
                  <a:tcPr marL="5810" marR="5810" marT="7144" marB="0" anchor="b"/>
                </a:tc>
                <a:extLst>
                  <a:ext uri="{0D108BD9-81ED-4DB2-BD59-A6C34878D82A}">
                    <a16:rowId xmlns:a16="http://schemas.microsoft.com/office/drawing/2014/main" val="10004"/>
                  </a:ext>
                </a:extLst>
              </a:tr>
              <a:tr h="604841">
                <a:tc>
                  <a:txBody>
                    <a:bodyPr/>
                    <a:lstStyle/>
                    <a:p>
                      <a:pPr algn="l" fontAlgn="b"/>
                      <a:r>
                        <a:rPr lang="en-US" sz="2000" u="none" strike="noStrike" kern="1200" dirty="0" smtClean="0">
                          <a:effectLst/>
                        </a:rPr>
                        <a:t>           TOTAL</a:t>
                      </a:r>
                      <a:endParaRPr lang="en-US" sz="2000" b="1" u="none" strike="noStrike" kern="1200" dirty="0">
                        <a:solidFill>
                          <a:schemeClr val="dk1"/>
                        </a:solidFill>
                        <a:effectLst/>
                        <a:latin typeface="+mn-lt"/>
                        <a:ea typeface="+mn-ea"/>
                        <a:cs typeface="+mn-cs"/>
                      </a:endParaRPr>
                    </a:p>
                  </a:txBody>
                  <a:tcPr marL="5810" marR="5810" marT="7144" marB="0" anchor="b">
                    <a:solidFill>
                      <a:schemeClr val="accent4">
                        <a:lumMod val="60000"/>
                        <a:lumOff val="40000"/>
                      </a:schemeClr>
                    </a:solidFill>
                  </a:tcPr>
                </a:tc>
                <a:tc>
                  <a:txBody>
                    <a:bodyPr/>
                    <a:lstStyle/>
                    <a:p>
                      <a:pPr algn="ctr" fontAlgn="b"/>
                      <a:r>
                        <a:rPr lang="en-US" sz="2000" u="none" strike="noStrike" kern="1200" dirty="0">
                          <a:effectLst/>
                        </a:rPr>
                        <a:t>$18,349 </a:t>
                      </a:r>
                      <a:endParaRPr lang="en-US" sz="2000" b="1" u="none" strike="noStrike" kern="1200" dirty="0">
                        <a:solidFill>
                          <a:schemeClr val="dk1"/>
                        </a:solidFill>
                        <a:effectLst/>
                        <a:latin typeface="+mn-lt"/>
                        <a:ea typeface="+mn-ea"/>
                        <a:cs typeface="+mn-cs"/>
                      </a:endParaRPr>
                    </a:p>
                  </a:txBody>
                  <a:tcPr marL="5810" marR="5810" marT="7144" marB="0" anchor="b">
                    <a:solidFill>
                      <a:schemeClr val="accent4">
                        <a:lumMod val="60000"/>
                        <a:lumOff val="40000"/>
                      </a:schemeClr>
                    </a:solidFill>
                  </a:tcPr>
                </a:tc>
                <a:tc>
                  <a:txBody>
                    <a:bodyPr/>
                    <a:lstStyle/>
                    <a:p>
                      <a:pPr algn="ctr" fontAlgn="b"/>
                      <a:r>
                        <a:rPr lang="en-US" sz="2000" u="none" strike="noStrike" kern="1200" dirty="0">
                          <a:effectLst/>
                        </a:rPr>
                        <a:t>$24,477 </a:t>
                      </a:r>
                      <a:endParaRPr lang="en-US" sz="2000" b="1" u="none" strike="noStrike" kern="1200" dirty="0">
                        <a:solidFill>
                          <a:schemeClr val="dk1"/>
                        </a:solidFill>
                        <a:effectLst/>
                        <a:latin typeface="+mn-lt"/>
                        <a:ea typeface="+mn-ea"/>
                        <a:cs typeface="+mn-cs"/>
                      </a:endParaRPr>
                    </a:p>
                  </a:txBody>
                  <a:tcPr marL="5810" marR="5810" marT="7144" marB="0" anchor="b">
                    <a:solidFill>
                      <a:schemeClr val="accent4">
                        <a:lumMod val="60000"/>
                        <a:lumOff val="40000"/>
                      </a:schemeClr>
                    </a:solidFill>
                  </a:tcPr>
                </a:tc>
                <a:tc>
                  <a:txBody>
                    <a:bodyPr/>
                    <a:lstStyle/>
                    <a:p>
                      <a:pPr algn="ctr" fontAlgn="b"/>
                      <a:r>
                        <a:rPr lang="en-US" sz="2000" u="none" strike="noStrike" kern="1200" dirty="0">
                          <a:effectLst/>
                        </a:rPr>
                        <a:t>$47,161 </a:t>
                      </a:r>
                      <a:endParaRPr lang="en-US" sz="2000" b="1" u="none" strike="noStrike" kern="1200" dirty="0">
                        <a:solidFill>
                          <a:schemeClr val="dk1"/>
                        </a:solidFill>
                        <a:effectLst/>
                        <a:latin typeface="+mn-lt"/>
                        <a:ea typeface="+mn-ea"/>
                        <a:cs typeface="+mn-cs"/>
                      </a:endParaRPr>
                    </a:p>
                  </a:txBody>
                  <a:tcPr marL="5810" marR="5810" marT="7144" marB="0" anchor="b">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724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3: Financial Aid Award Letters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486547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891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485900" y="1007849"/>
          <a:ext cx="3444478" cy="4457700"/>
        </p:xfrm>
        <a:graphic>
          <a:graphicData uri="http://schemas.openxmlformats.org/presentationml/2006/ole">
            <mc:AlternateContent xmlns:mc="http://schemas.openxmlformats.org/markup-compatibility/2006">
              <mc:Choice xmlns:v="urn:schemas-microsoft-com:vml" Requires="v">
                <p:oleObj spid="_x0000_s1033"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1485900" y="1007849"/>
                        <a:ext cx="3444478" cy="4457700"/>
                      </a:xfrm>
                      <a:prstGeom prst="rect">
                        <a:avLst/>
                      </a:prstGeom>
                      <a:ln>
                        <a:solidFill>
                          <a:schemeClr val="accent2"/>
                        </a:solidFill>
                      </a:ln>
                    </p:spPr>
                  </p:pic>
                </p:oleObj>
              </mc:Fallback>
            </mc:AlternateContent>
          </a:graphicData>
        </a:graphic>
      </p:graphicFrame>
      <p:sp>
        <p:nvSpPr>
          <p:cNvPr id="2" name="Title 1"/>
          <p:cNvSpPr>
            <a:spLocks noGrp="1"/>
          </p:cNvSpPr>
          <p:nvPr>
            <p:ph type="title"/>
          </p:nvPr>
        </p:nvSpPr>
        <p:spPr/>
        <p:txBody>
          <a:bodyPr>
            <a:normAutofit/>
          </a:bodyPr>
          <a:lstStyle/>
          <a:p>
            <a:pPr algn="r"/>
            <a:r>
              <a:rPr lang="en-US" sz="1800" dirty="0"/>
              <a:t>Sample Award Letter:</a:t>
            </a:r>
            <a:endParaRPr lang="en-US" sz="1950" dirty="0"/>
          </a:p>
        </p:txBody>
      </p:sp>
      <p:sp>
        <p:nvSpPr>
          <p:cNvPr id="6" name="Text Placeholder 5"/>
          <p:cNvSpPr>
            <a:spLocks noGrp="1"/>
          </p:cNvSpPr>
          <p:nvPr>
            <p:ph type="body" sz="half" idx="2"/>
          </p:nvPr>
        </p:nvSpPr>
        <p:spPr/>
        <p:txBody>
          <a:bodyPr vert="horz" lIns="68580" tIns="34290" rIns="68580" bIns="34290" rtlCol="0" anchor="ctr">
            <a:normAutofit/>
          </a:bodyPr>
          <a:lstStyle/>
          <a:p>
            <a:pPr algn="r"/>
            <a:endParaRPr lang="en-US" sz="2100" dirty="0"/>
          </a:p>
          <a:p>
            <a:pPr algn="r"/>
            <a:r>
              <a:rPr lang="en-US" sz="2100" dirty="0"/>
              <a:t>4-Year Public </a:t>
            </a:r>
            <a:br>
              <a:rPr lang="en-US" sz="2100" dirty="0"/>
            </a:br>
            <a:r>
              <a:rPr lang="en-US" sz="2100" dirty="0"/>
              <a:t>Universities – A</a:t>
            </a:r>
            <a:br>
              <a:rPr lang="en-US" sz="2100" dirty="0"/>
            </a:br>
            <a:r>
              <a:rPr lang="en-US" sz="2100" dirty="0"/>
              <a:t>($0 EFC)</a:t>
            </a:r>
          </a:p>
        </p:txBody>
      </p:sp>
      <p:cxnSp>
        <p:nvCxnSpPr>
          <p:cNvPr id="5" name="Straight Arrow Connector 4"/>
          <p:cNvCxnSpPr>
            <a:stCxn id="9" idx="1"/>
          </p:cNvCxnSpPr>
          <p:nvPr/>
        </p:nvCxnSpPr>
        <p:spPr>
          <a:xfrm flipH="1">
            <a:off x="3593308" y="1871585"/>
            <a:ext cx="635792" cy="378697"/>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516329" y="3003611"/>
            <a:ext cx="742950" cy="492905"/>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140723" y="5200651"/>
            <a:ext cx="438286" cy="25967"/>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9279" y="3496516"/>
            <a:ext cx="1028700" cy="415498"/>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342900"/>
            <a:r>
              <a:rPr lang="en-US" sz="1050" dirty="0">
                <a:solidFill>
                  <a:sysClr val="windowText" lastClr="000000"/>
                </a:solidFill>
              </a:rPr>
              <a:t>Type &amp; amount of aid</a:t>
            </a:r>
          </a:p>
        </p:txBody>
      </p:sp>
      <p:sp>
        <p:nvSpPr>
          <p:cNvPr id="18" name="TextBox 17"/>
          <p:cNvSpPr txBox="1"/>
          <p:nvPr/>
        </p:nvSpPr>
        <p:spPr>
          <a:xfrm>
            <a:off x="4586288" y="5111202"/>
            <a:ext cx="2400300" cy="25391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342900"/>
            <a:r>
              <a:rPr lang="en-US" sz="1050" dirty="0">
                <a:solidFill>
                  <a:sysClr val="windowText" lastClr="000000"/>
                </a:solidFill>
              </a:rPr>
              <a:t>Additional  &amp; Contact Information</a:t>
            </a:r>
          </a:p>
        </p:txBody>
      </p:sp>
      <p:sp>
        <p:nvSpPr>
          <p:cNvPr id="9" name="TextBox 8"/>
          <p:cNvSpPr txBox="1"/>
          <p:nvPr/>
        </p:nvSpPr>
        <p:spPr>
          <a:xfrm>
            <a:off x="4229100" y="1663836"/>
            <a:ext cx="1085850" cy="415498"/>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342900"/>
            <a:r>
              <a:rPr lang="en-US" sz="1050" dirty="0">
                <a:solidFill>
                  <a:prstClr val="black"/>
                </a:solidFill>
              </a:rPr>
              <a:t>Cost of Attendance</a:t>
            </a:r>
          </a:p>
        </p:txBody>
      </p:sp>
    </p:spTree>
    <p:extLst>
      <p:ext uri="{BB962C8B-B14F-4D97-AF65-F5344CB8AC3E}">
        <p14:creationId xmlns:p14="http://schemas.microsoft.com/office/powerpoint/2010/main" val="422001194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32442" y="1551202"/>
            <a:ext cx="4629149" cy="3577069"/>
          </a:xfrm>
          <a:prstGeom prst="rect">
            <a:avLst/>
          </a:prstGeom>
          <a:ln w="9525" cap="sq">
            <a:solidFill>
              <a:schemeClr val="accent2"/>
            </a:solidFill>
            <a:prstDash val="solid"/>
            <a:miter lim="800000"/>
          </a:ln>
          <a:effectLst>
            <a:outerShdw blurRad="50800" dist="38100" dir="2700000" algn="tl" rotWithShape="0">
              <a:srgbClr val="000000">
                <a:alpha val="43000"/>
              </a:srgbClr>
            </a:outerShdw>
          </a:effectLst>
        </p:spPr>
      </p:pic>
      <p:cxnSp>
        <p:nvCxnSpPr>
          <p:cNvPr id="23" name="Straight Arrow Connector 22"/>
          <p:cNvCxnSpPr/>
          <p:nvPr/>
        </p:nvCxnSpPr>
        <p:spPr>
          <a:xfrm flipH="1">
            <a:off x="4761814" y="4477747"/>
            <a:ext cx="388831" cy="57917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176174" y="2205682"/>
            <a:ext cx="1034727" cy="81692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gn="r"/>
            <a:r>
              <a:rPr lang="en-US" sz="1800" dirty="0"/>
              <a:t>Sample Award Letter:</a:t>
            </a:r>
          </a:p>
        </p:txBody>
      </p:sp>
      <p:sp>
        <p:nvSpPr>
          <p:cNvPr id="8" name="Text Placeholder 7"/>
          <p:cNvSpPr>
            <a:spLocks noGrp="1"/>
          </p:cNvSpPr>
          <p:nvPr>
            <p:ph type="body" sz="half" idx="2"/>
          </p:nvPr>
        </p:nvSpPr>
        <p:spPr/>
        <p:txBody>
          <a:bodyPr vert="horz" lIns="68580" tIns="34290" rIns="68580" bIns="34290" rtlCol="0" anchor="ctr">
            <a:normAutofit/>
          </a:bodyPr>
          <a:lstStyle/>
          <a:p>
            <a:pPr algn="r"/>
            <a:endParaRPr lang="en-US" sz="2100" dirty="0"/>
          </a:p>
          <a:p>
            <a:pPr algn="r"/>
            <a:r>
              <a:rPr lang="en-US" sz="2100" dirty="0"/>
              <a:t>4-Year Private Universities – A</a:t>
            </a:r>
            <a:br>
              <a:rPr lang="en-US" sz="2100" dirty="0"/>
            </a:br>
            <a:r>
              <a:rPr lang="en-US" sz="2100" dirty="0"/>
              <a:t>($0 EFC)</a:t>
            </a:r>
          </a:p>
        </p:txBody>
      </p:sp>
      <p:cxnSp>
        <p:nvCxnSpPr>
          <p:cNvPr id="11" name="Straight Arrow Connector 10"/>
          <p:cNvCxnSpPr>
            <a:stCxn id="22" idx="3"/>
          </p:cNvCxnSpPr>
          <p:nvPr/>
        </p:nvCxnSpPr>
        <p:spPr>
          <a:xfrm flipV="1">
            <a:off x="3252957" y="2756552"/>
            <a:ext cx="251408" cy="11541"/>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76797" y="2749189"/>
            <a:ext cx="309203" cy="0"/>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2857500"/>
            <a:ext cx="400050" cy="1120758"/>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421982" y="1965144"/>
            <a:ext cx="544963" cy="172437"/>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5553" y="2975933"/>
            <a:ext cx="898100" cy="415498"/>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en-US"/>
            </a:defPPr>
            <a:lvl1pPr>
              <a:defRPr sz="14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a:r>
              <a:rPr lang="en-US" sz="1050" dirty="0"/>
              <a:t>Total Cost of Attendance</a:t>
            </a:r>
          </a:p>
        </p:txBody>
      </p:sp>
      <p:sp>
        <p:nvSpPr>
          <p:cNvPr id="13" name="TextBox 12"/>
          <p:cNvSpPr txBox="1"/>
          <p:nvPr/>
        </p:nvSpPr>
        <p:spPr>
          <a:xfrm>
            <a:off x="5079618" y="4246913"/>
            <a:ext cx="1344043" cy="415498"/>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en-US"/>
            </a:defPPr>
            <a:lvl1pPr>
              <a:defRPr sz="14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a:r>
              <a:rPr lang="en-US" sz="1050" dirty="0"/>
              <a:t>Additional &amp; Contact Information</a:t>
            </a:r>
          </a:p>
        </p:txBody>
      </p:sp>
      <p:sp>
        <p:nvSpPr>
          <p:cNvPr id="7" name="TextBox 6"/>
          <p:cNvSpPr txBox="1"/>
          <p:nvPr/>
        </p:nvSpPr>
        <p:spPr>
          <a:xfrm>
            <a:off x="4939924" y="2036065"/>
            <a:ext cx="1085850" cy="25391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en-US"/>
            </a:defPPr>
            <a:lvl1pPr>
              <a:defRPr sz="14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a:r>
              <a:rPr lang="en-US" sz="1050" dirty="0"/>
              <a:t>Direct Costs</a:t>
            </a:r>
          </a:p>
        </p:txBody>
      </p:sp>
      <p:sp>
        <p:nvSpPr>
          <p:cNvPr id="22" name="TextBox 21"/>
          <p:cNvSpPr txBox="1"/>
          <p:nvPr/>
        </p:nvSpPr>
        <p:spPr>
          <a:xfrm>
            <a:off x="2224257" y="2560344"/>
            <a:ext cx="1028700" cy="415498"/>
          </a:xfrm>
          <a:prstGeom prst="rect">
            <a:avLst/>
          </a:prstGeom>
          <a:solidFill>
            <a:schemeClr val="accent5">
              <a:lumMod val="75000"/>
            </a:schemeClr>
          </a:solidFill>
          <a:ln>
            <a:solidFill>
              <a:schemeClr val="accent5">
                <a:lumMod val="50000"/>
              </a:schemeClr>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342900"/>
            <a:r>
              <a:rPr lang="en-US" sz="1050" dirty="0">
                <a:solidFill>
                  <a:sysClr val="windowText" lastClr="000000"/>
                </a:solidFill>
              </a:rPr>
              <a:t>Type &amp; amount of aid</a:t>
            </a:r>
          </a:p>
        </p:txBody>
      </p:sp>
    </p:spTree>
    <p:extLst>
      <p:ext uri="{BB962C8B-B14F-4D97-AF65-F5344CB8AC3E}">
        <p14:creationId xmlns:p14="http://schemas.microsoft.com/office/powerpoint/2010/main" val="170648068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520182" y="861285"/>
          <a:ext cx="5091113" cy="5051822"/>
        </p:xfrm>
        <a:graphic>
          <a:graphicData uri="http://schemas.openxmlformats.org/presentationml/2006/ole">
            <mc:AlternateContent xmlns:mc="http://schemas.openxmlformats.org/markup-compatibility/2006">
              <mc:Choice xmlns:v="urn:schemas-microsoft-com:vml" Requires="v">
                <p:oleObj spid="_x0000_s2057" name="Worksheet" r:id="rId4" imgW="8524775" imgH="8458084" progId="Excel.Sheet.12">
                  <p:embed/>
                </p:oleObj>
              </mc:Choice>
              <mc:Fallback>
                <p:oleObj name="Worksheet" r:id="rId4" imgW="8524775" imgH="8458084" progId="Excel.Sheet.12">
                  <p:embed/>
                  <p:pic>
                    <p:nvPicPr>
                      <p:cNvPr id="0" name=""/>
                      <p:cNvPicPr/>
                      <p:nvPr/>
                    </p:nvPicPr>
                    <p:blipFill>
                      <a:blip r:embed="rId5"/>
                      <a:stretch>
                        <a:fillRect/>
                      </a:stretch>
                    </p:blipFill>
                    <p:spPr>
                      <a:xfrm>
                        <a:off x="3520182" y="861285"/>
                        <a:ext cx="5091113" cy="5051822"/>
                      </a:xfrm>
                      <a:prstGeom prst="rect">
                        <a:avLst/>
                      </a:prstGeom>
                    </p:spPr>
                  </p:pic>
                </p:oleObj>
              </mc:Fallback>
            </mc:AlternateContent>
          </a:graphicData>
        </a:graphic>
      </p:graphicFrame>
      <p:sp>
        <p:nvSpPr>
          <p:cNvPr id="6" name="Title 5"/>
          <p:cNvSpPr>
            <a:spLocks noGrp="1"/>
          </p:cNvSpPr>
          <p:nvPr>
            <p:ph type="title"/>
          </p:nvPr>
        </p:nvSpPr>
        <p:spPr>
          <a:xfrm>
            <a:off x="172947" y="1311924"/>
            <a:ext cx="2210612" cy="4601183"/>
          </a:xfrm>
        </p:spPr>
        <p:txBody>
          <a:bodyPr>
            <a:normAutofit fontScale="90000"/>
          </a:bodyPr>
          <a:lstStyle/>
          <a:p>
            <a:r>
              <a:rPr lang="en-US" sz="2200" dirty="0">
                <a:latin typeface="+mn-lt"/>
              </a:rPr>
              <a:t>For comparison, make a spreadsheet to compare:</a:t>
            </a:r>
            <a:br>
              <a:rPr lang="en-US" sz="2200" dirty="0">
                <a:latin typeface="+mn-lt"/>
              </a:rPr>
            </a:br>
            <a:r>
              <a:rPr lang="en-US" sz="2200" dirty="0">
                <a:latin typeface="+mn-lt"/>
              </a:rPr>
              <a:t/>
            </a:r>
            <a:br>
              <a:rPr lang="en-US" sz="2200" dirty="0">
                <a:latin typeface="+mn-lt"/>
              </a:rPr>
            </a:br>
            <a:r>
              <a:rPr lang="en-US" sz="2200" dirty="0">
                <a:latin typeface="+mn-lt"/>
              </a:rPr>
              <a:t>Cost of Attendance</a:t>
            </a:r>
            <a:br>
              <a:rPr lang="en-US" sz="2200" dirty="0">
                <a:latin typeface="+mn-lt"/>
              </a:rPr>
            </a:br>
            <a:r>
              <a:rPr lang="en-US" sz="2200" dirty="0">
                <a:latin typeface="+mn-lt"/>
              </a:rPr>
              <a:t>Total Gift Aid</a:t>
            </a:r>
            <a:br>
              <a:rPr lang="en-US" sz="2200" dirty="0">
                <a:latin typeface="+mn-lt"/>
              </a:rPr>
            </a:br>
            <a:r>
              <a:rPr lang="en-US" sz="2200" dirty="0">
                <a:latin typeface="+mn-lt"/>
              </a:rPr>
              <a:t>Total Student Loans</a:t>
            </a:r>
            <a:br>
              <a:rPr lang="en-US" sz="2200" dirty="0">
                <a:latin typeface="+mn-lt"/>
              </a:rPr>
            </a:br>
            <a:r>
              <a:rPr lang="en-US" sz="2200" dirty="0">
                <a:latin typeface="+mn-lt"/>
              </a:rPr>
              <a:t>Awarded Work Study</a:t>
            </a:r>
            <a:br>
              <a:rPr lang="en-US" sz="2200" dirty="0">
                <a:latin typeface="+mn-lt"/>
              </a:rPr>
            </a:br>
            <a:r>
              <a:rPr lang="en-US" sz="2200" dirty="0">
                <a:latin typeface="+mn-lt"/>
              </a:rPr>
              <a:t/>
            </a:r>
            <a:br>
              <a:rPr lang="en-US" sz="2200" dirty="0">
                <a:latin typeface="+mn-lt"/>
              </a:rPr>
            </a:br>
            <a:r>
              <a:rPr lang="en-US" sz="2200" dirty="0">
                <a:latin typeface="+mn-lt"/>
              </a:rPr>
              <a:t>The ‘bottom line’ then shows the additional contribution, if any, that the student and parents need to make to meet the full COA.</a:t>
            </a:r>
            <a:r>
              <a:rPr lang="en-US" b="1" dirty="0">
                <a:latin typeface="Century Gothic" panose="020B0502020202020204" pitchFamily="34" charset="0"/>
              </a:rPr>
              <a:t/>
            </a:r>
            <a:br>
              <a:rPr lang="en-US" b="1" dirty="0">
                <a:latin typeface="Century Gothic" panose="020B0502020202020204" pitchFamily="34" charset="0"/>
              </a:rPr>
            </a:br>
            <a:endParaRPr lang="en-US" dirty="0"/>
          </a:p>
        </p:txBody>
      </p:sp>
      <p:sp>
        <p:nvSpPr>
          <p:cNvPr id="2" name="Slide Number Placeholder 1"/>
          <p:cNvSpPr>
            <a:spLocks noGrp="1"/>
          </p:cNvSpPr>
          <p:nvPr>
            <p:ph type="sldNum" sz="quarter" idx="12"/>
          </p:nvPr>
        </p:nvSpPr>
        <p:spPr/>
        <p:txBody>
          <a:bodyPr/>
          <a:lstStyle/>
          <a:p>
            <a:fld id="{32812E0E-C58D-45CD-BD69-23634E9A667D}" type="slidenum">
              <a:rPr lang="en-US" smtClean="0"/>
              <a:pPr/>
              <a:t>16</a:t>
            </a:fld>
            <a:endParaRPr lang="en-US" dirty="0"/>
          </a:p>
        </p:txBody>
      </p:sp>
      <p:sp>
        <p:nvSpPr>
          <p:cNvPr id="5" name="Oval 4"/>
          <p:cNvSpPr/>
          <p:nvPr/>
        </p:nvSpPr>
        <p:spPr>
          <a:xfrm>
            <a:off x="5077691" y="2914650"/>
            <a:ext cx="616528" cy="1371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Arrow Connector 7"/>
          <p:cNvCxnSpPr/>
          <p:nvPr/>
        </p:nvCxnSpPr>
        <p:spPr>
          <a:xfrm flipH="1">
            <a:off x="4398819" y="2533650"/>
            <a:ext cx="484909" cy="381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71284" y="2485168"/>
            <a:ext cx="448898" cy="4125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Online Comparison Tool</a:t>
            </a:r>
            <a:endParaRPr lang="en-US" dirty="0"/>
          </a:p>
        </p:txBody>
      </p:sp>
      <p:sp>
        <p:nvSpPr>
          <p:cNvPr id="5" name="Content Placeholder 4"/>
          <p:cNvSpPr>
            <a:spLocks noGrp="1"/>
          </p:cNvSpPr>
          <p:nvPr>
            <p:ph idx="1"/>
          </p:nvPr>
        </p:nvSpPr>
        <p:spPr>
          <a:xfrm>
            <a:off x="2901951" y="-745236"/>
            <a:ext cx="5486400" cy="5120640"/>
          </a:xfrm>
        </p:spPr>
        <p:txBody>
          <a:bodyPr/>
          <a:lstStyle/>
          <a:p>
            <a:r>
              <a:rPr lang="en-US" sz="2400" dirty="0" smtClean="0"/>
              <a:t>BigFuture: </a:t>
            </a:r>
            <a:r>
              <a:rPr lang="en-US" sz="2400" dirty="0" smtClean="0">
                <a:hlinkClick r:id="rId3"/>
              </a:rPr>
              <a:t>https</a:t>
            </a:r>
            <a:r>
              <a:rPr lang="en-US" sz="2400" dirty="0">
                <a:hlinkClick r:id="rId3"/>
              </a:rPr>
              <a:t>://</a:t>
            </a:r>
            <a:r>
              <a:rPr lang="en-US" sz="2400" dirty="0" smtClean="0">
                <a:hlinkClick r:id="rId3"/>
              </a:rPr>
              <a:t>bigfuture.collegeboard.org/pay-for-college/financial-aid-awards/compare-aid-calculator</a:t>
            </a:r>
            <a:r>
              <a:rPr lang="en-US" sz="2400" dirty="0" smtClean="0"/>
              <a:t> </a:t>
            </a:r>
          </a:p>
          <a:p>
            <a:endParaRPr lang="en-US" dirty="0" smtClean="0"/>
          </a:p>
          <a:p>
            <a:endParaRPr lang="en-US" dirty="0"/>
          </a:p>
        </p:txBody>
      </p:sp>
      <p:pic>
        <p:nvPicPr>
          <p:cNvPr id="8" name="Picture 7"/>
          <p:cNvPicPr/>
          <p:nvPr/>
        </p:nvPicPr>
        <p:blipFill rotWithShape="1">
          <a:blip r:embed="rId4"/>
          <a:srcRect l="55930" t="10824" r="3525" b="11128"/>
          <a:stretch/>
        </p:blipFill>
        <p:spPr bwMode="auto">
          <a:xfrm>
            <a:off x="2850830" y="2404735"/>
            <a:ext cx="5588642" cy="3727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35769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Tools</a:t>
            </a:r>
            <a:endParaRPr lang="en-US" dirty="0"/>
          </a:p>
        </p:txBody>
      </p:sp>
      <p:sp>
        <p:nvSpPr>
          <p:cNvPr id="5" name="Content Placeholder 4"/>
          <p:cNvSpPr>
            <a:spLocks noGrp="1"/>
          </p:cNvSpPr>
          <p:nvPr>
            <p:ph idx="1"/>
          </p:nvPr>
        </p:nvSpPr>
        <p:spPr>
          <a:xfrm>
            <a:off x="2812499" y="864109"/>
            <a:ext cx="5486400" cy="5120640"/>
          </a:xfrm>
        </p:spPr>
        <p:txBody>
          <a:bodyPr/>
          <a:lstStyle/>
          <a:p>
            <a:pPr marL="0" indent="0">
              <a:buNone/>
            </a:pPr>
            <a:endParaRPr lang="en-US" sz="2400" dirty="0" smtClean="0"/>
          </a:p>
          <a:p>
            <a:pPr marL="0" indent="0">
              <a:buNone/>
            </a:pPr>
            <a:endParaRPr lang="en-US" sz="2400" dirty="0"/>
          </a:p>
          <a:p>
            <a:pPr marL="0" indent="0">
              <a:buNone/>
            </a:pPr>
            <a:r>
              <a:rPr lang="en-US" sz="2400" dirty="0" smtClean="0"/>
              <a:t>More Resources:</a:t>
            </a:r>
          </a:p>
          <a:p>
            <a:r>
              <a:rPr lang="en-US" dirty="0"/>
              <a:t>Award Letter Worksheets (fillable forms)</a:t>
            </a:r>
          </a:p>
          <a:p>
            <a:pPr lvl="1"/>
            <a:r>
              <a:rPr lang="en-US" u="sng" dirty="0">
                <a:hlinkClick r:id="rId3"/>
              </a:rPr>
              <a:t>Key components</a:t>
            </a:r>
            <a:endParaRPr lang="en-US" dirty="0"/>
          </a:p>
          <a:p>
            <a:pPr lvl="1"/>
            <a:r>
              <a:rPr lang="en-US" u="sng" dirty="0">
                <a:hlinkClick r:id="rId4"/>
              </a:rPr>
              <a:t>Living on campus</a:t>
            </a:r>
            <a:endParaRPr lang="en-US" dirty="0"/>
          </a:p>
          <a:p>
            <a:pPr lvl="1"/>
            <a:r>
              <a:rPr lang="en-US" u="sng" dirty="0">
                <a:hlinkClick r:id="rId5"/>
              </a:rPr>
              <a:t>Living off campus</a:t>
            </a:r>
            <a:endParaRPr lang="en-US" dirty="0"/>
          </a:p>
          <a:p>
            <a:r>
              <a:rPr lang="en-US" u="sng" dirty="0">
                <a:hlinkClick r:id="rId6"/>
              </a:rPr>
              <a:t>College Knowledge Chapter 4: Paying for </a:t>
            </a:r>
            <a:r>
              <a:rPr lang="en-US" u="sng" dirty="0" smtClean="0">
                <a:hlinkClick r:id="rId6"/>
              </a:rPr>
              <a:t>College</a:t>
            </a:r>
            <a:endParaRPr lang="en-US" dirty="0" smtClean="0"/>
          </a:p>
          <a:p>
            <a:endParaRPr lang="en-US" sz="2400" dirty="0"/>
          </a:p>
          <a:p>
            <a:r>
              <a:rPr lang="en-US" sz="2400" dirty="0"/>
              <a:t>Find on: </a:t>
            </a:r>
            <a:r>
              <a:rPr lang="en-US" sz="2400" dirty="0">
                <a:hlinkClick r:id="rId7"/>
              </a:rPr>
              <a:t>https://</a:t>
            </a:r>
            <a:r>
              <a:rPr lang="en-US" sz="2400" dirty="0" smtClean="0">
                <a:hlinkClick r:id="rId7"/>
              </a:rPr>
              <a:t>readysetgrad.wa.gov/educators/grad/information-educators-and-volunteers</a:t>
            </a:r>
            <a:r>
              <a:rPr lang="en-US" sz="2400" dirty="0" smtClean="0"/>
              <a:t> </a:t>
            </a:r>
            <a:endParaRPr lang="en-US" sz="2400" dirty="0" smtClean="0"/>
          </a:p>
          <a:p>
            <a:endParaRPr lang="en-US" dirty="0" smtClean="0"/>
          </a:p>
          <a:p>
            <a:endParaRPr lang="en-US" dirty="0"/>
          </a:p>
        </p:txBody>
      </p:sp>
    </p:spTree>
    <p:extLst>
      <p:ext uri="{BB962C8B-B14F-4D97-AF65-F5344CB8AC3E}">
        <p14:creationId xmlns:p14="http://schemas.microsoft.com/office/powerpoint/2010/main" val="16015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a:t/>
            </a:r>
            <a:br>
              <a:rPr lang="en-US" dirty="0"/>
            </a:br>
            <a:r>
              <a:rPr lang="en-US" dirty="0"/>
              <a:t>Can the Student Afford It?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0476703"/>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402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Our GEAR UP Team includes: </a:t>
            </a:r>
            <a:endParaRPr lang="en-US" dirty="0"/>
          </a:p>
        </p:txBody>
      </p:sp>
    </p:spTree>
    <p:extLst>
      <p:ext uri="{BB962C8B-B14F-4D97-AF65-F5344CB8AC3E}">
        <p14:creationId xmlns:p14="http://schemas.microsoft.com/office/powerpoint/2010/main" val="394263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r>
            <a:br>
              <a:rPr lang="en-US" dirty="0" smtClean="0"/>
            </a:br>
            <a:r>
              <a:rPr lang="en-US" dirty="0"/>
              <a:t/>
            </a:r>
            <a:br>
              <a:rPr lang="en-US" dirty="0"/>
            </a:br>
            <a:r>
              <a:rPr lang="en-US" dirty="0" smtClean="0"/>
              <a:t>Questions About Financial Aid Awards?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1212781"/>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626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a:t>
            </a:r>
            <a:r>
              <a:rPr lang="en-US" dirty="0"/>
              <a:t>M</a:t>
            </a:r>
            <a:r>
              <a:rPr lang="en-US" dirty="0" smtClean="0"/>
              <a:t>ust Reapply Each Year</a:t>
            </a:r>
            <a:endParaRPr lang="en-US" dirty="0"/>
          </a:p>
        </p:txBody>
      </p:sp>
      <p:sp>
        <p:nvSpPr>
          <p:cNvPr id="2" name="Content Placeholder 1"/>
          <p:cNvSpPr>
            <a:spLocks noGrp="1"/>
          </p:cNvSpPr>
          <p:nvPr>
            <p:ph idx="1"/>
          </p:nvPr>
        </p:nvSpPr>
        <p:spPr/>
        <p:txBody>
          <a:bodyPr/>
          <a:lstStyle/>
          <a:p>
            <a:pPr marL="771525" lvl="1" indent="-257175"/>
            <a:endParaRPr lang="en-US" dirty="0" smtClean="0"/>
          </a:p>
          <a:p>
            <a:pPr lvl="1" indent="0">
              <a:buNone/>
            </a:pPr>
            <a:endParaRPr lang="en-US" dirty="0"/>
          </a:p>
        </p:txBody>
      </p:sp>
      <p:graphicFrame>
        <p:nvGraphicFramePr>
          <p:cNvPr id="5" name="Diagram 4"/>
          <p:cNvGraphicFramePr/>
          <p:nvPr>
            <p:extLst>
              <p:ext uri="{D42A27DB-BD31-4B8C-83A1-F6EECF244321}">
                <p14:modId xmlns:p14="http://schemas.microsoft.com/office/powerpoint/2010/main" val="4224175034"/>
              </p:ext>
            </p:extLst>
          </p:nvPr>
        </p:nvGraphicFramePr>
        <p:xfrm>
          <a:off x="1694688" y="864108"/>
          <a:ext cx="8034528" cy="536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527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Two Suggested Resources</a:t>
            </a:r>
            <a:br>
              <a:rPr lang="en-US" dirty="0" smtClean="0"/>
            </a:br>
            <a:r>
              <a:rPr lang="en-US" dirty="0"/>
              <a:t/>
            </a:r>
            <a:br>
              <a:rPr lang="en-US"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1650" dirty="0"/>
              <a:t/>
            </a:r>
            <a:br>
              <a:rPr lang="en-US" sz="1650" dirty="0"/>
            </a:br>
            <a:r>
              <a:rPr lang="en-US" sz="2100" dirty="0"/>
              <a:t> </a:t>
            </a:r>
            <a:br>
              <a:rPr lang="en-US" sz="2100" dirty="0"/>
            </a:br>
            <a:endParaRPr lang="en-US" sz="2100" dirty="0"/>
          </a:p>
        </p:txBody>
      </p:sp>
      <p:pic>
        <p:nvPicPr>
          <p:cNvPr id="9" name="Content Placeholder 8"/>
          <p:cNvPicPr>
            <a:picLocks noGrp="1" noChangeAspect="1"/>
          </p:cNvPicPr>
          <p:nvPr>
            <p:ph sz="half" idx="1"/>
          </p:nvPr>
        </p:nvPicPr>
        <p:blipFill>
          <a:blip r:embed="rId3"/>
          <a:stretch>
            <a:fillRect/>
          </a:stretch>
        </p:blipFill>
        <p:spPr>
          <a:xfrm>
            <a:off x="2900363" y="2520792"/>
            <a:ext cx="2606675" cy="1816416"/>
          </a:xfrm>
          <a:prstGeom prst="rect">
            <a:avLst/>
          </a:prstGeom>
        </p:spPr>
      </p:pic>
      <p:sp>
        <p:nvSpPr>
          <p:cNvPr id="2" name="Content Placeholder 1"/>
          <p:cNvSpPr>
            <a:spLocks noGrp="1"/>
          </p:cNvSpPr>
          <p:nvPr>
            <p:ph sz="half" idx="2"/>
          </p:nvPr>
        </p:nvSpPr>
        <p:spPr/>
        <p:txBody>
          <a:bodyPr/>
          <a:lstStyle/>
          <a:p>
            <a:pPr marL="0" indent="0" algn="ctr">
              <a:buNone/>
            </a:pPr>
            <a:r>
              <a:rPr lang="en-US" b="1" dirty="0">
                <a:solidFill>
                  <a:schemeClr val="tx2"/>
                </a:solidFill>
              </a:rPr>
              <a:t>Financial Aid </a:t>
            </a:r>
            <a:r>
              <a:rPr lang="en-US" b="1" dirty="0" smtClean="0">
                <a:solidFill>
                  <a:schemeClr val="tx2"/>
                </a:solidFill>
              </a:rPr>
              <a:t>101</a:t>
            </a:r>
          </a:p>
          <a:p>
            <a:pPr marL="0" indent="0">
              <a:buNone/>
            </a:pPr>
            <a:r>
              <a:rPr lang="en-US" dirty="0" smtClean="0"/>
              <a:t>Use </a:t>
            </a:r>
            <a:r>
              <a:rPr lang="en-US" dirty="0"/>
              <a:t>this guide to learn how you can begin finding and applying for money to finance your education</a:t>
            </a:r>
            <a:r>
              <a:rPr lang="en-US" dirty="0" smtClean="0"/>
              <a:t>!</a:t>
            </a:r>
          </a:p>
          <a:p>
            <a:pPr marL="0" indent="0">
              <a:buNone/>
            </a:pPr>
            <a:r>
              <a:rPr lang="en-US" sz="1500" b="1" dirty="0">
                <a:hlinkClick r:id="rId4"/>
              </a:rPr>
              <a:t>http://gearup.wa.gov/resources/washington-state-gear-resources</a:t>
            </a:r>
            <a:r>
              <a:rPr lang="en-US" sz="1500" b="1" dirty="0"/>
              <a:t> </a:t>
            </a:r>
          </a:p>
        </p:txBody>
      </p:sp>
      <p:sp>
        <p:nvSpPr>
          <p:cNvPr id="4" name="Slide Number Placeholder 3"/>
          <p:cNvSpPr>
            <a:spLocks noGrp="1"/>
          </p:cNvSpPr>
          <p:nvPr>
            <p:ph type="sldNum" sz="quarter" idx="12"/>
          </p:nvPr>
        </p:nvSpPr>
        <p:spPr/>
        <p:txBody>
          <a:bodyPr/>
          <a:lstStyle/>
          <a:p>
            <a:fld id="{32812E0E-C58D-45CD-BD69-23634E9A667D}" type="slidenum">
              <a:rPr lang="en-US" smtClean="0"/>
              <a:pPr/>
              <a:t>22</a:t>
            </a:fld>
            <a:endParaRPr lang="en-US" dirty="0"/>
          </a:p>
        </p:txBody>
      </p:sp>
      <p:sp>
        <p:nvSpPr>
          <p:cNvPr id="5" name="Rectangle 4"/>
          <p:cNvSpPr/>
          <p:nvPr/>
        </p:nvSpPr>
        <p:spPr>
          <a:xfrm>
            <a:off x="2894838" y="4471339"/>
            <a:ext cx="2968752" cy="646331"/>
          </a:xfrm>
          <a:prstGeom prst="rect">
            <a:avLst/>
          </a:prstGeom>
        </p:spPr>
        <p:txBody>
          <a:bodyPr wrap="square">
            <a:spAutoFit/>
          </a:bodyPr>
          <a:lstStyle/>
          <a:p>
            <a:r>
              <a:rPr lang="en-US" dirty="0">
                <a:hlinkClick r:id="rId5"/>
              </a:rPr>
              <a:t>www.readysetgrad.org/college/financial-aid-101</a:t>
            </a:r>
            <a:endParaRPr lang="en-US" dirty="0"/>
          </a:p>
        </p:txBody>
      </p:sp>
      <p:sp>
        <p:nvSpPr>
          <p:cNvPr id="6" name="Rectangle 5"/>
          <p:cNvSpPr/>
          <p:nvPr/>
        </p:nvSpPr>
        <p:spPr>
          <a:xfrm>
            <a:off x="3265194" y="2084395"/>
            <a:ext cx="1630896" cy="369332"/>
          </a:xfrm>
          <a:prstGeom prst="rect">
            <a:avLst/>
          </a:prstGeom>
        </p:spPr>
        <p:txBody>
          <a:bodyPr wrap="none">
            <a:spAutoFit/>
          </a:bodyPr>
          <a:lstStyle/>
          <a:p>
            <a:pPr algn="ctr"/>
            <a:r>
              <a:rPr lang="en-US" b="1" dirty="0" smtClean="0">
                <a:solidFill>
                  <a:schemeClr val="tx2"/>
                </a:solidFill>
              </a:rPr>
              <a:t>ReadySetGrad</a:t>
            </a:r>
            <a:endParaRPr lang="en-US" b="1" dirty="0">
              <a:solidFill>
                <a:schemeClr val="tx2"/>
              </a:solidFill>
            </a:endParaRPr>
          </a:p>
        </p:txBody>
      </p:sp>
    </p:spTree>
    <p:extLst>
      <p:ext uri="{BB962C8B-B14F-4D97-AF65-F5344CB8AC3E}">
        <p14:creationId xmlns:p14="http://schemas.microsoft.com/office/powerpoint/2010/main" val="140737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WashBoard – </a:t>
            </a:r>
            <a:br>
              <a:rPr lang="en-US" dirty="0" smtClean="0"/>
            </a:br>
            <a:r>
              <a:rPr lang="en-US" dirty="0"/>
              <a:t/>
            </a:r>
            <a:br>
              <a:rPr lang="en-US" dirty="0"/>
            </a:br>
            <a:r>
              <a:rPr lang="en-US" sz="3000" i="1" dirty="0"/>
              <a:t>Free Scholarship Search for Students  </a:t>
            </a:r>
            <a:br>
              <a:rPr lang="en-US" sz="3000" i="1" dirty="0"/>
            </a:br>
            <a:r>
              <a:rPr lang="en-US" sz="3000" i="1" dirty="0"/>
              <a:t> </a:t>
            </a:r>
            <a:endParaRPr lang="en-US" sz="2025" dirty="0"/>
          </a:p>
        </p:txBody>
      </p:sp>
      <p:pic>
        <p:nvPicPr>
          <p:cNvPr id="6" name="Content Placeholder 5"/>
          <p:cNvPicPr>
            <a:picLocks noGrp="1" noChangeAspect="1"/>
          </p:cNvPicPr>
          <p:nvPr>
            <p:ph idx="1"/>
          </p:nvPr>
        </p:nvPicPr>
        <p:blipFill>
          <a:blip r:embed="rId3"/>
          <a:stretch>
            <a:fillRect/>
          </a:stretch>
        </p:blipFill>
        <p:spPr>
          <a:xfrm>
            <a:off x="2901950" y="1541468"/>
            <a:ext cx="5486400" cy="3765539"/>
          </a:xfrm>
          <a:prstGeom prst="rect">
            <a:avLst/>
          </a:prstGeom>
        </p:spPr>
      </p:pic>
      <p:sp>
        <p:nvSpPr>
          <p:cNvPr id="2" name="Rectangle 1"/>
          <p:cNvSpPr/>
          <p:nvPr/>
        </p:nvSpPr>
        <p:spPr>
          <a:xfrm>
            <a:off x="4375571" y="5540355"/>
            <a:ext cx="2539157" cy="369332"/>
          </a:xfrm>
          <a:prstGeom prst="rect">
            <a:avLst/>
          </a:prstGeom>
        </p:spPr>
        <p:txBody>
          <a:bodyPr wrap="none">
            <a:spAutoFit/>
          </a:bodyPr>
          <a:lstStyle/>
          <a:p>
            <a:r>
              <a:rPr lang="en-US" dirty="0">
                <a:hlinkClick r:id="rId4"/>
              </a:rPr>
              <a:t>www.thewashboard.org</a:t>
            </a:r>
            <a:r>
              <a:rPr lang="en-US" dirty="0"/>
              <a:t> </a:t>
            </a:r>
          </a:p>
        </p:txBody>
      </p:sp>
    </p:spTree>
    <p:extLst>
      <p:ext uri="{BB962C8B-B14F-4D97-AF65-F5344CB8AC3E}">
        <p14:creationId xmlns:p14="http://schemas.microsoft.com/office/powerpoint/2010/main" val="1206234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2400301" cy="4601183"/>
          </a:xfrm>
        </p:spPr>
        <p:txBody>
          <a:bodyPr>
            <a:normAutofit/>
          </a:bodyPr>
          <a:lstStyle/>
          <a:p>
            <a:r>
              <a:rPr lang="en-US" dirty="0" smtClean="0"/>
              <a:t>Scholarship Search Engines/Banks</a:t>
            </a:r>
            <a:endParaRPr lang="en-US" dirty="0"/>
          </a:p>
        </p:txBody>
      </p:sp>
      <p:sp>
        <p:nvSpPr>
          <p:cNvPr id="3" name="Content Placeholder 2"/>
          <p:cNvSpPr>
            <a:spLocks noGrp="1"/>
          </p:cNvSpPr>
          <p:nvPr>
            <p:ph sz="half" idx="1"/>
          </p:nvPr>
        </p:nvSpPr>
        <p:spPr>
          <a:xfrm>
            <a:off x="2621280" y="868680"/>
            <a:ext cx="3462528" cy="5120640"/>
          </a:xfrm>
        </p:spPr>
        <p:txBody>
          <a:bodyPr numCol="1">
            <a:noAutofit/>
          </a:bodyPr>
          <a:lstStyle/>
          <a:p>
            <a:pPr lvl="0"/>
            <a:r>
              <a:rPr lang="en-US" sz="2000" u="sng" dirty="0">
                <a:hlinkClick r:id="rId3"/>
              </a:rPr>
              <a:t>TheWashboard.org </a:t>
            </a:r>
            <a:endParaRPr lang="en-US" sz="2000" dirty="0"/>
          </a:p>
          <a:p>
            <a:pPr lvl="0"/>
            <a:r>
              <a:rPr lang="en-US" sz="2000" u="sng" dirty="0">
                <a:hlinkClick r:id="rId4"/>
              </a:rPr>
              <a:t>Gearup.wa.gov</a:t>
            </a:r>
            <a:r>
              <a:rPr lang="en-US" sz="2000" dirty="0"/>
              <a:t> </a:t>
            </a:r>
          </a:p>
          <a:p>
            <a:pPr lvl="0"/>
            <a:r>
              <a:rPr lang="en-US" sz="2000" u="sng" dirty="0">
                <a:hlinkClick r:id="rId5"/>
              </a:rPr>
              <a:t>Bigfuture.collegeboard.com</a:t>
            </a:r>
            <a:endParaRPr lang="en-US" sz="2000" dirty="0"/>
          </a:p>
          <a:p>
            <a:pPr lvl="0"/>
            <a:r>
              <a:rPr lang="en-US" sz="2000" u="sng" dirty="0">
                <a:hlinkClick r:id="rId6"/>
              </a:rPr>
              <a:t>Collegegreenlight.com</a:t>
            </a:r>
            <a:endParaRPr lang="en-US" sz="2000" dirty="0"/>
          </a:p>
          <a:p>
            <a:pPr lvl="0"/>
            <a:r>
              <a:rPr lang="en-US" sz="2000" u="sng" dirty="0">
                <a:hlinkClick r:id="rId7"/>
              </a:rPr>
              <a:t>Unigo.com</a:t>
            </a:r>
            <a:endParaRPr lang="en-US" sz="2000" dirty="0"/>
          </a:p>
          <a:p>
            <a:pPr lvl="0"/>
            <a:r>
              <a:rPr lang="en-US" sz="2000" u="sng" dirty="0">
                <a:hlinkClick r:id="rId8"/>
              </a:rPr>
              <a:t>Scholarship Junkies’ Scholarship Bank </a:t>
            </a:r>
            <a:endParaRPr lang="en-US" sz="2000" dirty="0"/>
          </a:p>
          <a:p>
            <a:pPr lvl="0"/>
            <a:r>
              <a:rPr lang="en-US" sz="2000" u="sng" dirty="0">
                <a:hlinkClick r:id="rId9"/>
              </a:rPr>
              <a:t>My College Dollar$</a:t>
            </a:r>
            <a:endParaRPr lang="en-US" sz="2000" dirty="0"/>
          </a:p>
          <a:p>
            <a:pPr lvl="0"/>
            <a:r>
              <a:rPr lang="en-US" sz="2000" u="sng" dirty="0">
                <a:hlinkClick r:id="rId10"/>
              </a:rPr>
              <a:t>Scholarship 360</a:t>
            </a:r>
            <a:endParaRPr lang="en-US" sz="2000" dirty="0"/>
          </a:p>
          <a:p>
            <a:pPr lvl="0"/>
            <a:r>
              <a:rPr lang="en-US" sz="2000" u="sng" dirty="0">
                <a:hlinkClick r:id="rId11"/>
              </a:rPr>
              <a:t>Fastweb.com</a:t>
            </a:r>
            <a:endParaRPr lang="en-US" sz="2000" dirty="0"/>
          </a:p>
          <a:p>
            <a:pPr lvl="0"/>
            <a:r>
              <a:rPr lang="en-US" sz="2000" u="sng" dirty="0">
                <a:hlinkClick r:id="rId12"/>
              </a:rPr>
              <a:t>Scholarships.com</a:t>
            </a:r>
            <a:endParaRPr lang="en-US" sz="2000" dirty="0"/>
          </a:p>
        </p:txBody>
      </p:sp>
      <p:pic>
        <p:nvPicPr>
          <p:cNvPr id="6" name="Content Placeholder 5"/>
          <p:cNvPicPr>
            <a:picLocks noGrp="1" noChangeAspect="1"/>
          </p:cNvPicPr>
          <p:nvPr>
            <p:ph sz="half" idx="2"/>
          </p:nvPr>
        </p:nvPicPr>
        <p:blipFill>
          <a:blip r:embed="rId13" cstate="print">
            <a:extLst>
              <a:ext uri="{28A0092B-C50C-407E-A947-70E740481C1C}">
                <a14:useLocalDpi xmlns:a14="http://schemas.microsoft.com/office/drawing/2010/main" val="0"/>
              </a:ext>
            </a:extLst>
          </a:blip>
          <a:stretch>
            <a:fillRect/>
          </a:stretch>
        </p:blipFill>
        <p:spPr>
          <a:xfrm>
            <a:off x="5404183" y="3779520"/>
            <a:ext cx="3739817" cy="2806123"/>
          </a:xfrm>
        </p:spPr>
      </p:pic>
    </p:spTree>
    <p:extLst>
      <p:ext uri="{BB962C8B-B14F-4D97-AF65-F5344CB8AC3E}">
        <p14:creationId xmlns:p14="http://schemas.microsoft.com/office/powerpoint/2010/main" val="3997695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Making the College Choice</a:t>
            </a:r>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01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123838"/>
            <a:ext cx="2414016" cy="4601183"/>
          </a:xfrm>
        </p:spPr>
        <p:txBody>
          <a:bodyPr/>
          <a:lstStyle/>
          <a:p>
            <a:r>
              <a:rPr lang="en-US" dirty="0" smtClean="0"/>
              <a:t>Senior/College Signing Day </a:t>
            </a:r>
            <a:endParaRPr lang="en-US" dirty="0"/>
          </a:p>
        </p:txBody>
      </p:sp>
      <p:sp>
        <p:nvSpPr>
          <p:cNvPr id="3" name="Content Placeholder 2"/>
          <p:cNvSpPr>
            <a:spLocks noGrp="1"/>
          </p:cNvSpPr>
          <p:nvPr>
            <p:ph idx="1"/>
          </p:nvPr>
        </p:nvSpPr>
        <p:spPr/>
        <p:txBody>
          <a:bodyPr>
            <a:normAutofit/>
          </a:bodyPr>
          <a:lstStyle/>
          <a:p>
            <a:r>
              <a:rPr lang="en-US" sz="3200" i="1" dirty="0" smtClean="0">
                <a:solidFill>
                  <a:srgbClr val="FFC000"/>
                </a:solidFill>
              </a:rPr>
              <a:t>Insert information on your school’s events</a:t>
            </a:r>
            <a:endParaRPr lang="en-US" sz="3200" i="1" dirty="0">
              <a:solidFill>
                <a:srgbClr val="FFC000"/>
              </a:solidFill>
            </a:endParaRPr>
          </a:p>
        </p:txBody>
      </p:sp>
    </p:spTree>
    <p:extLst>
      <p:ext uri="{BB962C8B-B14F-4D97-AF65-F5344CB8AC3E}">
        <p14:creationId xmlns:p14="http://schemas.microsoft.com/office/powerpoint/2010/main" val="18278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 &amp; June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76821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43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Summer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4267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70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 Next Mobile Messaging Campaign</a:t>
            </a:r>
          </a:p>
        </p:txBody>
      </p:sp>
      <p:sp>
        <p:nvSpPr>
          <p:cNvPr id="3" name="Content Placeholder 2"/>
          <p:cNvSpPr>
            <a:spLocks noGrp="1"/>
          </p:cNvSpPr>
          <p:nvPr>
            <p:ph sz="half" idx="1"/>
          </p:nvPr>
        </p:nvSpPr>
        <p:spPr/>
        <p:txBody>
          <a:bodyPr>
            <a:normAutofit/>
          </a:bodyPr>
          <a:lstStyle/>
          <a:p>
            <a:pPr marL="0" indent="0">
              <a:buNone/>
            </a:pPr>
            <a:r>
              <a:rPr lang="en-US" sz="2400" dirty="0"/>
              <a:t>Up Next will provide students and families across </a:t>
            </a:r>
            <a:r>
              <a:rPr lang="en-US" sz="2400" dirty="0" smtClean="0"/>
              <a:t>the country </a:t>
            </a:r>
            <a:r>
              <a:rPr lang="en-US" sz="2400" dirty="0"/>
              <a:t>with personalized information and encouragement to complete important college </a:t>
            </a:r>
            <a:r>
              <a:rPr lang="en-US" sz="2400" dirty="0" smtClean="0"/>
              <a:t>and financial </a:t>
            </a:r>
            <a:r>
              <a:rPr lang="en-US" sz="2400" dirty="0"/>
              <a:t>aid milestones and tasks</a:t>
            </a:r>
            <a:r>
              <a:rPr lang="en-US" dirty="0" smtClean="0"/>
              <a:t>.</a:t>
            </a:r>
            <a:endParaRPr lang="en-US" dirty="0"/>
          </a:p>
        </p:txBody>
      </p:sp>
      <p:pic>
        <p:nvPicPr>
          <p:cNvPr id="8" name="Picture 7"/>
          <p:cNvPicPr>
            <a:picLocks noChangeAspect="1"/>
          </p:cNvPicPr>
          <p:nvPr/>
        </p:nvPicPr>
        <p:blipFill>
          <a:blip r:embed="rId3"/>
          <a:stretch>
            <a:fillRect/>
          </a:stretch>
        </p:blipFill>
        <p:spPr>
          <a:xfrm>
            <a:off x="5781174" y="2048184"/>
            <a:ext cx="2770872" cy="2135309"/>
          </a:xfrm>
          <a:prstGeom prst="rect">
            <a:avLst/>
          </a:prstGeom>
        </p:spPr>
      </p:pic>
    </p:spTree>
    <p:extLst>
      <p:ext uri="{BB962C8B-B14F-4D97-AF65-F5344CB8AC3E}">
        <p14:creationId xmlns:p14="http://schemas.microsoft.com/office/powerpoint/2010/main" val="312538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when we say college?</a:t>
            </a:r>
            <a:endParaRPr lang="en-US"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700" dirty="0"/>
              <a:t>When we say “college</a:t>
            </a:r>
            <a:r>
              <a:rPr lang="en-US" sz="2700" dirty="0" smtClean="0"/>
              <a:t>”, </a:t>
            </a:r>
            <a:r>
              <a:rPr lang="en-US" sz="2700" dirty="0"/>
              <a:t>we mean any type of education or training after high school. </a:t>
            </a:r>
            <a:r>
              <a:rPr lang="en-US" sz="2700" dirty="0" smtClean="0"/>
              <a:t>We also use the terms “postsecondary education” and “postsecondary training”.</a:t>
            </a:r>
            <a:endParaRPr lang="en-US" sz="2700" dirty="0"/>
          </a:p>
          <a:p>
            <a:pPr>
              <a:buFont typeface="Courier New" panose="02070309020205020404" pitchFamily="49" charset="0"/>
              <a:buChar char="o"/>
            </a:pPr>
            <a:r>
              <a:rPr lang="en-US" sz="2700" dirty="0"/>
              <a:t>There are many options for students after high school, including apprenticeships, </a:t>
            </a:r>
            <a:r>
              <a:rPr lang="en-US" sz="2700" dirty="0" smtClean="0"/>
              <a:t>military, on-the-job </a:t>
            </a:r>
            <a:r>
              <a:rPr lang="en-US" sz="2700" dirty="0"/>
              <a:t>training programs, community college certificates, two-year degrees, and four-year degrees.</a:t>
            </a:r>
          </a:p>
          <a:p>
            <a:pPr>
              <a:buFont typeface="Courier New" panose="02070309020205020404" pitchFamily="49" charset="0"/>
              <a:buChar char="o"/>
            </a:pPr>
            <a:r>
              <a:rPr lang="en-US" sz="2700" dirty="0"/>
              <a:t>The term </a:t>
            </a:r>
            <a:r>
              <a:rPr lang="en-US" sz="2700" i="1" dirty="0"/>
              <a:t>college </a:t>
            </a:r>
            <a:r>
              <a:rPr lang="en-US" sz="2700" dirty="0"/>
              <a:t>includes all of these things. </a:t>
            </a:r>
            <a:endParaRPr lang="en-US" sz="2700" dirty="0" smtClean="0"/>
          </a:p>
          <a:p>
            <a:pPr>
              <a:buFont typeface="Courier New" panose="02070309020205020404" pitchFamily="49" charset="0"/>
              <a:buChar char="o"/>
            </a:pPr>
            <a:endParaRPr lang="en-US" sz="2700" dirty="0"/>
          </a:p>
        </p:txBody>
      </p:sp>
    </p:spTree>
    <p:extLst>
      <p:ext uri="{BB962C8B-B14F-4D97-AF65-F5344CB8AC3E}">
        <p14:creationId xmlns:p14="http://schemas.microsoft.com/office/powerpoint/2010/main" val="3333150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90482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Thanks for coming</a:t>
            </a:r>
            <a:endParaRPr lang="en-US" dirty="0"/>
          </a:p>
        </p:txBody>
      </p:sp>
      <p:sp>
        <p:nvSpPr>
          <p:cNvPr id="3" name="Content Placeholder 2"/>
          <p:cNvSpPr>
            <a:spLocks noGrp="1"/>
          </p:cNvSpPr>
          <p:nvPr>
            <p:ph idx="1"/>
          </p:nvPr>
        </p:nvSpPr>
        <p:spPr/>
        <p:txBody>
          <a:bodyPr/>
          <a:lstStyle/>
          <a:p>
            <a:pPr marL="0" indent="0" eaLnBrk="1" fontAlgn="auto" hangingPunct="1">
              <a:spcAft>
                <a:spcPts val="0"/>
              </a:spcAft>
              <a:buFont typeface="Arial"/>
              <a:buNone/>
              <a:defRPr/>
            </a:pPr>
            <a:r>
              <a:rPr lang="en-US" sz="2800" dirty="0" smtClean="0"/>
              <a:t>Contact information:</a:t>
            </a:r>
          </a:p>
          <a:p>
            <a:pPr eaLnBrk="1" fontAlgn="auto" hangingPunct="1">
              <a:spcAft>
                <a:spcPts val="0"/>
              </a:spcAft>
              <a:buFont typeface="Arial"/>
              <a:buChar char="•"/>
              <a:defRPr/>
            </a:pPr>
            <a:r>
              <a:rPr lang="en-US" sz="2800" dirty="0" smtClean="0"/>
              <a:t>[insert counselor/advisor/mentor name]</a:t>
            </a:r>
          </a:p>
          <a:p>
            <a:pPr lvl="1" eaLnBrk="1" fontAlgn="auto" hangingPunct="1">
              <a:spcAft>
                <a:spcPts val="0"/>
              </a:spcAft>
              <a:defRPr/>
            </a:pPr>
            <a:r>
              <a:rPr lang="en-US" sz="2400" dirty="0" smtClean="0"/>
              <a:t>Phone: (xxx) xxx-xxxx</a:t>
            </a:r>
          </a:p>
          <a:p>
            <a:pPr lvl="1" eaLnBrk="1" fontAlgn="auto" hangingPunct="1">
              <a:spcAft>
                <a:spcPts val="0"/>
              </a:spcAft>
              <a:defRPr/>
            </a:pPr>
            <a:r>
              <a:rPr lang="en-US" sz="2400" dirty="0" smtClean="0"/>
              <a:t>E-mail: xxxx@xxxx.xxx</a:t>
            </a:r>
          </a:p>
          <a:p>
            <a:pPr marL="0" indent="0" eaLnBrk="1" fontAlgn="auto" hangingPunct="1">
              <a:spcAft>
                <a:spcPts val="0"/>
              </a:spcAft>
              <a:buFont typeface="Arial"/>
              <a:buNone/>
              <a:defRPr/>
            </a:pPr>
            <a:endParaRPr lang="en-US" sz="2400" dirty="0" smtClean="0"/>
          </a:p>
        </p:txBody>
      </p:sp>
    </p:spTree>
    <p:extLst>
      <p:ext uri="{BB962C8B-B14F-4D97-AF65-F5344CB8AC3E}">
        <p14:creationId xmlns:p14="http://schemas.microsoft.com/office/powerpoint/2010/main" val="185549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Family Night</a:t>
            </a:r>
            <a:endParaRPr lang="en-US" dirty="0"/>
          </a:p>
        </p:txBody>
      </p:sp>
      <p:sp>
        <p:nvSpPr>
          <p:cNvPr id="3" name="Content Placeholder 2"/>
          <p:cNvSpPr>
            <a:spLocks noGrp="1"/>
          </p:cNvSpPr>
          <p:nvPr>
            <p:ph idx="1"/>
          </p:nvPr>
        </p:nvSpPr>
        <p:spPr/>
        <p:txBody>
          <a:bodyPr/>
          <a:lstStyle/>
          <a:p>
            <a:r>
              <a:rPr lang="en-US" dirty="0"/>
              <a:t>Topic</a:t>
            </a:r>
          </a:p>
          <a:p>
            <a:r>
              <a:rPr lang="en-US" dirty="0"/>
              <a:t>Date</a:t>
            </a:r>
          </a:p>
          <a:p>
            <a:endParaRPr lang="en-US" dirty="0"/>
          </a:p>
        </p:txBody>
      </p:sp>
    </p:spTree>
    <p:extLst>
      <p:ext uri="{BB962C8B-B14F-4D97-AF65-F5344CB8AC3E}">
        <p14:creationId xmlns:p14="http://schemas.microsoft.com/office/powerpoint/2010/main" val="141717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91516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5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Award Letters</a:t>
            </a:r>
          </a:p>
        </p:txBody>
      </p:sp>
      <p:graphicFrame>
        <p:nvGraphicFramePr>
          <p:cNvPr id="11" name="Content Placeholder 10"/>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61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Evaluating Award </a:t>
            </a:r>
            <a:r>
              <a:rPr lang="en-US" dirty="0" smtClean="0"/>
              <a:t>Letters</a:t>
            </a:r>
            <a:endParaRPr lang="en-US" sz="3000" dirty="0"/>
          </a:p>
        </p:txBody>
      </p:sp>
      <p:sp>
        <p:nvSpPr>
          <p:cNvPr id="3" name="Content Placeholder 2"/>
          <p:cNvSpPr>
            <a:spLocks noGrp="1"/>
          </p:cNvSpPr>
          <p:nvPr>
            <p:ph idx="1"/>
          </p:nvPr>
        </p:nvSpPr>
        <p:spPr/>
        <p:txBody>
          <a:bodyPr>
            <a:normAutofit lnSpcReduction="10000"/>
          </a:bodyPr>
          <a:lstStyle/>
          <a:p>
            <a:r>
              <a:rPr lang="en-US" sz="2400" dirty="0"/>
              <a:t>How much is in “free money” (scholarships and grants), versus loans? What would the total loan debt be at each college?</a:t>
            </a:r>
          </a:p>
          <a:p>
            <a:r>
              <a:rPr lang="en-US" sz="2400" dirty="0"/>
              <a:t>How do I access work-study?</a:t>
            </a:r>
          </a:p>
          <a:p>
            <a:r>
              <a:rPr lang="en-US" sz="2400" dirty="0"/>
              <a:t>After required expenses are taken out (tuition &amp; fees, room &amp; board), how much is left for the rest of the term to cover other expenses, like books?</a:t>
            </a:r>
          </a:p>
          <a:p>
            <a:r>
              <a:rPr lang="en-US" sz="2400" dirty="0"/>
              <a:t>Are the scholarships I’m receiving renewable? Or just a one-time thing?</a:t>
            </a:r>
          </a:p>
          <a:p>
            <a:r>
              <a:rPr lang="en-US" sz="2400" dirty="0"/>
              <a:t>What do I need to do to maintain Satisfactory Academic Progress (SAP) in order to keep my financial aid?</a:t>
            </a:r>
          </a:p>
          <a:p>
            <a:endParaRPr lang="en-US" dirty="0"/>
          </a:p>
        </p:txBody>
      </p:sp>
    </p:spTree>
    <p:extLst>
      <p:ext uri="{BB962C8B-B14F-4D97-AF65-F5344CB8AC3E}">
        <p14:creationId xmlns:p14="http://schemas.microsoft.com/office/powerpoint/2010/main" val="120643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May 1 – Decision Day for Four-Year Colleges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693247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2812E0E-C58D-45CD-BD69-23634E9A667D}" type="slidenum">
              <a:rPr lang="en-US" smtClean="0"/>
              <a:pPr/>
              <a:t>7</a:t>
            </a:fld>
            <a:endParaRPr lang="en-US" dirty="0"/>
          </a:p>
        </p:txBody>
      </p:sp>
    </p:spTree>
    <p:extLst>
      <p:ext uri="{BB962C8B-B14F-4D97-AF65-F5344CB8AC3E}">
        <p14:creationId xmlns:p14="http://schemas.microsoft.com/office/powerpoint/2010/main" val="319173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EFC </a:t>
            </a:r>
            <a:r>
              <a:rPr lang="en-US" dirty="0"/>
              <a:t>and Financial Aid Eligibility</a:t>
            </a:r>
          </a:p>
        </p:txBody>
      </p:sp>
      <p:sp>
        <p:nvSpPr>
          <p:cNvPr id="2" name="Content Placeholder 1"/>
          <p:cNvSpPr>
            <a:spLocks noGrp="1"/>
          </p:cNvSpPr>
          <p:nvPr>
            <p:ph idx="1"/>
          </p:nvPr>
        </p:nvSpPr>
        <p:spPr/>
        <p:txBody>
          <a:bodyPr>
            <a:noAutofit/>
          </a:bodyPr>
          <a:lstStyle/>
          <a:p>
            <a:pPr>
              <a:buFont typeface="Arial" panose="020B0604020202020204" pitchFamily="34" charset="0"/>
              <a:buChar char="•"/>
            </a:pPr>
            <a:r>
              <a:rPr lang="en-US" sz="2400" dirty="0" smtClean="0"/>
              <a:t>Expected Family Contribution (EFC) is determined on an annual basis after the </a:t>
            </a:r>
            <a:r>
              <a:rPr lang="en-US" sz="2400" i="1" dirty="0" smtClean="0"/>
              <a:t>Free Application for Federal Student Aid (FAFSA) or </a:t>
            </a:r>
            <a:r>
              <a:rPr lang="en-US" sz="2400" dirty="0"/>
              <a:t>Washington State Application for Financial Aid (WASFA) has </a:t>
            </a:r>
            <a:r>
              <a:rPr lang="en-US" sz="2400" dirty="0" smtClean="0"/>
              <a:t>been completed.*</a:t>
            </a:r>
          </a:p>
          <a:p>
            <a:pPr marL="857250" lvl="1" indent="-342900"/>
            <a:r>
              <a:rPr lang="en-US" sz="2000" dirty="0" smtClean="0"/>
              <a:t>FAFSA filers receive their EFC amount when they receive their </a:t>
            </a:r>
            <a:r>
              <a:rPr lang="en-US" sz="2000" i="1" dirty="0" smtClean="0"/>
              <a:t>Student Aid Report (SAR).</a:t>
            </a:r>
          </a:p>
          <a:p>
            <a:pPr>
              <a:buFont typeface="Arial" panose="020B0604020202020204" pitchFamily="34" charset="0"/>
              <a:buChar char="•"/>
            </a:pPr>
            <a:r>
              <a:rPr lang="en-US" sz="2400" dirty="0" smtClean="0"/>
              <a:t>Student and family contributions are not always limited to the EFC amount. Financial aid funding is limited; students and families often end up contributing more than their EFC each year.</a:t>
            </a:r>
          </a:p>
          <a:p>
            <a:endParaRPr lang="en-US" sz="1600" i="1" dirty="0"/>
          </a:p>
          <a:p>
            <a:r>
              <a:rPr lang="en-US" sz="1600" i="1" dirty="0"/>
              <a:t>*Note:  The Washington State Application for Financial Aid (WASFA) should be completed by DREAMers – eligible undocumented students.</a:t>
            </a:r>
          </a:p>
        </p:txBody>
      </p:sp>
      <p:sp>
        <p:nvSpPr>
          <p:cNvPr id="4" name="Slide Number Placeholder 3"/>
          <p:cNvSpPr>
            <a:spLocks noGrp="1"/>
          </p:cNvSpPr>
          <p:nvPr>
            <p:ph type="sldNum" sz="quarter" idx="12"/>
          </p:nvPr>
        </p:nvSpPr>
        <p:spPr/>
        <p:txBody>
          <a:bodyPr/>
          <a:lstStyle/>
          <a:p>
            <a:fld id="{32812E0E-C58D-45CD-BD69-23634E9A667D}" type="slidenum">
              <a:rPr lang="en-US" smtClean="0"/>
              <a:pPr/>
              <a:t>8</a:t>
            </a:fld>
            <a:endParaRPr lang="en-US" dirty="0"/>
          </a:p>
        </p:txBody>
      </p:sp>
    </p:spTree>
    <p:extLst>
      <p:ext uri="{BB962C8B-B14F-4D97-AF65-F5344CB8AC3E}">
        <p14:creationId xmlns:p14="http://schemas.microsoft.com/office/powerpoint/2010/main" val="145343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Attendance (COA)</a:t>
            </a:r>
            <a:endParaRPr lang="en-US" dirty="0"/>
          </a:p>
        </p:txBody>
      </p:sp>
      <p:sp>
        <p:nvSpPr>
          <p:cNvPr id="3" name="Content Placeholder 2"/>
          <p:cNvSpPr>
            <a:spLocks noGrp="1"/>
          </p:cNvSpPr>
          <p:nvPr>
            <p:ph idx="1"/>
          </p:nvPr>
        </p:nvSpPr>
        <p:spPr/>
        <p:txBody>
          <a:bodyPr>
            <a:normAutofit/>
          </a:bodyPr>
          <a:lstStyle/>
          <a:p>
            <a:r>
              <a:rPr lang="en-US" sz="2400" dirty="0" smtClean="0"/>
              <a:t>The TOTAL estimated cost associated with enrolling at </a:t>
            </a:r>
            <a:r>
              <a:rPr lang="en-US" sz="2400" dirty="0"/>
              <a:t>a </a:t>
            </a:r>
            <a:r>
              <a:rPr lang="en-US" sz="2400" dirty="0" smtClean="0"/>
              <a:t>school for a specific enrollment period.</a:t>
            </a:r>
          </a:p>
          <a:p>
            <a:pPr lvl="1"/>
            <a:r>
              <a:rPr lang="en-US" sz="2000" dirty="0" smtClean="0"/>
              <a:t>Usually full time for a full academic year.  </a:t>
            </a:r>
          </a:p>
          <a:p>
            <a:pPr lvl="1"/>
            <a:r>
              <a:rPr lang="en-US" sz="2000" dirty="0" smtClean="0"/>
              <a:t>Set by each school. </a:t>
            </a:r>
          </a:p>
          <a:p>
            <a:pPr lvl="1"/>
            <a:r>
              <a:rPr lang="en-US" sz="2000" dirty="0" smtClean="0"/>
              <a:t>May include dependent care costs, computer, uniforms, (at school’s discretion).</a:t>
            </a:r>
          </a:p>
          <a:p>
            <a:r>
              <a:rPr lang="en-US" sz="2400" b="1" dirty="0"/>
              <a:t>Direct </a:t>
            </a:r>
            <a:r>
              <a:rPr lang="en-US" sz="2400" b="1" dirty="0" smtClean="0"/>
              <a:t>costs:  </a:t>
            </a:r>
            <a:r>
              <a:rPr lang="en-US" sz="2400" dirty="0" smtClean="0"/>
              <a:t>School’s </a:t>
            </a:r>
            <a:r>
              <a:rPr lang="en-US" sz="2400" dirty="0"/>
              <a:t>tuition and fees (and on-campus housing costs, if applicable).</a:t>
            </a:r>
          </a:p>
          <a:p>
            <a:r>
              <a:rPr lang="en-US" sz="2400" b="1" dirty="0" smtClean="0"/>
              <a:t>Indirect costs: </a:t>
            </a:r>
            <a:r>
              <a:rPr lang="en-US" sz="2400" dirty="0" smtClean="0"/>
              <a:t>Books</a:t>
            </a:r>
            <a:r>
              <a:rPr lang="en-US" sz="2400" dirty="0"/>
              <a:t>, personal, and transportation costs typically not paid to the school.</a:t>
            </a:r>
          </a:p>
          <a:p>
            <a:pPr lvl="1"/>
            <a:endParaRPr lang="en-US" dirty="0" smtClean="0"/>
          </a:p>
        </p:txBody>
      </p:sp>
    </p:spTree>
    <p:extLst>
      <p:ext uri="{BB962C8B-B14F-4D97-AF65-F5344CB8AC3E}">
        <p14:creationId xmlns:p14="http://schemas.microsoft.com/office/powerpoint/2010/main" val="96247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1490</TotalTime>
  <Words>3123</Words>
  <Application>Microsoft Office PowerPoint</Application>
  <PresentationFormat>On-screen Show (4:3)</PresentationFormat>
  <Paragraphs>284</Paragraphs>
  <Slides>32</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2" baseType="lpstr">
      <vt:lpstr>Arial</vt:lpstr>
      <vt:lpstr>Calibri</vt:lpstr>
      <vt:lpstr>Century Gothic</vt:lpstr>
      <vt:lpstr>Corbel</vt:lpstr>
      <vt:lpstr>Courier New</vt:lpstr>
      <vt:lpstr>Trajan Pro</vt:lpstr>
      <vt:lpstr>Wingdings 2</vt:lpstr>
      <vt:lpstr>Frame</vt:lpstr>
      <vt:lpstr>Acrobat Document</vt:lpstr>
      <vt:lpstr>Worksheet</vt:lpstr>
      <vt:lpstr>Understanding College Award Letters &amp; Financial Aid Packages</vt:lpstr>
      <vt:lpstr>Introductions</vt:lpstr>
      <vt:lpstr>What do we mean when we say college?</vt:lpstr>
      <vt:lpstr>March &amp; April Overview</vt:lpstr>
      <vt:lpstr>March &amp; April: Award Letters</vt:lpstr>
      <vt:lpstr>March &amp; April: Evaluating Award Letters</vt:lpstr>
      <vt:lpstr>May 1 – Decision Day for Four-Year Colleges</vt:lpstr>
      <vt:lpstr>EFC and Financial Aid Eligibility</vt:lpstr>
      <vt:lpstr>Cost of Attendance (COA)</vt:lpstr>
      <vt:lpstr>COA Variables</vt:lpstr>
      <vt:lpstr>How is COA used to determine financial aid (eligibility)?</vt:lpstr>
      <vt:lpstr>Breakdown of average COA in Washington State: 2015-16</vt:lpstr>
      <vt:lpstr>Step 3: Financial Aid Award Letters</vt:lpstr>
      <vt:lpstr>Sample Award Letter:</vt:lpstr>
      <vt:lpstr>Sample Award Letter:</vt:lpstr>
      <vt:lpstr>For comparison, make a spreadsheet to compare:  Cost of Attendance Total Gift Aid Total Student Loans Awarded Work Study  The ‘bottom line’ then shows the additional contribution, if any, that the student and parents need to make to meet the full COA. </vt:lpstr>
      <vt:lpstr>Free Online Comparison Tool</vt:lpstr>
      <vt:lpstr>Free Tools</vt:lpstr>
      <vt:lpstr>  Can the Student Afford It?</vt:lpstr>
      <vt:lpstr>  Questions About Financial Aid Awards?</vt:lpstr>
      <vt:lpstr>Students Must Reapply Each Year</vt:lpstr>
      <vt:lpstr>Two Suggested Resources               </vt:lpstr>
      <vt:lpstr>The WashBoard –   Free Scholarship Search for Students    </vt:lpstr>
      <vt:lpstr>Scholarship Search Engines/Banks</vt:lpstr>
      <vt:lpstr>March &amp; April: Making the College Choice</vt:lpstr>
      <vt:lpstr>Senior/College Signing Day </vt:lpstr>
      <vt:lpstr>May &amp; June Overview</vt:lpstr>
      <vt:lpstr>Summer Overview</vt:lpstr>
      <vt:lpstr>Up Next Mobile Messaging Campaign</vt:lpstr>
      <vt:lpstr>Questions?</vt:lpstr>
      <vt:lpstr>Thanks for coming</vt:lpstr>
      <vt:lpstr>Next Family Night</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101</dc:title>
  <dc:creator>Kelly, Beth (WSAC)</dc:creator>
  <cp:lastModifiedBy>Kelly, Beth (WSAC)</cp:lastModifiedBy>
  <cp:revision>113</cp:revision>
  <dcterms:created xsi:type="dcterms:W3CDTF">2017-07-24T18:39:53Z</dcterms:created>
  <dcterms:modified xsi:type="dcterms:W3CDTF">2018-07-05T20:24:28Z</dcterms:modified>
</cp:coreProperties>
</file>