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1"/>
  </p:notesMasterIdLst>
  <p:sldIdLst>
    <p:sldId id="256" r:id="rId2"/>
    <p:sldId id="287" r:id="rId3"/>
    <p:sldId id="263" r:id="rId4"/>
    <p:sldId id="323" r:id="rId5"/>
    <p:sldId id="342" r:id="rId6"/>
    <p:sldId id="324" r:id="rId7"/>
    <p:sldId id="325" r:id="rId8"/>
    <p:sldId id="327" r:id="rId9"/>
    <p:sldId id="343" r:id="rId10"/>
    <p:sldId id="330" r:id="rId11"/>
    <p:sldId id="331" r:id="rId12"/>
    <p:sldId id="332" r:id="rId13"/>
    <p:sldId id="333" r:id="rId14"/>
    <p:sldId id="334" r:id="rId15"/>
    <p:sldId id="336" r:id="rId16"/>
    <p:sldId id="341" r:id="rId17"/>
    <p:sldId id="317" r:id="rId18"/>
    <p:sldId id="318" r:id="rId19"/>
    <p:sldId id="29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78356" autoAdjust="0"/>
  </p:normalViewPr>
  <p:slideViewPr>
    <p:cSldViewPr snapToGrid="0">
      <p:cViewPr varScale="1">
        <p:scale>
          <a:sx n="65" d="100"/>
          <a:sy n="65" d="100"/>
        </p:scale>
        <p:origin x="151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11/27/2017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igfuture.collegeboard.org/pay-for-college/financial-aid-101/how-to-complete-the-fafsa"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bigfuture.collegeboard.org/pay-for-college/financial-aid-101/how-to-complete-the-css-financial-aid-profil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Christina</a:t>
            </a: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11</a:t>
            </a:fld>
            <a:endParaRPr lang="en-US"/>
          </a:p>
        </p:txBody>
      </p:sp>
    </p:spTree>
    <p:extLst>
      <p:ext uri="{BB962C8B-B14F-4D97-AF65-F5344CB8AC3E}">
        <p14:creationId xmlns:p14="http://schemas.microsoft.com/office/powerpoint/2010/main" val="3884219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12</a:t>
            </a:fld>
            <a:endParaRPr lang="en-US"/>
          </a:p>
        </p:txBody>
      </p:sp>
    </p:spTree>
    <p:extLst>
      <p:ext uri="{BB962C8B-B14F-4D97-AF65-F5344CB8AC3E}">
        <p14:creationId xmlns:p14="http://schemas.microsoft.com/office/powerpoint/2010/main" val="723741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13</a:t>
            </a:fld>
            <a:endParaRPr lang="en-US"/>
          </a:p>
        </p:txBody>
      </p:sp>
    </p:spTree>
    <p:extLst>
      <p:ext uri="{BB962C8B-B14F-4D97-AF65-F5344CB8AC3E}">
        <p14:creationId xmlns:p14="http://schemas.microsoft.com/office/powerpoint/2010/main" val="234081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Christina</a:t>
            </a: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14</a:t>
            </a:fld>
            <a:endParaRPr lang="en-US"/>
          </a:p>
        </p:txBody>
      </p:sp>
    </p:spTree>
    <p:extLst>
      <p:ext uri="{BB962C8B-B14F-4D97-AF65-F5344CB8AC3E}">
        <p14:creationId xmlns:p14="http://schemas.microsoft.com/office/powerpoint/2010/main" val="89566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Yokiko</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dirty="0"/>
          </a:p>
        </p:txBody>
      </p:sp>
    </p:spTree>
    <p:extLst>
      <p:ext uri="{BB962C8B-B14F-4D97-AF65-F5344CB8AC3E}">
        <p14:creationId xmlns:p14="http://schemas.microsoft.com/office/powerpoint/2010/main" val="308513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Yokiko</a:t>
            </a: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16</a:t>
            </a:fld>
            <a:endParaRPr lang="en-US"/>
          </a:p>
        </p:txBody>
      </p:sp>
    </p:spTree>
    <p:extLst>
      <p:ext uri="{BB962C8B-B14F-4D97-AF65-F5344CB8AC3E}">
        <p14:creationId xmlns:p14="http://schemas.microsoft.com/office/powerpoint/2010/main" val="1296430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Each of these paths has entrance requirements.  These requirements vary by institution. </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320624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Need-based scholarships are awarded to students with financial need.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Merit-based scholarships are awarded for academic achievement, volunteer work, or a special talent, trait, or interest.</a:t>
            </a:r>
          </a:p>
          <a:p>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4</a:t>
            </a:fld>
            <a:endParaRPr lang="en-US"/>
          </a:p>
        </p:txBody>
      </p:sp>
    </p:spTree>
    <p:extLst>
      <p:ext uri="{BB962C8B-B14F-4D97-AF65-F5344CB8AC3E}">
        <p14:creationId xmlns:p14="http://schemas.microsoft.com/office/powerpoint/2010/main" val="2908428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Requires initiative. </a:t>
            </a:r>
          </a:p>
          <a:p>
            <a:r>
              <a:rPr lang="en-US" sz="1200" dirty="0" smtClean="0"/>
              <a:t>Use scholarship websites like thewashboard.org. </a:t>
            </a:r>
          </a:p>
          <a:p>
            <a:r>
              <a:rPr lang="en-US" sz="1200" dirty="0" smtClean="0"/>
              <a:t>Explain institutional aid and process. </a:t>
            </a:r>
          </a:p>
          <a:p>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6</a:t>
            </a:fld>
            <a:endParaRPr lang="en-US"/>
          </a:p>
        </p:txBody>
      </p:sp>
    </p:spTree>
    <p:extLst>
      <p:ext uri="{BB962C8B-B14F-4D97-AF65-F5344CB8AC3E}">
        <p14:creationId xmlns:p14="http://schemas.microsoft.com/office/powerpoint/2010/main" val="102722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7</a:t>
            </a:fld>
            <a:endParaRPr lang="en-US"/>
          </a:p>
        </p:txBody>
      </p:sp>
    </p:spTree>
    <p:extLst>
      <p:ext uri="{BB962C8B-B14F-4D97-AF65-F5344CB8AC3E}">
        <p14:creationId xmlns:p14="http://schemas.microsoft.com/office/powerpoint/2010/main" val="289792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Applying for scholarships is a lot like applying to colleges. You start with a large number of possibilities and cut that down to a short list of choices. Then you have to complete and submit applications that include essays, recommendations and lists of achievements that highlight your best qualities.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Many scholarships ask you to send some or all of the following:</a:t>
            </a:r>
          </a:p>
          <a:p>
            <a:pPr lvl="0"/>
            <a:r>
              <a:rPr lang="en-US" sz="1200" kern="1200" dirty="0" smtClean="0">
                <a:solidFill>
                  <a:schemeClr val="tx1"/>
                </a:solidFill>
                <a:effectLst/>
                <a:latin typeface="+mn-lt"/>
                <a:ea typeface="+mn-ea"/>
                <a:cs typeface="+mn-cs"/>
              </a:rPr>
              <a:t>High school transcript</a:t>
            </a:r>
          </a:p>
          <a:p>
            <a:pPr lvl="0"/>
            <a:r>
              <a:rPr lang="en-US" sz="1200" kern="1200" dirty="0" smtClean="0">
                <a:solidFill>
                  <a:schemeClr val="tx1"/>
                </a:solidFill>
                <a:effectLst/>
                <a:latin typeface="+mn-lt"/>
                <a:ea typeface="+mn-ea"/>
                <a:cs typeface="+mn-cs"/>
              </a:rPr>
              <a:t>Standardized test scores</a:t>
            </a:r>
          </a:p>
          <a:p>
            <a:pPr lvl="0"/>
            <a:r>
              <a:rPr lang="en-US" sz="1200" kern="1200" dirty="0" smtClean="0">
                <a:solidFill>
                  <a:schemeClr val="tx1"/>
                </a:solidFill>
                <a:effectLst/>
                <a:latin typeface="+mn-lt"/>
                <a:ea typeface="+mn-ea"/>
                <a:cs typeface="+mn-cs"/>
              </a:rPr>
              <a:t>Financial aid forms, such as the </a:t>
            </a:r>
            <a:r>
              <a:rPr lang="en-US" sz="1200" kern="1200" dirty="0" smtClean="0">
                <a:solidFill>
                  <a:schemeClr val="tx1"/>
                </a:solidFill>
                <a:effectLst/>
                <a:latin typeface="+mn-lt"/>
                <a:ea typeface="+mn-ea"/>
                <a:cs typeface="+mn-cs"/>
                <a:hlinkClick r:id="rId3"/>
              </a:rPr>
              <a:t>FAFSA</a:t>
            </a:r>
            <a:r>
              <a:rPr lang="en-US" sz="1200" kern="1200" dirty="0" smtClean="0">
                <a:solidFill>
                  <a:schemeClr val="tx1"/>
                </a:solidFill>
                <a:effectLst/>
                <a:latin typeface="+mn-lt"/>
                <a:ea typeface="+mn-ea"/>
                <a:cs typeface="+mn-cs"/>
              </a:rPr>
              <a:t> or </a:t>
            </a:r>
            <a:r>
              <a:rPr lang="en-US" sz="1200" kern="1200" dirty="0" smtClean="0">
                <a:solidFill>
                  <a:schemeClr val="tx1"/>
                </a:solidFill>
                <a:effectLst/>
                <a:latin typeface="+mn-lt"/>
                <a:ea typeface="+mn-ea"/>
                <a:cs typeface="+mn-cs"/>
                <a:hlinkClick r:id="rId4"/>
              </a:rPr>
              <a:t>CSS/Financial Aid PROFILE</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Parents' financial information, including tax returns</a:t>
            </a:r>
          </a:p>
          <a:p>
            <a:pPr lvl="0"/>
            <a:r>
              <a:rPr lang="en-US" sz="1200" kern="1200" dirty="0" smtClean="0">
                <a:solidFill>
                  <a:schemeClr val="tx1"/>
                </a:solidFill>
                <a:effectLst/>
                <a:latin typeface="+mn-lt"/>
                <a:ea typeface="+mn-ea"/>
                <a:cs typeface="+mn-cs"/>
              </a:rPr>
              <a:t>One or more essays</a:t>
            </a:r>
          </a:p>
          <a:p>
            <a:pPr lvl="0"/>
            <a:r>
              <a:rPr lang="en-US" sz="1200" kern="1200" dirty="0" smtClean="0">
                <a:solidFill>
                  <a:schemeClr val="tx1"/>
                </a:solidFill>
                <a:effectLst/>
                <a:latin typeface="+mn-lt"/>
                <a:ea typeface="+mn-ea"/>
                <a:cs typeface="+mn-cs"/>
              </a:rPr>
              <a:t>One or more letters of recommendation</a:t>
            </a:r>
          </a:p>
          <a:p>
            <a:pPr lvl="0"/>
            <a:r>
              <a:rPr lang="en-US" sz="1200" kern="1200" dirty="0" smtClean="0">
                <a:solidFill>
                  <a:schemeClr val="tx1"/>
                </a:solidFill>
                <a:effectLst/>
                <a:latin typeface="+mn-lt"/>
                <a:ea typeface="+mn-ea"/>
                <a:cs typeface="+mn-cs"/>
              </a:rPr>
              <a:t>Proof of eligibility for the scholarship (for example, proof of membership in a certain group)</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D41BFE1-0E4B-4C42-9FD6-E1DF42D0E748}" type="slidenum">
              <a:rPr lang="en-US" smtClean="0"/>
              <a:t>8</a:t>
            </a:fld>
            <a:endParaRPr lang="en-US"/>
          </a:p>
        </p:txBody>
      </p:sp>
    </p:spTree>
    <p:extLst>
      <p:ext uri="{BB962C8B-B14F-4D97-AF65-F5344CB8AC3E}">
        <p14:creationId xmlns:p14="http://schemas.microsoft.com/office/powerpoint/2010/main" val="3896384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lnSpc>
                <a:spcPct val="80000"/>
              </a:lnSpc>
            </a:pPr>
            <a:r>
              <a:rPr lang="en-US" altLang="en-US" sz="2000" dirty="0" smtClean="0">
                <a:ea typeface="Arial" panose="020B0604020202020204" pitchFamily="34" charset="0"/>
              </a:rPr>
              <a:t>DO NOT simply list awards and activities; you can</a:t>
            </a:r>
            <a:r>
              <a:rPr lang="ja-JP" altLang="en-US" sz="2000" dirty="0" smtClean="0">
                <a:ea typeface="MS PGothic" panose="020B0600070205080204" pitchFamily="34" charset="-128"/>
              </a:rPr>
              <a:t>’</a:t>
            </a:r>
            <a:r>
              <a:rPr lang="en-US" altLang="ja-JP" sz="2000" dirty="0" smtClean="0">
                <a:ea typeface="MS PGothic" panose="020B0600070205080204" pitchFamily="34" charset="-128"/>
              </a:rPr>
              <a:t>t include everything, so be selective.</a:t>
            </a:r>
          </a:p>
          <a:p>
            <a:pPr lvl="1" eaLnBrk="1" hangingPunct="1">
              <a:lnSpc>
                <a:spcPct val="80000"/>
              </a:lnSpc>
            </a:pPr>
            <a:r>
              <a:rPr lang="en-US" altLang="en-US" sz="2000" dirty="0" smtClean="0">
                <a:ea typeface="Arial" panose="020B0604020202020204" pitchFamily="34" charset="0"/>
              </a:rPr>
              <a:t>Choose information and ideas which are not reflected in other parts of your application.</a:t>
            </a:r>
          </a:p>
          <a:p>
            <a:pPr lvl="1" eaLnBrk="1" hangingPunct="1">
              <a:lnSpc>
                <a:spcPct val="80000"/>
              </a:lnSpc>
            </a:pPr>
            <a:r>
              <a:rPr lang="en-US" altLang="en-US" sz="2000" dirty="0" smtClean="0">
                <a:ea typeface="Arial" panose="020B0604020202020204" pitchFamily="34" charset="0"/>
              </a:rPr>
              <a:t>Be CREATIVE!</a:t>
            </a:r>
          </a:p>
          <a:p>
            <a:pPr lvl="1" eaLnBrk="1" hangingPunct="1">
              <a:lnSpc>
                <a:spcPct val="80000"/>
              </a:lnSpc>
            </a:pPr>
            <a:r>
              <a:rPr lang="en-US" altLang="en-US" sz="2000" dirty="0" smtClean="0">
                <a:ea typeface="Arial" panose="020B0604020202020204" pitchFamily="34" charset="0"/>
              </a:rPr>
              <a:t>Capture your audience</a:t>
            </a:r>
            <a:r>
              <a:rPr lang="ja-JP" altLang="en-US" sz="2000" dirty="0" smtClean="0">
                <a:ea typeface="MS PGothic" panose="020B0600070205080204" pitchFamily="34" charset="-128"/>
              </a:rPr>
              <a:t>’</a:t>
            </a:r>
            <a:r>
              <a:rPr lang="en-US" altLang="ja-JP" sz="2000" dirty="0" smtClean="0">
                <a:ea typeface="MS PGothic" panose="020B0600070205080204" pitchFamily="34" charset="-128"/>
              </a:rPr>
              <a:t>s attention!</a:t>
            </a:r>
          </a:p>
          <a:p>
            <a:pPr lvl="1" eaLnBrk="1" hangingPunct="1">
              <a:lnSpc>
                <a:spcPct val="80000"/>
              </a:lnSpc>
            </a:pPr>
            <a:r>
              <a:rPr lang="en-US" altLang="en-US" sz="2000" dirty="0" smtClean="0">
                <a:ea typeface="MS PGothic" panose="020B0600070205080204" pitchFamily="34" charset="-128"/>
              </a:rPr>
              <a:t>Scholarship junkies and Get Schooled will review essays for free. Writing centers</a:t>
            </a:r>
            <a:r>
              <a:rPr lang="en-US" altLang="en-US" sz="2000" baseline="0" dirty="0" smtClean="0">
                <a:ea typeface="MS PGothic" panose="020B0600070205080204" pitchFamily="34" charset="-128"/>
              </a:rPr>
              <a:t> are another source of assistance. </a:t>
            </a:r>
          </a:p>
          <a:p>
            <a:pPr eaLnBrk="1" hangingPunct="1">
              <a:buFont typeface="Wingdings" charset="0"/>
              <a:buChar char="§"/>
              <a:defRPr/>
            </a:pPr>
            <a:r>
              <a:rPr lang="en-US" dirty="0" smtClean="0">
                <a:ea typeface="ＭＳ Ｐゴシック" charset="0"/>
              </a:rPr>
              <a:t>Editing:</a:t>
            </a:r>
          </a:p>
          <a:p>
            <a:pPr lvl="1" eaLnBrk="1" hangingPunct="1">
              <a:buFont typeface="Wingdings" charset="0"/>
              <a:buChar char="§"/>
              <a:defRPr/>
            </a:pPr>
            <a:r>
              <a:rPr lang="en-US" dirty="0" smtClean="0"/>
              <a:t>Spelling and grammar are crucial.</a:t>
            </a:r>
          </a:p>
          <a:p>
            <a:pPr lvl="1" eaLnBrk="1" hangingPunct="1">
              <a:buFont typeface="Wingdings" charset="0"/>
              <a:buChar char="§"/>
              <a:defRPr/>
            </a:pPr>
            <a:r>
              <a:rPr lang="en-US" dirty="0" smtClean="0"/>
              <a:t>Is it concise and clear?</a:t>
            </a:r>
          </a:p>
          <a:p>
            <a:pPr lvl="1" eaLnBrk="1" hangingPunct="1">
              <a:buFont typeface="Wingdings" charset="0"/>
              <a:buChar char="§"/>
              <a:defRPr/>
            </a:pPr>
            <a:r>
              <a:rPr lang="en-US" dirty="0" smtClean="0"/>
              <a:t>Is it honest?</a:t>
            </a:r>
          </a:p>
          <a:p>
            <a:pPr lvl="1" eaLnBrk="1" hangingPunct="1">
              <a:buFont typeface="Wingdings" charset="0"/>
              <a:buChar char="§"/>
              <a:defRPr/>
            </a:pPr>
            <a:r>
              <a:rPr lang="en-US" dirty="0" smtClean="0"/>
              <a:t>Is it memorable?</a:t>
            </a:r>
          </a:p>
          <a:p>
            <a:pPr lvl="1" eaLnBrk="1" hangingPunct="1">
              <a:buFont typeface="Wingdings" charset="0"/>
              <a:buChar char="§"/>
              <a:defRPr/>
            </a:pPr>
            <a:r>
              <a:rPr lang="en-US" dirty="0" smtClean="0"/>
              <a:t>Be sure to have at least one other person whose writing abilities you respect edit your draft.</a:t>
            </a:r>
          </a:p>
          <a:p>
            <a:pPr lvl="1" eaLnBrk="1" hangingPunct="1">
              <a:lnSpc>
                <a:spcPct val="80000"/>
              </a:lnSpc>
            </a:pPr>
            <a:endParaRPr lang="en-US" altLang="en-US" sz="2000" dirty="0" smtClean="0">
              <a:ea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9</a:t>
            </a:fld>
            <a:endParaRPr lang="en-US"/>
          </a:p>
        </p:txBody>
      </p:sp>
    </p:spTree>
    <p:extLst>
      <p:ext uri="{BB962C8B-B14F-4D97-AF65-F5344CB8AC3E}">
        <p14:creationId xmlns:p14="http://schemas.microsoft.com/office/powerpoint/2010/main" val="3958662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Christina</a:t>
            </a:r>
            <a:endParaRPr lang="en-US" dirty="0"/>
          </a:p>
        </p:txBody>
      </p:sp>
      <p:sp>
        <p:nvSpPr>
          <p:cNvPr id="4" name="Slide Number Placeholder 3"/>
          <p:cNvSpPr>
            <a:spLocks noGrp="1"/>
          </p:cNvSpPr>
          <p:nvPr>
            <p:ph type="sldNum" sz="quarter" idx="10"/>
          </p:nvPr>
        </p:nvSpPr>
        <p:spPr/>
        <p:txBody>
          <a:bodyPr/>
          <a:lstStyle/>
          <a:p>
            <a:fld id="{ED41BFE1-0E4B-4C42-9FD6-E1DF42D0E748}" type="slidenum">
              <a:rPr lang="en-US" smtClean="0"/>
              <a:t>10</a:t>
            </a:fld>
            <a:endParaRPr lang="en-US"/>
          </a:p>
        </p:txBody>
      </p:sp>
    </p:spTree>
    <p:extLst>
      <p:ext uri="{BB962C8B-B14F-4D97-AF65-F5344CB8AC3E}">
        <p14:creationId xmlns:p14="http://schemas.microsoft.com/office/powerpoint/2010/main" val="289498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9963039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734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97042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11/27/2017</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354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880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344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972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213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600170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34590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11/27/2017</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738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11/27/2017</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728315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hewashboar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bit.ly/sj-bank" TargetMode="External"/><Relationship Id="rId13" Type="http://schemas.openxmlformats.org/officeDocument/2006/relationships/image" Target="../media/image3.png"/><Relationship Id="rId3" Type="http://schemas.openxmlformats.org/officeDocument/2006/relationships/hyperlink" Target="http://thewashboard.org/login.aspx" TargetMode="External"/><Relationship Id="rId7" Type="http://schemas.openxmlformats.org/officeDocument/2006/relationships/hyperlink" Target="https://www.unigo.com/" TargetMode="External"/><Relationship Id="rId12" Type="http://schemas.openxmlformats.org/officeDocument/2006/relationships/hyperlink" Target="https://www.scholarships.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collegegreenlight.com/" TargetMode="External"/><Relationship Id="rId11" Type="http://schemas.openxmlformats.org/officeDocument/2006/relationships/hyperlink" Target="http://www.fastweb.com/" TargetMode="External"/><Relationship Id="rId5" Type="http://schemas.openxmlformats.org/officeDocument/2006/relationships/hyperlink" Target="https://bigfuture.collegeboard.org/scholarship-search" TargetMode="External"/><Relationship Id="rId10" Type="http://schemas.openxmlformats.org/officeDocument/2006/relationships/hyperlink" Target="https://scholarships360.org/" TargetMode="External"/><Relationship Id="rId4" Type="http://schemas.openxmlformats.org/officeDocument/2006/relationships/hyperlink" Target="http://www.gearup.wa.gov/" TargetMode="External"/><Relationship Id="rId9" Type="http://schemas.openxmlformats.org/officeDocument/2006/relationships/hyperlink" Target="http://mycollegedollars.hyfnrsx1.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Scholarships</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0953" y="6123162"/>
            <a:ext cx="1815381"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Busters</a:t>
            </a:r>
          </a:p>
        </p:txBody>
      </p:sp>
      <p:sp>
        <p:nvSpPr>
          <p:cNvPr id="4" name="Content Placeholder 3"/>
          <p:cNvSpPr>
            <a:spLocks noGrp="1"/>
          </p:cNvSpPr>
          <p:nvPr>
            <p:ph idx="1"/>
          </p:nvPr>
        </p:nvSpPr>
        <p:spPr/>
        <p:txBody>
          <a:bodyPr/>
          <a:lstStyle/>
          <a:p>
            <a:pPr marL="0" indent="0">
              <a:spcBef>
                <a:spcPts val="600"/>
              </a:spcBef>
              <a:buNone/>
            </a:pPr>
            <a:r>
              <a:rPr lang="en-US" b="1" dirty="0">
                <a:ea typeface="HGGothicM"/>
                <a:cs typeface="Times New Roman" panose="02020603050405020304" pitchFamily="18" charset="0"/>
              </a:rPr>
              <a:t>MYTH: My teen is on the varsity team so I am sure he or she will get a huge scholarship.</a:t>
            </a:r>
            <a:endParaRPr lang="en-US" sz="1800" b="1" dirty="0">
              <a:ea typeface="HGGothicM"/>
              <a:cs typeface="Times New Roman" panose="02020603050405020304" pitchFamily="18" charset="0"/>
            </a:endParaRPr>
          </a:p>
          <a:p>
            <a:endParaRPr lang="en-US" sz="1000" dirty="0">
              <a:ea typeface="HGMaruGothicMPRO"/>
              <a:cs typeface="Times New Roman" panose="02020603050405020304" pitchFamily="18" charset="0"/>
            </a:endParaRPr>
          </a:p>
          <a:p>
            <a:pPr marL="0" indent="0">
              <a:buNone/>
            </a:pPr>
            <a:r>
              <a:rPr lang="en-US" b="1" dirty="0">
                <a:ea typeface="HGMaruGothicMPRO"/>
                <a:cs typeface="Times New Roman" panose="02020603050405020304" pitchFamily="18" charset="0"/>
              </a:rPr>
              <a:t>REALITY</a:t>
            </a:r>
            <a:r>
              <a:rPr lang="en-US" dirty="0">
                <a:ea typeface="HGMaruGothicMPRO"/>
                <a:cs typeface="Times New Roman" panose="02020603050405020304" pitchFamily="18" charset="0"/>
              </a:rPr>
              <a:t>: Sorry to burst your bubble, but the odds are that most student athletes will not get large scholarships. </a:t>
            </a:r>
            <a:endParaRPr lang="en-US" sz="1000" dirty="0">
              <a:ea typeface="HGMaruGothicMPRO"/>
              <a:cs typeface="Times New Roman" panose="02020603050405020304" pitchFamily="18" charset="0"/>
            </a:endParaRPr>
          </a:p>
          <a:p>
            <a:endParaRPr lang="en-US" sz="1000" dirty="0" smtClean="0">
              <a:ea typeface="HGMaruGothicMPRO"/>
              <a:cs typeface="Times New Roman" panose="02020603050405020304" pitchFamily="18" charset="0"/>
            </a:endParaRPr>
          </a:p>
          <a:p>
            <a:pPr marL="0" indent="0">
              <a:buNone/>
            </a:pPr>
            <a:r>
              <a:rPr lang="en-US" dirty="0" smtClean="0">
                <a:ea typeface="HGMaruGothicMPRO"/>
                <a:cs typeface="Times New Roman" panose="02020603050405020304" pitchFamily="18" charset="0"/>
              </a:rPr>
              <a:t>Only </a:t>
            </a:r>
            <a:r>
              <a:rPr lang="en-US" u="sng" dirty="0">
                <a:ea typeface="HGMaruGothicMPRO"/>
                <a:cs typeface="Times New Roman" panose="02020603050405020304" pitchFamily="18" charset="0"/>
              </a:rPr>
              <a:t>two percent</a:t>
            </a:r>
            <a:r>
              <a:rPr lang="en-US" dirty="0">
                <a:ea typeface="HGMaruGothicMPRO"/>
                <a:cs typeface="Times New Roman" panose="02020603050405020304" pitchFamily="18" charset="0"/>
              </a:rPr>
              <a:t> of high school athletes actually receive an athletic scholarship. </a:t>
            </a:r>
            <a:endParaRPr lang="en-US" sz="1000" dirty="0">
              <a:ea typeface="HGMaruGothicMPRO"/>
              <a:cs typeface="Times New Roman" panose="02020603050405020304" pitchFamily="18" charset="0"/>
            </a:endParaRPr>
          </a:p>
          <a:p>
            <a:endParaRPr lang="en-US" sz="1000" dirty="0">
              <a:ea typeface="HGMaruGothicMPRO"/>
              <a:cs typeface="Times New Roman" panose="02020603050405020304" pitchFamily="18" charset="0"/>
            </a:endParaRPr>
          </a:p>
          <a:p>
            <a:pPr marL="0" indent="0">
              <a:buNone/>
            </a:pPr>
            <a:r>
              <a:rPr lang="en-US" dirty="0">
                <a:ea typeface="HGMaruGothicMPRO"/>
                <a:cs typeface="Times New Roman" panose="02020603050405020304" pitchFamily="18" charset="0"/>
              </a:rPr>
              <a:t>And of those who do, very few receive enough aid to cover all their expenses. In fact, most athletic scholarships range between </a:t>
            </a:r>
            <a:r>
              <a:rPr lang="en-US" u="sng" dirty="0">
                <a:ea typeface="HGMaruGothicMPRO"/>
                <a:cs typeface="Times New Roman" panose="02020603050405020304" pitchFamily="18" charset="0"/>
              </a:rPr>
              <a:t>$342 and $14,660</a:t>
            </a:r>
            <a:r>
              <a:rPr lang="en-US" dirty="0">
                <a:ea typeface="HGMaruGothicMPRO"/>
                <a:cs typeface="Times New Roman" panose="02020603050405020304" pitchFamily="18" charset="0"/>
              </a:rPr>
              <a:t> a year, depending on the sport and the division.</a:t>
            </a:r>
            <a:endParaRPr lang="en-US" sz="1000" dirty="0">
              <a:ea typeface="HGMaruGothicMPRO"/>
              <a:cs typeface="Times New Roman" panose="02020603050405020304" pitchFamily="18" charset="0"/>
            </a:endParaRPr>
          </a:p>
          <a:p>
            <a:endParaRPr lang="en-US" dirty="0"/>
          </a:p>
        </p:txBody>
      </p:sp>
      <p:sp>
        <p:nvSpPr>
          <p:cNvPr id="15" name="Rectangle 14"/>
          <p:cNvSpPr/>
          <p:nvPr/>
        </p:nvSpPr>
        <p:spPr>
          <a:xfrm>
            <a:off x="464449" y="2667789"/>
            <a:ext cx="7839154" cy="253916"/>
          </a:xfrm>
          <a:prstGeom prst="rect">
            <a:avLst/>
          </a:prstGeom>
        </p:spPr>
        <p:txBody>
          <a:bodyPr wrap="square">
            <a:spAutoFit/>
          </a:bodyPr>
          <a:lstStyle/>
          <a:p>
            <a:pPr algn="r"/>
            <a:r>
              <a:rPr lang="en-US" sz="1050" dirty="0">
                <a:ea typeface="HGMaruGothicMPRO"/>
                <a:cs typeface="Times New Roman" panose="02020603050405020304" pitchFamily="18" charset="0"/>
              </a:rPr>
              <a:t> </a:t>
            </a:r>
            <a:endParaRPr lang="en-US" sz="900" dirty="0">
              <a:ea typeface="HGMaruGothicMPRO"/>
              <a:cs typeface="Times New Roman" panose="02020603050405020304" pitchFamily="18" charset="0"/>
            </a:endParaRPr>
          </a:p>
        </p:txBody>
      </p:sp>
    </p:spTree>
    <p:extLst>
      <p:ext uri="{BB962C8B-B14F-4D97-AF65-F5344CB8AC3E}">
        <p14:creationId xmlns:p14="http://schemas.microsoft.com/office/powerpoint/2010/main" val="1006484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Busters</a:t>
            </a:r>
          </a:p>
        </p:txBody>
      </p:sp>
      <p:sp>
        <p:nvSpPr>
          <p:cNvPr id="3" name="Content Placeholder 2"/>
          <p:cNvSpPr>
            <a:spLocks noGrp="1"/>
          </p:cNvSpPr>
          <p:nvPr>
            <p:ph idx="1"/>
          </p:nvPr>
        </p:nvSpPr>
        <p:spPr/>
        <p:txBody>
          <a:bodyPr/>
          <a:lstStyle/>
          <a:p>
            <a:pPr marL="0" indent="0" defTabSz="685800" eaLnBrk="0" fontAlgn="base" hangingPunct="0">
              <a:spcBef>
                <a:spcPct val="0"/>
              </a:spcBef>
              <a:spcAft>
                <a:spcPct val="0"/>
              </a:spcAft>
              <a:buNone/>
            </a:pPr>
            <a:r>
              <a:rPr lang="en-US" altLang="en-US" sz="2000" b="1" dirty="0">
                <a:ea typeface="Myriad Pro" panose="020B0503030403020204" pitchFamily="34" charset="0"/>
                <a:cs typeface="Myriad Pro" panose="020B0503030403020204" pitchFamily="34" charset="0"/>
              </a:rPr>
              <a:t>MYTH: </a:t>
            </a:r>
            <a:r>
              <a:rPr lang="en-US" altLang="en-US" sz="2000" b="1" dirty="0">
                <a:ea typeface="Trebuchet MS" panose="020B0603020202020204" pitchFamily="34" charset="0"/>
                <a:cs typeface="Trebuchet MS" panose="020B0603020202020204" pitchFamily="34" charset="0"/>
              </a:rPr>
              <a:t>Scholarship aren’t worth the effort.</a:t>
            </a:r>
          </a:p>
          <a:p>
            <a:pPr defTabSz="685800" eaLnBrk="0" fontAlgn="base" hangingPunct="0">
              <a:spcBef>
                <a:spcPct val="0"/>
              </a:spcBef>
              <a:spcAft>
                <a:spcPct val="0"/>
              </a:spcAft>
            </a:pPr>
            <a:endParaRPr lang="en-US" altLang="en-US" sz="2000" dirty="0"/>
          </a:p>
          <a:p>
            <a:pPr marL="0" indent="0" defTabSz="685800" eaLnBrk="0" fontAlgn="base" hangingPunct="0">
              <a:spcBef>
                <a:spcPct val="0"/>
              </a:spcBef>
              <a:spcAft>
                <a:spcPct val="0"/>
              </a:spcAft>
              <a:buNone/>
            </a:pPr>
            <a:r>
              <a:rPr lang="en-US" altLang="en-US" sz="2000" b="1" dirty="0">
                <a:ea typeface="Calibri" panose="020F0502020204030204" pitchFamily="34" charset="0"/>
                <a:cs typeface="Times New Roman" panose="02020603050405020304" pitchFamily="18" charset="0"/>
              </a:rPr>
              <a:t>REALITY</a:t>
            </a:r>
            <a:r>
              <a:rPr lang="en-US" altLang="en-US" sz="2000" dirty="0">
                <a:ea typeface="Calibri" panose="020F0502020204030204" pitchFamily="34" charset="0"/>
                <a:cs typeface="Times New Roman" panose="02020603050405020304" pitchFamily="18" charset="0"/>
              </a:rPr>
              <a:t>: Crazy! If someone offered you a part-time job for $50 an hour, would you take it? Of course you would!</a:t>
            </a:r>
          </a:p>
          <a:p>
            <a:pPr defTabSz="685800" eaLnBrk="0" fontAlgn="base" hangingPunct="0">
              <a:spcBef>
                <a:spcPct val="0"/>
              </a:spcBef>
              <a:spcAft>
                <a:spcPct val="0"/>
              </a:spcAft>
            </a:pPr>
            <a:endParaRPr lang="en-US" altLang="en-US" sz="2000" dirty="0"/>
          </a:p>
          <a:p>
            <a:pPr marL="0" indent="0" defTabSz="685800" eaLnBrk="0" fontAlgn="base" hangingPunct="0">
              <a:spcBef>
                <a:spcPct val="0"/>
              </a:spcBef>
              <a:spcAft>
                <a:spcPct val="0"/>
              </a:spcAft>
              <a:buNone/>
            </a:pPr>
            <a:r>
              <a:rPr lang="en-US" altLang="en-US" sz="2000" dirty="0">
                <a:ea typeface="Calibri" panose="020F0502020204030204" pitchFamily="34" charset="0"/>
                <a:cs typeface="Times New Roman" panose="02020603050405020304" pitchFamily="18" charset="0"/>
              </a:rPr>
              <a:t>Think about applying for scholarships as a part-time job. If you spend 20 hours searching and applying for scholarships and are awarded just one $1,000 scholarship, you just earned $50 an hour for your efforts.</a:t>
            </a:r>
            <a:endParaRPr lang="en-US" altLang="en-US" sz="2000" dirty="0"/>
          </a:p>
          <a:p>
            <a:pPr defTabSz="685800" eaLnBrk="0" fontAlgn="base" hangingPunct="0">
              <a:spcBef>
                <a:spcPct val="0"/>
              </a:spcBef>
              <a:spcAft>
                <a:spcPct val="0"/>
              </a:spcAft>
            </a:pPr>
            <a:endParaRPr lang="en-US" altLang="en-US" sz="2000" dirty="0" smtClean="0">
              <a:ea typeface="Trebuchet MS" panose="020B0603020202020204" pitchFamily="34" charset="0"/>
              <a:cs typeface="Trebuchet MS" panose="020B0603020202020204" pitchFamily="34" charset="0"/>
            </a:endParaRPr>
          </a:p>
          <a:p>
            <a:pPr marL="0" indent="0" defTabSz="685800" eaLnBrk="0" fontAlgn="base" hangingPunct="0">
              <a:spcBef>
                <a:spcPct val="0"/>
              </a:spcBef>
              <a:spcAft>
                <a:spcPct val="0"/>
              </a:spcAft>
              <a:buNone/>
            </a:pPr>
            <a:r>
              <a:rPr lang="en-US" altLang="en-US" sz="2000" dirty="0" smtClean="0">
                <a:ea typeface="Trebuchet MS" panose="020B0603020202020204" pitchFamily="34" charset="0"/>
                <a:cs typeface="Trebuchet MS" panose="020B0603020202020204" pitchFamily="34" charset="0"/>
              </a:rPr>
              <a:t>Do </a:t>
            </a:r>
            <a:r>
              <a:rPr lang="en-US" altLang="en-US" sz="2000" dirty="0">
                <a:ea typeface="Trebuchet MS" panose="020B0603020202020204" pitchFamily="34" charset="0"/>
                <a:cs typeface="Trebuchet MS" panose="020B0603020202020204" pitchFamily="34" charset="0"/>
              </a:rPr>
              <a:t>the math – scholarships are definitely worth your time!</a:t>
            </a:r>
            <a:endParaRPr lang="en-US" altLang="en-US" sz="2000" dirty="0"/>
          </a:p>
          <a:p>
            <a:pPr defTabSz="685800" eaLnBrk="0" fontAlgn="base" hangingPunct="0">
              <a:spcBef>
                <a:spcPct val="0"/>
              </a:spcBef>
              <a:spcAft>
                <a:spcPct val="0"/>
              </a:spcAft>
            </a:pPr>
            <a:endParaRPr lang="en-US" altLang="en-US" sz="1100" dirty="0">
              <a:latin typeface="Arial" panose="020B0604020202020204" pitchFamily="34" charset="0"/>
            </a:endParaRPr>
          </a:p>
          <a:p>
            <a:endParaRPr lang="en-US" dirty="0"/>
          </a:p>
        </p:txBody>
      </p:sp>
    </p:spTree>
    <p:extLst>
      <p:ext uri="{BB962C8B-B14F-4D97-AF65-F5344CB8AC3E}">
        <p14:creationId xmlns:p14="http://schemas.microsoft.com/office/powerpoint/2010/main" val="2611906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Busters</a:t>
            </a:r>
          </a:p>
        </p:txBody>
      </p:sp>
      <p:sp>
        <p:nvSpPr>
          <p:cNvPr id="3" name="Content Placeholder 2"/>
          <p:cNvSpPr>
            <a:spLocks noGrp="1"/>
          </p:cNvSpPr>
          <p:nvPr>
            <p:ph idx="1"/>
          </p:nvPr>
        </p:nvSpPr>
        <p:spPr/>
        <p:txBody>
          <a:bodyPr/>
          <a:lstStyle/>
          <a:p>
            <a:pPr marL="0" indent="0">
              <a:buNone/>
            </a:pPr>
            <a:r>
              <a:rPr lang="en-US" sz="2000" b="1" dirty="0"/>
              <a:t>MYTH: You can’t apply for scholarships until senior year.</a:t>
            </a:r>
          </a:p>
          <a:p>
            <a:endParaRPr lang="en-US" sz="2000" dirty="0"/>
          </a:p>
          <a:p>
            <a:pPr marL="0" indent="0">
              <a:buNone/>
            </a:pPr>
            <a:r>
              <a:rPr lang="en-US" sz="2000" b="1" dirty="0"/>
              <a:t>REALITY</a:t>
            </a:r>
            <a:r>
              <a:rPr lang="en-US" sz="2000" dirty="0"/>
              <a:t>: Wrong! If you wait until senior year to start searching and applying for scholarships, you're already three years behind the curve.</a:t>
            </a:r>
          </a:p>
          <a:p>
            <a:endParaRPr lang="en-US" sz="2000" dirty="0"/>
          </a:p>
          <a:p>
            <a:pPr marL="0" indent="0">
              <a:buNone/>
            </a:pPr>
            <a:r>
              <a:rPr lang="en-US" sz="2000" dirty="0"/>
              <a:t>Many scholarships are actually open to students 13 years and older (and some even younger!). For example, students need to apply for the College Bound Scholarship before the end of 8th grade.</a:t>
            </a:r>
          </a:p>
          <a:p>
            <a:endParaRPr lang="en-US" dirty="0"/>
          </a:p>
        </p:txBody>
      </p:sp>
      <p:sp>
        <p:nvSpPr>
          <p:cNvPr id="16" name="Rectangle 15"/>
          <p:cNvSpPr/>
          <p:nvPr/>
        </p:nvSpPr>
        <p:spPr>
          <a:xfrm>
            <a:off x="462517" y="2125742"/>
            <a:ext cx="7905876" cy="461665"/>
          </a:xfrm>
          <a:prstGeom prst="rect">
            <a:avLst/>
          </a:prstGeom>
        </p:spPr>
        <p:txBody>
          <a:bodyPr wrap="square">
            <a:spAutoFit/>
          </a:bodyPr>
          <a:lstStyle/>
          <a:p>
            <a:endParaRPr lang="en-US" sz="1350" dirty="0"/>
          </a:p>
          <a:p>
            <a:endParaRPr lang="en-US" sz="1050" dirty="0">
              <a:latin typeface="Trebuchet MS" panose="020B0603020202020204" pitchFamily="34" charset="0"/>
              <a:ea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865708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theWashboard.org</a:t>
            </a:r>
            <a:endParaRPr lang="en-US" sz="2000" dirty="0"/>
          </a:p>
        </p:txBody>
      </p:sp>
      <p:sp>
        <p:nvSpPr>
          <p:cNvPr id="3" name="Content Placeholder 2"/>
          <p:cNvSpPr>
            <a:spLocks noGrp="1"/>
          </p:cNvSpPr>
          <p:nvPr>
            <p:ph idx="1"/>
          </p:nvPr>
        </p:nvSpPr>
        <p:spPr/>
        <p:txBody>
          <a:bodyPr>
            <a:normAutofit/>
          </a:bodyPr>
          <a:lstStyle/>
          <a:p>
            <a:r>
              <a:rPr lang="en-US" sz="2000" dirty="0" smtClean="0">
                <a:solidFill>
                  <a:schemeClr val="tx1"/>
                </a:solidFill>
              </a:rPr>
              <a:t>Unlike </a:t>
            </a:r>
            <a:r>
              <a:rPr lang="en-US" sz="2000" dirty="0">
                <a:solidFill>
                  <a:schemeClr val="tx1"/>
                </a:solidFill>
              </a:rPr>
              <a:t>other web-based scholarship searching tools, the goal of  theWashboard.org is to connect students with available local and state scholarships. </a:t>
            </a:r>
            <a:endParaRPr lang="en-US" sz="2000" dirty="0" smtClean="0">
              <a:solidFill>
                <a:schemeClr val="tx1"/>
              </a:solidFill>
            </a:endParaRPr>
          </a:p>
          <a:p>
            <a:r>
              <a:rPr lang="en-US" sz="2000" dirty="0" smtClean="0">
                <a:solidFill>
                  <a:schemeClr val="tx1"/>
                </a:solidFill>
              </a:rPr>
              <a:t>Free </a:t>
            </a:r>
            <a:r>
              <a:rPr lang="en-US" sz="2000" dirty="0">
                <a:solidFill>
                  <a:schemeClr val="tx1"/>
                </a:solidFill>
              </a:rPr>
              <a:t>to use. </a:t>
            </a:r>
            <a:endParaRPr lang="en-US" sz="2000" dirty="0" smtClean="0">
              <a:solidFill>
                <a:schemeClr val="tx1"/>
              </a:solidFill>
            </a:endParaRPr>
          </a:p>
          <a:p>
            <a:r>
              <a:rPr lang="en-US" sz="2000" dirty="0" smtClean="0">
                <a:solidFill>
                  <a:schemeClr val="tx1"/>
                </a:solidFill>
              </a:rPr>
              <a:t>Do </a:t>
            </a:r>
            <a:r>
              <a:rPr lang="en-US" sz="2000" dirty="0">
                <a:solidFill>
                  <a:schemeClr val="tx1"/>
                </a:solidFill>
              </a:rPr>
              <a:t>not use spam, marketing ads or pop-up advertisements on the site.</a:t>
            </a:r>
          </a:p>
          <a:p>
            <a:r>
              <a:rPr lang="en-US" sz="2000" dirty="0" smtClean="0">
                <a:solidFill>
                  <a:schemeClr val="tx1"/>
                </a:solidFill>
              </a:rPr>
              <a:t>Finds </a:t>
            </a:r>
            <a:r>
              <a:rPr lang="en-US" sz="2000" dirty="0">
                <a:solidFill>
                  <a:schemeClr val="tx1"/>
                </a:solidFill>
              </a:rPr>
              <a:t>the best potential scholarship based on their self-created student profile. </a:t>
            </a:r>
            <a:endParaRPr lang="en-US" sz="2000" dirty="0" smtClean="0">
              <a:solidFill>
                <a:schemeClr val="tx1"/>
              </a:solidFill>
            </a:endParaRPr>
          </a:p>
          <a:p>
            <a:r>
              <a:rPr lang="en-US" sz="2000" dirty="0" smtClean="0">
                <a:solidFill>
                  <a:schemeClr val="tx1"/>
                </a:solidFill>
              </a:rPr>
              <a:t>Users </a:t>
            </a:r>
            <a:r>
              <a:rPr lang="en-US" sz="2000" dirty="0">
                <a:solidFill>
                  <a:schemeClr val="tx1"/>
                </a:solidFill>
              </a:rPr>
              <a:t>can also find scholarships that do not require a Social Security Number or ask about citizenship status.</a:t>
            </a:r>
          </a:p>
          <a:p>
            <a:endParaRPr lang="en-US" dirty="0"/>
          </a:p>
        </p:txBody>
      </p:sp>
    </p:spTree>
    <p:extLst>
      <p:ext uri="{BB962C8B-B14F-4D97-AF65-F5344CB8AC3E}">
        <p14:creationId xmlns:p14="http://schemas.microsoft.com/office/powerpoint/2010/main" val="386242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theWashboard.org</a:t>
            </a:r>
          </a:p>
        </p:txBody>
      </p:sp>
      <p:sp>
        <p:nvSpPr>
          <p:cNvPr id="3" name="Content Placeholder 2"/>
          <p:cNvSpPr>
            <a:spLocks noGrp="1"/>
          </p:cNvSpPr>
          <p:nvPr>
            <p:ph idx="1"/>
          </p:nvPr>
        </p:nvSpPr>
        <p:spPr/>
        <p:txBody>
          <a:bodyPr>
            <a:normAutofit lnSpcReduction="10000"/>
          </a:bodyPr>
          <a:lstStyle/>
          <a:p>
            <a:pPr marL="0" indent="0">
              <a:buNone/>
            </a:pPr>
            <a:r>
              <a:rPr lang="en-US" sz="2900" dirty="0"/>
              <a:t>Scholarships found on </a:t>
            </a:r>
            <a:r>
              <a:rPr lang="en-US" sz="2900" u="sng" dirty="0">
                <a:hlinkClick r:id="rId3"/>
              </a:rPr>
              <a:t>theWashboard.org </a:t>
            </a:r>
            <a:r>
              <a:rPr lang="en-US" sz="2900" dirty="0"/>
              <a:t>are diverse and support a variety of students.</a:t>
            </a:r>
          </a:p>
          <a:p>
            <a:endParaRPr lang="en-US" sz="2300" dirty="0"/>
          </a:p>
          <a:p>
            <a:pPr lvl="1"/>
            <a:r>
              <a:rPr lang="en-US" sz="2300" dirty="0"/>
              <a:t>Only 34% require a GPA higher than 3.0.</a:t>
            </a:r>
            <a:endParaRPr lang="en-US" sz="2000" dirty="0"/>
          </a:p>
          <a:p>
            <a:pPr lvl="1"/>
            <a:endParaRPr lang="en-US" sz="2000" dirty="0"/>
          </a:p>
          <a:p>
            <a:pPr lvl="1"/>
            <a:r>
              <a:rPr lang="en-US" sz="2300" dirty="0"/>
              <a:t>57% of listings are not based on financial need.</a:t>
            </a:r>
          </a:p>
          <a:p>
            <a:pPr lvl="1"/>
            <a:endParaRPr lang="en-US" sz="2000" dirty="0"/>
          </a:p>
          <a:p>
            <a:pPr lvl="1"/>
            <a:r>
              <a:rPr lang="en-US" sz="2300" dirty="0"/>
              <a:t>80% do not require the FAFSA.</a:t>
            </a:r>
          </a:p>
          <a:p>
            <a:pPr lvl="1"/>
            <a:endParaRPr lang="en-US" sz="2000" dirty="0"/>
          </a:p>
          <a:p>
            <a:pPr lvl="1"/>
            <a:r>
              <a:rPr lang="en-US" sz="2300" dirty="0"/>
              <a:t>23% of scholarships listed are renewable.</a:t>
            </a:r>
            <a:endParaRPr lang="en-US" sz="2000" dirty="0"/>
          </a:p>
          <a:p>
            <a:endParaRPr lang="en-US" dirty="0"/>
          </a:p>
        </p:txBody>
      </p:sp>
    </p:spTree>
    <p:extLst>
      <p:ext uri="{BB962C8B-B14F-4D97-AF65-F5344CB8AC3E}">
        <p14:creationId xmlns:p14="http://schemas.microsoft.com/office/powerpoint/2010/main" val="4044914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College Bound Scholarship</a:t>
            </a:r>
          </a:p>
        </p:txBody>
      </p:sp>
      <p:sp>
        <p:nvSpPr>
          <p:cNvPr id="4" name="Content Placeholder 3"/>
          <p:cNvSpPr>
            <a:spLocks noGrp="1"/>
          </p:cNvSpPr>
          <p:nvPr>
            <p:ph idx="1"/>
          </p:nvPr>
        </p:nvSpPr>
        <p:spPr/>
        <p:txBody>
          <a:bodyPr>
            <a:normAutofit/>
          </a:bodyPr>
          <a:lstStyle/>
          <a:p>
            <a:r>
              <a:rPr lang="en-US" sz="2000" dirty="0"/>
              <a:t>Early commitment of state financial aid to eligible students who apply in 7th</a:t>
            </a:r>
            <a:r>
              <a:rPr lang="en-US" sz="2000" dirty="0" smtClean="0"/>
              <a:t> </a:t>
            </a:r>
            <a:r>
              <a:rPr lang="en-US" sz="2000" dirty="0"/>
              <a:t>and 8th grade.</a:t>
            </a:r>
          </a:p>
          <a:p>
            <a:r>
              <a:rPr lang="en-US" sz="2000" dirty="0" smtClean="0"/>
              <a:t>Students must maintain eligibility for the scholarship by meeting the College Bound Pledge. </a:t>
            </a:r>
            <a:endParaRPr lang="en-US" sz="2000" dirty="0"/>
          </a:p>
          <a:p>
            <a:r>
              <a:rPr lang="en-US" sz="2000" dirty="0"/>
              <a:t>Combines with other state financial aid to cover the average cost of tuition (at comparable public college rates), some fees, and a small book allowance</a:t>
            </a:r>
            <a:r>
              <a:rPr lang="en-US" sz="2000" b="1" dirty="0"/>
              <a:t>. </a:t>
            </a:r>
          </a:p>
          <a:p>
            <a:r>
              <a:rPr lang="en-US" sz="2000" dirty="0"/>
              <a:t>Can be used at 66 two- and four-year public and private colleges and universities. </a:t>
            </a:r>
          </a:p>
        </p:txBody>
      </p:sp>
    </p:spTree>
    <p:extLst>
      <p:ext uri="{BB962C8B-B14F-4D97-AF65-F5344CB8AC3E}">
        <p14:creationId xmlns:p14="http://schemas.microsoft.com/office/powerpoint/2010/main" val="230348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Bound: The College Years </a:t>
            </a:r>
            <a:endParaRPr lang="en-US" dirty="0"/>
          </a:p>
        </p:txBody>
      </p:sp>
      <p:sp>
        <p:nvSpPr>
          <p:cNvPr id="3" name="Content Placeholder 2"/>
          <p:cNvSpPr>
            <a:spLocks noGrp="1"/>
          </p:cNvSpPr>
          <p:nvPr>
            <p:ph idx="1"/>
          </p:nvPr>
        </p:nvSpPr>
        <p:spPr/>
        <p:txBody>
          <a:bodyPr>
            <a:normAutofit/>
          </a:bodyPr>
          <a:lstStyle/>
          <a:p>
            <a:r>
              <a:rPr lang="en-US" sz="2400" dirty="0"/>
              <a:t>Students must be income eligible each year, this is verified with the FAFSA or WASFA.</a:t>
            </a:r>
          </a:p>
          <a:p>
            <a:r>
              <a:rPr lang="en-US" sz="2400" dirty="0"/>
              <a:t>Students must be in good academic standing (determined by each college/university individually).</a:t>
            </a:r>
          </a:p>
          <a:p>
            <a:r>
              <a:rPr lang="en-US" sz="2400" dirty="0"/>
              <a:t>Students have up to five years to use the scholarship for a total of 12 quarters or 8 semesters. </a:t>
            </a:r>
          </a:p>
          <a:p>
            <a:endParaRPr lang="en-US" dirty="0"/>
          </a:p>
        </p:txBody>
      </p:sp>
    </p:spTree>
    <p:extLst>
      <p:ext uri="{BB962C8B-B14F-4D97-AF65-F5344CB8AC3E}">
        <p14:creationId xmlns:p14="http://schemas.microsoft.com/office/powerpoint/2010/main" val="1527076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endParaRPr lang="en-US" sz="2700" dirty="0" smtClean="0"/>
          </a:p>
          <a:p>
            <a:pPr>
              <a:buFont typeface="Courier New" panose="02070309020205020404" pitchFamily="49" charset="0"/>
              <a:buChar char="o"/>
            </a:pPr>
            <a:endParaRPr lang="en-US" sz="2700" dirty="0"/>
          </a:p>
        </p:txBody>
      </p:sp>
    </p:spTree>
    <p:extLst>
      <p:ext uri="{BB962C8B-B14F-4D97-AF65-F5344CB8AC3E}">
        <p14:creationId xmlns:p14="http://schemas.microsoft.com/office/powerpoint/2010/main" val="406624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Scholarship Basics</a:t>
            </a:r>
            <a:endParaRPr lang="en-US" dirty="0"/>
          </a:p>
        </p:txBody>
      </p:sp>
      <p:sp>
        <p:nvSpPr>
          <p:cNvPr id="7" name="Content Placeholder 6"/>
          <p:cNvSpPr>
            <a:spLocks noGrp="1"/>
          </p:cNvSpPr>
          <p:nvPr>
            <p:ph idx="1"/>
          </p:nvPr>
        </p:nvSpPr>
        <p:spPr/>
        <p:txBody>
          <a:bodyPr>
            <a:normAutofit/>
          </a:bodyPr>
          <a:lstStyle/>
          <a:p>
            <a:r>
              <a:rPr lang="en-US" sz="2400" dirty="0"/>
              <a:t>Do not have to be repaid </a:t>
            </a:r>
            <a:r>
              <a:rPr lang="en-US" sz="2400" b="1" i="1" dirty="0"/>
              <a:t>provided that you successfully complete your coursework.</a:t>
            </a:r>
            <a:r>
              <a:rPr lang="en-US" sz="2400" b="1" dirty="0"/>
              <a:t> </a:t>
            </a:r>
          </a:p>
          <a:p>
            <a:r>
              <a:rPr lang="en-US" sz="2400" dirty="0"/>
              <a:t>Types: </a:t>
            </a:r>
            <a:r>
              <a:rPr lang="en-US" sz="2400" b="1" dirty="0"/>
              <a:t>Need-based</a:t>
            </a:r>
            <a:r>
              <a:rPr lang="en-US" sz="2400" dirty="0"/>
              <a:t> and </a:t>
            </a:r>
            <a:r>
              <a:rPr lang="en-US" sz="2400" b="1" dirty="0"/>
              <a:t>merit-based</a:t>
            </a:r>
            <a:r>
              <a:rPr lang="en-US" sz="2400" dirty="0"/>
              <a:t>.</a:t>
            </a:r>
          </a:p>
          <a:p>
            <a:r>
              <a:rPr lang="en-US" sz="2400" dirty="0"/>
              <a:t>Most come from organizations and colleges.</a:t>
            </a:r>
          </a:p>
          <a:p>
            <a:r>
              <a:rPr lang="en-US" sz="2400" dirty="0"/>
              <a:t>Many require FAFSA/WASFA completion regardless of family income level. </a:t>
            </a:r>
            <a:endParaRPr lang="en-US" dirty="0"/>
          </a:p>
        </p:txBody>
      </p:sp>
    </p:spTree>
    <p:extLst>
      <p:ext uri="{BB962C8B-B14F-4D97-AF65-F5344CB8AC3E}">
        <p14:creationId xmlns:p14="http://schemas.microsoft.com/office/powerpoint/2010/main" val="121840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apply? </a:t>
            </a:r>
            <a:endParaRPr lang="en-US" dirty="0"/>
          </a:p>
        </p:txBody>
      </p:sp>
      <p:sp>
        <p:nvSpPr>
          <p:cNvPr id="3" name="Content Placeholder 2"/>
          <p:cNvSpPr>
            <a:spLocks noGrp="1"/>
          </p:cNvSpPr>
          <p:nvPr>
            <p:ph idx="1"/>
          </p:nvPr>
        </p:nvSpPr>
        <p:spPr/>
        <p:txBody>
          <a:bodyPr>
            <a:normAutofit/>
          </a:bodyPr>
          <a:lstStyle/>
          <a:p>
            <a:r>
              <a:rPr lang="en-US" sz="3200" dirty="0"/>
              <a:t>The only way you are </a:t>
            </a:r>
            <a:r>
              <a:rPr lang="en-US" sz="3200" dirty="0" smtClean="0"/>
              <a:t> guaranteed </a:t>
            </a:r>
            <a:r>
              <a:rPr lang="en-US" sz="3200" dirty="0"/>
              <a:t>to not </a:t>
            </a:r>
            <a:r>
              <a:rPr lang="en-US" sz="3200" dirty="0" smtClean="0"/>
              <a:t>win a </a:t>
            </a:r>
            <a:r>
              <a:rPr lang="en-US" sz="3200" dirty="0"/>
              <a:t>scholarship is if </a:t>
            </a:r>
            <a:r>
              <a:rPr lang="en-US" sz="3200" dirty="0" smtClean="0"/>
              <a:t>you </a:t>
            </a:r>
            <a:r>
              <a:rPr lang="en-US" sz="3200" dirty="0"/>
              <a:t>do </a:t>
            </a:r>
            <a:r>
              <a:rPr lang="en-US" sz="3200" dirty="0" smtClean="0"/>
              <a:t>not apply. </a:t>
            </a:r>
          </a:p>
          <a:p>
            <a:r>
              <a:rPr lang="en-US" sz="3200" dirty="0" smtClean="0"/>
              <a:t>It takes time to </a:t>
            </a:r>
            <a:r>
              <a:rPr lang="en-US" sz="3200" dirty="0"/>
              <a:t>make </a:t>
            </a:r>
            <a:r>
              <a:rPr lang="en-US" sz="3200" dirty="0" smtClean="0"/>
              <a:t>money </a:t>
            </a:r>
            <a:r>
              <a:rPr lang="en-US" sz="3200" dirty="0"/>
              <a:t>from </a:t>
            </a:r>
            <a:r>
              <a:rPr lang="en-US" sz="3200" dirty="0" smtClean="0"/>
              <a:t>scholarships</a:t>
            </a:r>
            <a:r>
              <a:rPr lang="en-US" sz="3200" dirty="0"/>
              <a:t>, so you </a:t>
            </a:r>
            <a:r>
              <a:rPr lang="en-US" sz="3200" dirty="0" smtClean="0"/>
              <a:t>have </a:t>
            </a:r>
            <a:r>
              <a:rPr lang="en-US" sz="3200" dirty="0"/>
              <a:t>to </a:t>
            </a:r>
            <a:r>
              <a:rPr lang="en-US" sz="3200" dirty="0" smtClean="0"/>
              <a:t>make time.</a:t>
            </a:r>
            <a:endParaRPr lang="en-US" sz="3200" dirty="0"/>
          </a:p>
        </p:txBody>
      </p:sp>
    </p:spTree>
    <p:extLst>
      <p:ext uri="{BB962C8B-B14F-4D97-AF65-F5344CB8AC3E}">
        <p14:creationId xmlns:p14="http://schemas.microsoft.com/office/powerpoint/2010/main" val="274390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t>
            </a:r>
            <a:r>
              <a:rPr lang="en-US"/>
              <a:t>for </a:t>
            </a:r>
            <a:r>
              <a:rPr lang="en-US" smtClean="0"/>
              <a:t>scholarships</a:t>
            </a:r>
            <a:endParaRPr lang="en-US" dirty="0"/>
          </a:p>
        </p:txBody>
      </p:sp>
      <p:sp>
        <p:nvSpPr>
          <p:cNvPr id="3" name="Content Placeholder 2"/>
          <p:cNvSpPr>
            <a:spLocks noGrp="1"/>
          </p:cNvSpPr>
          <p:nvPr>
            <p:ph idx="1"/>
          </p:nvPr>
        </p:nvSpPr>
        <p:spPr/>
        <p:txBody>
          <a:bodyPr>
            <a:normAutofit/>
          </a:bodyPr>
          <a:lstStyle/>
          <a:p>
            <a:r>
              <a:rPr lang="en-US" sz="2400" dirty="0" smtClean="0"/>
              <a:t>Visit our high </a:t>
            </a:r>
            <a:r>
              <a:rPr lang="en-US" sz="2400" dirty="0"/>
              <a:t>school’s </a:t>
            </a:r>
            <a:r>
              <a:rPr lang="en-US" sz="2400" dirty="0" smtClean="0"/>
              <a:t>college </a:t>
            </a:r>
            <a:r>
              <a:rPr lang="en-US" sz="2400" dirty="0"/>
              <a:t>career </a:t>
            </a:r>
            <a:r>
              <a:rPr lang="en-US" sz="2400" dirty="0" smtClean="0"/>
              <a:t>center  for </a:t>
            </a:r>
            <a:r>
              <a:rPr lang="en-US" sz="2400" dirty="0"/>
              <a:t>local, and </a:t>
            </a:r>
            <a:r>
              <a:rPr lang="en-US" sz="2400" dirty="0" smtClean="0"/>
              <a:t>college-based </a:t>
            </a:r>
            <a:r>
              <a:rPr lang="en-US" sz="2400" dirty="0"/>
              <a:t>scholarships.</a:t>
            </a:r>
          </a:p>
          <a:p>
            <a:r>
              <a:rPr lang="en-US" sz="2400" dirty="0" smtClean="0"/>
              <a:t>Organizations</a:t>
            </a:r>
            <a:r>
              <a:rPr lang="en-US" sz="2400" dirty="0"/>
              <a:t>, clubs.</a:t>
            </a:r>
          </a:p>
          <a:p>
            <a:r>
              <a:rPr lang="en-US" sz="2400" dirty="0"/>
              <a:t>Local credit unions, faith-based organizations, Rotary or Kiwanis.</a:t>
            </a:r>
          </a:p>
          <a:p>
            <a:r>
              <a:rPr lang="en-US" sz="2400" dirty="0"/>
              <a:t>Institutional scholarships.</a:t>
            </a:r>
          </a:p>
          <a:p>
            <a:r>
              <a:rPr lang="en-US" sz="2400" dirty="0"/>
              <a:t>Student’s or families’ employers.</a:t>
            </a:r>
          </a:p>
          <a:p>
            <a:r>
              <a:rPr lang="en-US" sz="2400" dirty="0"/>
              <a:t>State and/or national programs.</a:t>
            </a:r>
            <a:endParaRPr lang="en-US" sz="2400" dirty="0">
              <a:solidFill>
                <a:schemeClr val="tx1"/>
              </a:solidFill>
            </a:endParaRPr>
          </a:p>
        </p:txBody>
      </p:sp>
    </p:spTree>
    <p:extLst>
      <p:ext uri="{BB962C8B-B14F-4D97-AF65-F5344CB8AC3E}">
        <p14:creationId xmlns:p14="http://schemas.microsoft.com/office/powerpoint/2010/main" val="3273061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Scholarship Search Engines</a:t>
            </a:r>
            <a:r>
              <a:rPr lang="en-US" dirty="0" smtClean="0"/>
              <a:t>/</a:t>
            </a:r>
            <a:br>
              <a:rPr lang="en-US" dirty="0" smtClean="0"/>
            </a:br>
            <a:r>
              <a:rPr lang="en-US" dirty="0" smtClean="0"/>
              <a:t>Banks</a:t>
            </a:r>
            <a:endParaRPr lang="en-US" dirty="0"/>
          </a:p>
        </p:txBody>
      </p:sp>
      <p:sp>
        <p:nvSpPr>
          <p:cNvPr id="3" name="Content Placeholder 2"/>
          <p:cNvSpPr>
            <a:spLocks noGrp="1"/>
          </p:cNvSpPr>
          <p:nvPr>
            <p:ph sz="half" idx="1"/>
          </p:nvPr>
        </p:nvSpPr>
        <p:spPr/>
        <p:txBody>
          <a:bodyPr numCol="1">
            <a:noAutofit/>
          </a:bodyPr>
          <a:lstStyle/>
          <a:p>
            <a:pPr lvl="0"/>
            <a:r>
              <a:rPr lang="en-US" sz="2000" u="sng" dirty="0">
                <a:hlinkClick r:id="rId3"/>
              </a:rPr>
              <a:t>TheWashboard.org </a:t>
            </a:r>
            <a:endParaRPr lang="en-US" sz="2000" dirty="0"/>
          </a:p>
          <a:p>
            <a:pPr lvl="0"/>
            <a:r>
              <a:rPr lang="en-US" sz="2000" u="sng" dirty="0">
                <a:hlinkClick r:id="rId4"/>
              </a:rPr>
              <a:t>Gearup.wa.gov</a:t>
            </a:r>
            <a:r>
              <a:rPr lang="en-US" sz="2000" dirty="0"/>
              <a:t> </a:t>
            </a:r>
          </a:p>
          <a:p>
            <a:pPr lvl="0"/>
            <a:r>
              <a:rPr lang="en-US" sz="2000" u="sng" dirty="0">
                <a:hlinkClick r:id="rId5"/>
              </a:rPr>
              <a:t>Bigfuture.collegeboard.com</a:t>
            </a:r>
            <a:endParaRPr lang="en-US" sz="2000" dirty="0"/>
          </a:p>
          <a:p>
            <a:pPr lvl="0"/>
            <a:r>
              <a:rPr lang="en-US" sz="2000" u="sng" dirty="0">
                <a:hlinkClick r:id="rId6"/>
              </a:rPr>
              <a:t>Collegegreenlight.com</a:t>
            </a:r>
            <a:endParaRPr lang="en-US" sz="2000" dirty="0"/>
          </a:p>
          <a:p>
            <a:pPr lvl="0"/>
            <a:r>
              <a:rPr lang="en-US" sz="2000" u="sng" dirty="0">
                <a:hlinkClick r:id="rId7"/>
              </a:rPr>
              <a:t>Unigo.com</a:t>
            </a:r>
            <a:endParaRPr lang="en-US" sz="2000" dirty="0"/>
          </a:p>
          <a:p>
            <a:pPr lvl="0"/>
            <a:r>
              <a:rPr lang="en-US" sz="2000" u="sng" dirty="0">
                <a:hlinkClick r:id="rId8"/>
              </a:rPr>
              <a:t>Scholarship Junkies’ Scholarship Bank </a:t>
            </a:r>
            <a:endParaRPr lang="en-US" sz="2000" dirty="0"/>
          </a:p>
          <a:p>
            <a:pPr lvl="0"/>
            <a:r>
              <a:rPr lang="en-US" sz="2000" u="sng" dirty="0">
                <a:hlinkClick r:id="rId9"/>
              </a:rPr>
              <a:t>My College Dollar$</a:t>
            </a:r>
            <a:endParaRPr lang="en-US" sz="2000" dirty="0"/>
          </a:p>
          <a:p>
            <a:pPr lvl="0"/>
            <a:r>
              <a:rPr lang="en-US" sz="2000" u="sng" dirty="0">
                <a:hlinkClick r:id="rId10"/>
              </a:rPr>
              <a:t>Scholarship 360</a:t>
            </a:r>
            <a:endParaRPr lang="en-US" sz="2000" dirty="0"/>
          </a:p>
          <a:p>
            <a:pPr lvl="0"/>
            <a:r>
              <a:rPr lang="en-US" sz="2000" u="sng" dirty="0">
                <a:hlinkClick r:id="rId11"/>
              </a:rPr>
              <a:t>Fastweb.com</a:t>
            </a:r>
            <a:endParaRPr lang="en-US" sz="2000" dirty="0"/>
          </a:p>
          <a:p>
            <a:pPr lvl="0"/>
            <a:r>
              <a:rPr lang="en-US" sz="2000" u="sng" dirty="0">
                <a:hlinkClick r:id="rId12"/>
              </a:rPr>
              <a:t>Scholarships.com</a:t>
            </a:r>
            <a:endParaRPr lang="en-US" sz="2000" dirty="0"/>
          </a:p>
        </p:txBody>
      </p:sp>
      <p:pic>
        <p:nvPicPr>
          <p:cNvPr id="5" name="Content Placeholder 4"/>
          <p:cNvPicPr>
            <a:picLocks noGrp="1" noChangeAspect="1"/>
          </p:cNvPicPr>
          <p:nvPr>
            <p:ph sz="half" idx="2"/>
          </p:nvPr>
        </p:nvPicPr>
        <p:blipFill>
          <a:blip r:embed="rId13">
            <a:extLst>
              <a:ext uri="{28A0092B-C50C-407E-A947-70E740481C1C}">
                <a14:useLocalDpi xmlns:a14="http://schemas.microsoft.com/office/drawing/2010/main" val="0"/>
              </a:ext>
            </a:extLst>
          </a:blip>
          <a:stretch>
            <a:fillRect/>
          </a:stretch>
        </p:blipFill>
        <p:spPr>
          <a:xfrm>
            <a:off x="5864225" y="2126456"/>
            <a:ext cx="2605088" cy="2605088"/>
          </a:xfrm>
        </p:spPr>
      </p:pic>
    </p:spTree>
    <p:extLst>
      <p:ext uri="{BB962C8B-B14F-4D97-AF65-F5344CB8AC3E}">
        <p14:creationId xmlns:p14="http://schemas.microsoft.com/office/powerpoint/2010/main" val="3825940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r>
              <a:rPr lang="en-US" altLang="en-US" dirty="0"/>
              <a:t>Tips for Students </a:t>
            </a:r>
          </a:p>
        </p:txBody>
      </p:sp>
      <p:sp>
        <p:nvSpPr>
          <p:cNvPr id="37891" name="Rectangle 3"/>
          <p:cNvSpPr>
            <a:spLocks noGrp="1" noRot="1" noChangeArrowheads="1"/>
          </p:cNvSpPr>
          <p:nvPr>
            <p:ph idx="1"/>
          </p:nvPr>
        </p:nvSpPr>
        <p:spPr/>
        <p:txBody>
          <a:bodyPr>
            <a:normAutofit/>
          </a:bodyPr>
          <a:lstStyle/>
          <a:p>
            <a:r>
              <a:rPr lang="en-US" altLang="en-US" sz="2100" b="1" dirty="0" smtClean="0"/>
              <a:t>Never ever pay money to submit a scholarship application. It is most likely a scam. </a:t>
            </a:r>
          </a:p>
          <a:p>
            <a:r>
              <a:rPr lang="en-US" altLang="en-US" sz="2100" dirty="0" smtClean="0"/>
              <a:t>Start </a:t>
            </a:r>
            <a:r>
              <a:rPr lang="en-US" altLang="en-US" sz="2100" dirty="0"/>
              <a:t>early. </a:t>
            </a:r>
          </a:p>
          <a:p>
            <a:r>
              <a:rPr lang="en-US" altLang="en-US" sz="2100" dirty="0"/>
              <a:t>Pay attention to deadlines.</a:t>
            </a:r>
          </a:p>
          <a:p>
            <a:r>
              <a:rPr lang="en-US" altLang="en-US" sz="2100" dirty="0"/>
              <a:t>Read eligibility requirements thoroughly before starting. </a:t>
            </a:r>
          </a:p>
          <a:p>
            <a:r>
              <a:rPr lang="en-US" altLang="en-US" sz="2100" dirty="0"/>
              <a:t>Organize materials. </a:t>
            </a:r>
          </a:p>
          <a:p>
            <a:r>
              <a:rPr lang="en-US" altLang="en-US" sz="2100" dirty="0"/>
              <a:t>Follow instructions.</a:t>
            </a:r>
          </a:p>
          <a:p>
            <a:r>
              <a:rPr lang="en-US" altLang="en-US" sz="2100" dirty="0"/>
              <a:t>Check applications</a:t>
            </a:r>
          </a:p>
          <a:p>
            <a:r>
              <a:rPr lang="en-US" altLang="en-US" sz="2100" dirty="0"/>
              <a:t>Keep copies of materials. </a:t>
            </a:r>
          </a:p>
          <a:p>
            <a:r>
              <a:rPr lang="en-US" altLang="en-US" sz="2100" dirty="0"/>
              <a:t>Continue to apply throughout college.</a:t>
            </a:r>
          </a:p>
        </p:txBody>
      </p:sp>
    </p:spTree>
    <p:extLst>
      <p:ext uri="{BB962C8B-B14F-4D97-AF65-F5344CB8AC3E}">
        <p14:creationId xmlns:p14="http://schemas.microsoft.com/office/powerpoint/2010/main" val="1470010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r>
              <a:rPr lang="en-US" altLang="en-US" dirty="0"/>
              <a:t>Tips for Students: Essays</a:t>
            </a:r>
          </a:p>
        </p:txBody>
      </p:sp>
      <p:sp>
        <p:nvSpPr>
          <p:cNvPr id="39939" name="Rectangle 3"/>
          <p:cNvSpPr>
            <a:spLocks noGrp="1" noRot="1" noChangeArrowheads="1"/>
          </p:cNvSpPr>
          <p:nvPr>
            <p:ph idx="1"/>
          </p:nvPr>
        </p:nvSpPr>
        <p:spPr/>
        <p:txBody>
          <a:bodyPr>
            <a:noAutofit/>
          </a:bodyPr>
          <a:lstStyle/>
          <a:p>
            <a:pPr marL="0" indent="0">
              <a:lnSpc>
                <a:spcPct val="80000"/>
              </a:lnSpc>
              <a:buNone/>
            </a:pPr>
            <a:r>
              <a:rPr lang="en-US" altLang="en-US" sz="2400" dirty="0"/>
              <a:t>Scholarships that require an essay are sometimes dismissed by students who </a:t>
            </a:r>
            <a:r>
              <a:rPr lang="en-US" altLang="en-US" sz="2400" dirty="0" smtClean="0"/>
              <a:t>don</a:t>
            </a:r>
            <a:r>
              <a:rPr lang="en-US" altLang="en-US" sz="2400" dirty="0" smtClean="0"/>
              <a:t>’</a:t>
            </a:r>
            <a:r>
              <a:rPr lang="en-US" altLang="ja-JP" sz="2400" dirty="0" smtClean="0"/>
              <a:t>t </a:t>
            </a:r>
            <a:r>
              <a:rPr lang="en-US" altLang="ja-JP" sz="2400" dirty="0"/>
              <a:t>want to spend the time or feel confident in their writing abilities.</a:t>
            </a:r>
          </a:p>
          <a:p>
            <a:pPr eaLnBrk="1" hangingPunct="1">
              <a:lnSpc>
                <a:spcPct val="80000"/>
              </a:lnSpc>
            </a:pPr>
            <a:r>
              <a:rPr lang="en-US" altLang="ja-JP" sz="2400" dirty="0"/>
              <a:t>Be sure the essay is customized for a particular scholarship.</a:t>
            </a:r>
          </a:p>
          <a:p>
            <a:pPr eaLnBrk="1" hangingPunct="1">
              <a:lnSpc>
                <a:spcPct val="80000"/>
              </a:lnSpc>
            </a:pPr>
            <a:r>
              <a:rPr lang="en-US" altLang="en-US" sz="2400" dirty="0"/>
              <a:t>Before you begin the essay, make sure you understand what you are being asked to address.</a:t>
            </a:r>
          </a:p>
          <a:p>
            <a:pPr eaLnBrk="1" hangingPunct="1">
              <a:lnSpc>
                <a:spcPct val="80000"/>
              </a:lnSpc>
            </a:pPr>
            <a:r>
              <a:rPr lang="en-US" altLang="en-US" sz="2400" dirty="0"/>
              <a:t>Be sure you answer the question.</a:t>
            </a:r>
          </a:p>
          <a:p>
            <a:pPr eaLnBrk="1" hangingPunct="1">
              <a:lnSpc>
                <a:spcPct val="80000"/>
              </a:lnSpc>
            </a:pPr>
            <a:r>
              <a:rPr lang="en-US" altLang="en-US" sz="2400" dirty="0"/>
              <a:t>Have someone proofread. Don’t be afraid to edit.</a:t>
            </a:r>
          </a:p>
        </p:txBody>
      </p:sp>
    </p:spTree>
    <p:extLst>
      <p:ext uri="{BB962C8B-B14F-4D97-AF65-F5344CB8AC3E}">
        <p14:creationId xmlns:p14="http://schemas.microsoft.com/office/powerpoint/2010/main" val="4204801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1330</TotalTime>
  <Words>1231</Words>
  <Application>Microsoft Office PowerPoint</Application>
  <PresentationFormat>On-screen Show (4:3)</PresentationFormat>
  <Paragraphs>158</Paragraphs>
  <Slides>19</Slides>
  <Notes>17</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19</vt:i4>
      </vt:variant>
    </vt:vector>
  </HeadingPairs>
  <TitlesOfParts>
    <vt:vector size="36" baseType="lpstr">
      <vt:lpstr>ＭＳ ゴシック</vt:lpstr>
      <vt:lpstr>ＭＳ Ｐゴシック</vt:lpstr>
      <vt:lpstr>ＭＳ Ｐゴシック</vt:lpstr>
      <vt:lpstr>Arial</vt:lpstr>
      <vt:lpstr>Calibri</vt:lpstr>
      <vt:lpstr>Century Gothic</vt:lpstr>
      <vt:lpstr>Corbel</vt:lpstr>
      <vt:lpstr>Courier New</vt:lpstr>
      <vt:lpstr>HGGothicM</vt:lpstr>
      <vt:lpstr>HGMaruGothicMPRO</vt:lpstr>
      <vt:lpstr>Myriad Pro</vt:lpstr>
      <vt:lpstr>Times New Roman</vt:lpstr>
      <vt:lpstr>Trajan Pro</vt:lpstr>
      <vt:lpstr>Trebuchet MS</vt:lpstr>
      <vt:lpstr>Wingdings</vt:lpstr>
      <vt:lpstr>Wingdings 2</vt:lpstr>
      <vt:lpstr>Frame</vt:lpstr>
      <vt:lpstr>Scholarships</vt:lpstr>
      <vt:lpstr>Introductions</vt:lpstr>
      <vt:lpstr>What do we mean when we say college?</vt:lpstr>
      <vt:lpstr>Scholarship Basics</vt:lpstr>
      <vt:lpstr>Why apply? </vt:lpstr>
      <vt:lpstr>Searching for scholarships</vt:lpstr>
      <vt:lpstr>Scholarship Search Engines/ Banks</vt:lpstr>
      <vt:lpstr>Tips for Students </vt:lpstr>
      <vt:lpstr>Tips for Students: Essays</vt:lpstr>
      <vt:lpstr>Myth Busters</vt:lpstr>
      <vt:lpstr>Myth Busters</vt:lpstr>
      <vt:lpstr>Myth Busters</vt:lpstr>
      <vt:lpstr>theWashboard.org</vt:lpstr>
      <vt:lpstr>theWashboard.org</vt:lpstr>
      <vt:lpstr>College Bound Scholarship</vt:lpstr>
      <vt:lpstr>College Bound: The College Years </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92</cp:revision>
  <dcterms:created xsi:type="dcterms:W3CDTF">2017-07-24T18:39:53Z</dcterms:created>
  <dcterms:modified xsi:type="dcterms:W3CDTF">2017-11-27T23:48:46Z</dcterms:modified>
</cp:coreProperties>
</file>