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2" r:id="rId1"/>
  </p:sldMasterIdLst>
  <p:notesMasterIdLst>
    <p:notesMasterId r:id="rId29"/>
  </p:notesMasterIdLst>
  <p:sldIdLst>
    <p:sldId id="256" r:id="rId2"/>
    <p:sldId id="287" r:id="rId3"/>
    <p:sldId id="263" r:id="rId4"/>
    <p:sldId id="395" r:id="rId5"/>
    <p:sldId id="383" r:id="rId6"/>
    <p:sldId id="335" r:id="rId7"/>
    <p:sldId id="379" r:id="rId8"/>
    <p:sldId id="380" r:id="rId9"/>
    <p:sldId id="381" r:id="rId10"/>
    <p:sldId id="382" r:id="rId11"/>
    <p:sldId id="362" r:id="rId12"/>
    <p:sldId id="385" r:id="rId13"/>
    <p:sldId id="368" r:id="rId14"/>
    <p:sldId id="396" r:id="rId15"/>
    <p:sldId id="398" r:id="rId16"/>
    <p:sldId id="399" r:id="rId17"/>
    <p:sldId id="400" r:id="rId18"/>
    <p:sldId id="401" r:id="rId19"/>
    <p:sldId id="402" r:id="rId20"/>
    <p:sldId id="378" r:id="rId21"/>
    <p:sldId id="392" r:id="rId22"/>
    <p:sldId id="393" r:id="rId23"/>
    <p:sldId id="394" r:id="rId24"/>
    <p:sldId id="391" r:id="rId25"/>
    <p:sldId id="317" r:id="rId26"/>
    <p:sldId id="318" r:id="rId27"/>
    <p:sldId id="297"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ple, Marcie (WSAC)" initials="SM(" lastIdx="10" clrIdx="0">
    <p:extLst>
      <p:ext uri="{19B8F6BF-5375-455C-9EA6-DF929625EA0E}">
        <p15:presenceInfo xmlns:p15="http://schemas.microsoft.com/office/powerpoint/2012/main" userId="S-1-5-21-1844237615-1844823847-839522115-517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68" autoAdjust="0"/>
    <p:restoredTop sz="69649" autoAdjust="0"/>
  </p:normalViewPr>
  <p:slideViewPr>
    <p:cSldViewPr snapToGrid="0">
      <p:cViewPr varScale="1">
        <p:scale>
          <a:sx n="61" d="100"/>
          <a:sy n="61" d="100"/>
        </p:scale>
        <p:origin x="170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B0EA01-7C2E-437D-8509-B4D5F9B3D4E8}"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FCCEBA86-4D05-4ECF-8057-AF3E106D4E2E}">
      <dgm:prSet phldrT="[Text]"/>
      <dgm:spPr/>
      <dgm:t>
        <a:bodyPr/>
        <a:lstStyle/>
        <a:p>
          <a:r>
            <a:rPr lang="en-US" dirty="0" smtClean="0"/>
            <a:t>Military</a:t>
          </a:r>
          <a:endParaRPr lang="en-US" dirty="0"/>
        </a:p>
      </dgm:t>
    </dgm:pt>
    <dgm:pt modelId="{15D4FE20-2E97-4AE9-A37A-C196E19766A5}" type="parTrans" cxnId="{34408C1A-785F-452A-8858-068B2A0321A3}">
      <dgm:prSet/>
      <dgm:spPr/>
      <dgm:t>
        <a:bodyPr/>
        <a:lstStyle/>
        <a:p>
          <a:endParaRPr lang="en-US"/>
        </a:p>
      </dgm:t>
    </dgm:pt>
    <dgm:pt modelId="{2342F814-C012-499F-A3FD-337CBDDCD3C4}" type="sibTrans" cxnId="{34408C1A-785F-452A-8858-068B2A0321A3}">
      <dgm:prSet/>
      <dgm:spPr/>
      <dgm:t>
        <a:bodyPr/>
        <a:lstStyle/>
        <a:p>
          <a:endParaRPr lang="en-US"/>
        </a:p>
      </dgm:t>
    </dgm:pt>
    <dgm:pt modelId="{78791E64-4667-498B-A19F-07610ACFEA26}">
      <dgm:prSet phldrT="[Text]"/>
      <dgm:spPr/>
      <dgm:t>
        <a:bodyPr/>
        <a:lstStyle/>
        <a:p>
          <a:r>
            <a:rPr lang="en-US" dirty="0" smtClean="0"/>
            <a:t>ASVAB </a:t>
          </a:r>
          <a:endParaRPr lang="en-US" dirty="0"/>
        </a:p>
      </dgm:t>
    </dgm:pt>
    <dgm:pt modelId="{B3D90FFB-9543-464E-8031-EA9D2C557769}" type="parTrans" cxnId="{CE9DA3C1-9A9E-4564-B3DA-4B0AECEFF72C}">
      <dgm:prSet/>
      <dgm:spPr/>
      <dgm:t>
        <a:bodyPr/>
        <a:lstStyle/>
        <a:p>
          <a:endParaRPr lang="en-US"/>
        </a:p>
      </dgm:t>
    </dgm:pt>
    <dgm:pt modelId="{FC15F803-D7E5-4939-80E2-1DAAB4E1D9B9}" type="sibTrans" cxnId="{CE9DA3C1-9A9E-4564-B3DA-4B0AECEFF72C}">
      <dgm:prSet/>
      <dgm:spPr/>
      <dgm:t>
        <a:bodyPr/>
        <a:lstStyle/>
        <a:p>
          <a:endParaRPr lang="en-US"/>
        </a:p>
      </dgm:t>
    </dgm:pt>
    <dgm:pt modelId="{69450C22-4567-4190-B038-4228FC239045}">
      <dgm:prSet/>
      <dgm:spPr/>
      <dgm:t>
        <a:bodyPr/>
        <a:lstStyle/>
        <a:p>
          <a:r>
            <a:rPr lang="en-US" dirty="0" smtClean="0"/>
            <a:t>Technical college</a:t>
          </a:r>
          <a:endParaRPr lang="en-US" dirty="0"/>
        </a:p>
      </dgm:t>
    </dgm:pt>
    <dgm:pt modelId="{9AF19710-4E86-4B3A-B212-8043C0523B09}" type="parTrans" cxnId="{8089C82B-3503-4B98-891A-B2C1423CB048}">
      <dgm:prSet/>
      <dgm:spPr/>
      <dgm:t>
        <a:bodyPr/>
        <a:lstStyle/>
        <a:p>
          <a:endParaRPr lang="en-US"/>
        </a:p>
      </dgm:t>
    </dgm:pt>
    <dgm:pt modelId="{DF4FF215-FCB1-4655-A5FE-8072100529C2}" type="sibTrans" cxnId="{8089C82B-3503-4B98-891A-B2C1423CB048}">
      <dgm:prSet/>
      <dgm:spPr/>
      <dgm:t>
        <a:bodyPr/>
        <a:lstStyle/>
        <a:p>
          <a:endParaRPr lang="en-US"/>
        </a:p>
      </dgm:t>
    </dgm:pt>
    <dgm:pt modelId="{FDA3C6D3-62FE-4DB1-8702-C2B4BFC33547}">
      <dgm:prSet/>
      <dgm:spPr/>
      <dgm:t>
        <a:bodyPr/>
        <a:lstStyle/>
        <a:p>
          <a:r>
            <a:rPr lang="en-US" dirty="0" smtClean="0"/>
            <a:t>4-year</a:t>
          </a:r>
          <a:endParaRPr lang="en-US" dirty="0"/>
        </a:p>
      </dgm:t>
    </dgm:pt>
    <dgm:pt modelId="{2BB78C17-8D06-4BA1-A24F-7EA34BEB4DB5}" type="parTrans" cxnId="{BC542E41-D5E9-47DA-B1F5-BA44127E67F7}">
      <dgm:prSet/>
      <dgm:spPr/>
      <dgm:t>
        <a:bodyPr/>
        <a:lstStyle/>
        <a:p>
          <a:endParaRPr lang="en-US"/>
        </a:p>
      </dgm:t>
    </dgm:pt>
    <dgm:pt modelId="{8E51C25E-0269-4DFD-9FDD-2A85B468C804}" type="sibTrans" cxnId="{BC542E41-D5E9-47DA-B1F5-BA44127E67F7}">
      <dgm:prSet/>
      <dgm:spPr/>
      <dgm:t>
        <a:bodyPr/>
        <a:lstStyle/>
        <a:p>
          <a:endParaRPr lang="en-US"/>
        </a:p>
      </dgm:t>
    </dgm:pt>
    <dgm:pt modelId="{9C232DF1-C395-4B7C-8E88-3F3AD002C98B}">
      <dgm:prSet/>
      <dgm:spPr/>
      <dgm:t>
        <a:bodyPr/>
        <a:lstStyle/>
        <a:p>
          <a:r>
            <a:rPr lang="en-US" dirty="0" smtClean="0"/>
            <a:t>ACCUPLACER</a:t>
          </a:r>
          <a:endParaRPr lang="en-US" dirty="0"/>
        </a:p>
      </dgm:t>
    </dgm:pt>
    <dgm:pt modelId="{18C1A4D9-217A-47C6-BA6A-4B6AE0273CD5}" type="parTrans" cxnId="{B82A4399-3C06-4C16-AA52-67D3C7D0C90F}">
      <dgm:prSet/>
      <dgm:spPr/>
      <dgm:t>
        <a:bodyPr/>
        <a:lstStyle/>
        <a:p>
          <a:endParaRPr lang="en-US"/>
        </a:p>
      </dgm:t>
    </dgm:pt>
    <dgm:pt modelId="{E8E1C205-DA77-40CD-8E1D-8A6FD30908BE}" type="sibTrans" cxnId="{B82A4399-3C06-4C16-AA52-67D3C7D0C90F}">
      <dgm:prSet/>
      <dgm:spPr/>
      <dgm:t>
        <a:bodyPr/>
        <a:lstStyle/>
        <a:p>
          <a:endParaRPr lang="en-US"/>
        </a:p>
      </dgm:t>
    </dgm:pt>
    <dgm:pt modelId="{315A546B-DB13-411F-B75F-311321EB9224}">
      <dgm:prSet/>
      <dgm:spPr/>
      <dgm:t>
        <a:bodyPr/>
        <a:lstStyle/>
        <a:p>
          <a:r>
            <a:rPr lang="en-US" dirty="0" smtClean="0"/>
            <a:t>ACCUPLACER</a:t>
          </a:r>
          <a:endParaRPr lang="en-US" dirty="0"/>
        </a:p>
      </dgm:t>
    </dgm:pt>
    <dgm:pt modelId="{FCA9019D-57DE-40E1-941A-0228240F8869}" type="parTrans" cxnId="{F5A6078E-42A4-4F6C-9479-66155439610F}">
      <dgm:prSet/>
      <dgm:spPr/>
      <dgm:t>
        <a:bodyPr/>
        <a:lstStyle/>
        <a:p>
          <a:endParaRPr lang="en-US"/>
        </a:p>
      </dgm:t>
    </dgm:pt>
    <dgm:pt modelId="{DB74C5D1-B8EE-478D-83D6-5797F54546AA}" type="sibTrans" cxnId="{F5A6078E-42A4-4F6C-9479-66155439610F}">
      <dgm:prSet/>
      <dgm:spPr/>
      <dgm:t>
        <a:bodyPr/>
        <a:lstStyle/>
        <a:p>
          <a:endParaRPr lang="en-US"/>
        </a:p>
      </dgm:t>
    </dgm:pt>
    <dgm:pt modelId="{6CC1D122-4F36-41DE-8444-F69677D38B7B}">
      <dgm:prSet/>
      <dgm:spPr/>
      <dgm:t>
        <a:bodyPr/>
        <a:lstStyle/>
        <a:p>
          <a:r>
            <a:rPr lang="en-US" dirty="0" smtClean="0"/>
            <a:t> or other community college assessment </a:t>
          </a:r>
          <a:endParaRPr lang="en-US" dirty="0"/>
        </a:p>
      </dgm:t>
    </dgm:pt>
    <dgm:pt modelId="{B9135C13-565F-4688-8AE7-E179FD8A693E}" type="parTrans" cxnId="{C002A52A-38A3-4429-B655-E011CAD0C992}">
      <dgm:prSet/>
      <dgm:spPr/>
      <dgm:t>
        <a:bodyPr/>
        <a:lstStyle/>
        <a:p>
          <a:endParaRPr lang="en-US"/>
        </a:p>
      </dgm:t>
    </dgm:pt>
    <dgm:pt modelId="{BF6B4F18-5C11-4562-8346-804962158046}" type="sibTrans" cxnId="{C002A52A-38A3-4429-B655-E011CAD0C992}">
      <dgm:prSet/>
      <dgm:spPr/>
      <dgm:t>
        <a:bodyPr/>
        <a:lstStyle/>
        <a:p>
          <a:endParaRPr lang="en-US"/>
        </a:p>
      </dgm:t>
    </dgm:pt>
    <dgm:pt modelId="{623C92E7-6F7B-4E7D-842A-8AA45C245D34}">
      <dgm:prSet/>
      <dgm:spPr/>
      <dgm:t>
        <a:bodyPr/>
        <a:lstStyle/>
        <a:p>
          <a:r>
            <a:rPr lang="en-US" smtClean="0"/>
            <a:t>or other community college assessment </a:t>
          </a:r>
          <a:endParaRPr lang="en-US" dirty="0"/>
        </a:p>
      </dgm:t>
    </dgm:pt>
    <dgm:pt modelId="{AEB8A7EA-3EDA-46C6-9398-94EF1A3E3C88}" type="parTrans" cxnId="{A8A2C0A9-0ACC-4D93-9803-29DF914899F3}">
      <dgm:prSet/>
      <dgm:spPr/>
      <dgm:t>
        <a:bodyPr/>
        <a:lstStyle/>
        <a:p>
          <a:endParaRPr lang="en-US"/>
        </a:p>
      </dgm:t>
    </dgm:pt>
    <dgm:pt modelId="{9F0C3A67-2D62-4FE2-9AA4-F97EA35777EE}" type="sibTrans" cxnId="{A8A2C0A9-0ACC-4D93-9803-29DF914899F3}">
      <dgm:prSet/>
      <dgm:spPr/>
      <dgm:t>
        <a:bodyPr/>
        <a:lstStyle/>
        <a:p>
          <a:endParaRPr lang="en-US"/>
        </a:p>
      </dgm:t>
    </dgm:pt>
    <dgm:pt modelId="{D69310BA-5084-4449-85BB-CA5C009DB9E9}">
      <dgm:prSet/>
      <dgm:spPr/>
      <dgm:t>
        <a:bodyPr/>
        <a:lstStyle/>
        <a:p>
          <a:r>
            <a:rPr lang="en-US" dirty="0" smtClean="0"/>
            <a:t>2-year</a:t>
          </a:r>
          <a:endParaRPr lang="en-US" dirty="0"/>
        </a:p>
      </dgm:t>
    </dgm:pt>
    <dgm:pt modelId="{B4984A71-8BDA-40CF-BFC0-9686B6294768}" type="sibTrans" cxnId="{B77264B4-F139-4457-9B89-8D7D302E7789}">
      <dgm:prSet/>
      <dgm:spPr/>
      <dgm:t>
        <a:bodyPr/>
        <a:lstStyle/>
        <a:p>
          <a:endParaRPr lang="en-US"/>
        </a:p>
      </dgm:t>
    </dgm:pt>
    <dgm:pt modelId="{1C52FC7B-BC4D-4F02-852D-572C96605125}" type="parTrans" cxnId="{B77264B4-F139-4457-9B89-8D7D302E7789}">
      <dgm:prSet/>
      <dgm:spPr/>
      <dgm:t>
        <a:bodyPr/>
        <a:lstStyle/>
        <a:p>
          <a:endParaRPr lang="en-US"/>
        </a:p>
      </dgm:t>
    </dgm:pt>
    <dgm:pt modelId="{8832A1C5-E6D7-4E71-B7D2-B92D9A4D6BA8}">
      <dgm:prSet/>
      <dgm:spPr/>
      <dgm:t>
        <a:bodyPr/>
        <a:lstStyle/>
        <a:p>
          <a:pPr algn="ctr"/>
          <a:r>
            <a:rPr lang="en-US" dirty="0" smtClean="0"/>
            <a:t>PSAT, SAT, SAT Subject Exams</a:t>
          </a:r>
          <a:endParaRPr lang="en-US" dirty="0"/>
        </a:p>
      </dgm:t>
    </dgm:pt>
    <dgm:pt modelId="{053BF11B-FD04-4163-A65D-27515B159E24}" type="sibTrans" cxnId="{C46CFDB9-8501-4103-A838-AA04F8A62270}">
      <dgm:prSet/>
      <dgm:spPr/>
      <dgm:t>
        <a:bodyPr/>
        <a:lstStyle/>
        <a:p>
          <a:endParaRPr lang="en-US"/>
        </a:p>
      </dgm:t>
    </dgm:pt>
    <dgm:pt modelId="{B0404C40-F696-4CB8-BDA2-621D9F0E88CA}" type="parTrans" cxnId="{C46CFDB9-8501-4103-A838-AA04F8A62270}">
      <dgm:prSet/>
      <dgm:spPr/>
      <dgm:t>
        <a:bodyPr/>
        <a:lstStyle/>
        <a:p>
          <a:endParaRPr lang="en-US"/>
        </a:p>
      </dgm:t>
    </dgm:pt>
    <dgm:pt modelId="{A7A479B8-55DE-49CC-B644-F2DC35BEF6EA}">
      <dgm:prSet/>
      <dgm:spPr/>
      <dgm:t>
        <a:bodyPr/>
        <a:lstStyle/>
        <a:p>
          <a:r>
            <a:rPr lang="en-US" dirty="0" smtClean="0"/>
            <a:t>ACT Aspire, ACT</a:t>
          </a:r>
          <a:endParaRPr lang="en-US" dirty="0"/>
        </a:p>
      </dgm:t>
    </dgm:pt>
    <dgm:pt modelId="{DBDBCC9C-B030-4E64-8908-C06EB15E0D30}" type="sibTrans" cxnId="{7E33BE4D-5999-4282-A9DE-1D4D58DB15E1}">
      <dgm:prSet/>
      <dgm:spPr/>
      <dgm:t>
        <a:bodyPr/>
        <a:lstStyle/>
        <a:p>
          <a:endParaRPr lang="en-US"/>
        </a:p>
      </dgm:t>
    </dgm:pt>
    <dgm:pt modelId="{94FE4AE7-D355-4B36-98F6-8EB79E4A9E35}" type="parTrans" cxnId="{7E33BE4D-5999-4282-A9DE-1D4D58DB15E1}">
      <dgm:prSet/>
      <dgm:spPr/>
      <dgm:t>
        <a:bodyPr/>
        <a:lstStyle/>
        <a:p>
          <a:endParaRPr lang="en-US"/>
        </a:p>
      </dgm:t>
    </dgm:pt>
    <dgm:pt modelId="{E130A013-B88B-4502-A6E4-5C80571A7436}" type="pres">
      <dgm:prSet presAssocID="{C6B0EA01-7C2E-437D-8509-B4D5F9B3D4E8}" presName="diagram" presStyleCnt="0">
        <dgm:presLayoutVars>
          <dgm:chPref val="1"/>
          <dgm:dir/>
          <dgm:animOne val="branch"/>
          <dgm:animLvl val="lvl"/>
          <dgm:resizeHandles/>
        </dgm:presLayoutVars>
      </dgm:prSet>
      <dgm:spPr/>
      <dgm:t>
        <a:bodyPr/>
        <a:lstStyle/>
        <a:p>
          <a:endParaRPr lang="en-US"/>
        </a:p>
      </dgm:t>
    </dgm:pt>
    <dgm:pt modelId="{B646D968-E787-4C5A-8BD4-268B4C4006B8}" type="pres">
      <dgm:prSet presAssocID="{FCCEBA86-4D05-4ECF-8057-AF3E106D4E2E}" presName="root" presStyleCnt="0"/>
      <dgm:spPr/>
    </dgm:pt>
    <dgm:pt modelId="{6DFB0062-0F2B-4D4A-9A08-AFFAC7F738AB}" type="pres">
      <dgm:prSet presAssocID="{FCCEBA86-4D05-4ECF-8057-AF3E106D4E2E}" presName="rootComposite" presStyleCnt="0"/>
      <dgm:spPr/>
    </dgm:pt>
    <dgm:pt modelId="{289F76A5-0FF8-48DD-9AB6-FA938957670B}" type="pres">
      <dgm:prSet presAssocID="{FCCEBA86-4D05-4ECF-8057-AF3E106D4E2E}" presName="rootText" presStyleLbl="node1" presStyleIdx="0" presStyleCnt="4"/>
      <dgm:spPr/>
      <dgm:t>
        <a:bodyPr/>
        <a:lstStyle/>
        <a:p>
          <a:endParaRPr lang="en-US"/>
        </a:p>
      </dgm:t>
    </dgm:pt>
    <dgm:pt modelId="{2E3DE76A-0614-44C6-B78E-69C4B1F8C9C9}" type="pres">
      <dgm:prSet presAssocID="{FCCEBA86-4D05-4ECF-8057-AF3E106D4E2E}" presName="rootConnector" presStyleLbl="node1" presStyleIdx="0" presStyleCnt="4"/>
      <dgm:spPr/>
      <dgm:t>
        <a:bodyPr/>
        <a:lstStyle/>
        <a:p>
          <a:endParaRPr lang="en-US"/>
        </a:p>
      </dgm:t>
    </dgm:pt>
    <dgm:pt modelId="{532767A6-F4FC-4829-96DB-8D2A8792F66B}" type="pres">
      <dgm:prSet presAssocID="{FCCEBA86-4D05-4ECF-8057-AF3E106D4E2E}" presName="childShape" presStyleCnt="0"/>
      <dgm:spPr/>
    </dgm:pt>
    <dgm:pt modelId="{3D6ABB0A-9510-4BAF-A71D-95012B6DE83E}" type="pres">
      <dgm:prSet presAssocID="{B3D90FFB-9543-464E-8031-EA9D2C557769}" presName="Name13" presStyleLbl="parChTrans1D2" presStyleIdx="0" presStyleCnt="7"/>
      <dgm:spPr/>
      <dgm:t>
        <a:bodyPr/>
        <a:lstStyle/>
        <a:p>
          <a:endParaRPr lang="en-US"/>
        </a:p>
      </dgm:t>
    </dgm:pt>
    <dgm:pt modelId="{83972269-6AB0-4FCA-BCC7-7DE7B9842732}" type="pres">
      <dgm:prSet presAssocID="{78791E64-4667-498B-A19F-07610ACFEA26}" presName="childText" presStyleLbl="bgAcc1" presStyleIdx="0" presStyleCnt="7">
        <dgm:presLayoutVars>
          <dgm:bulletEnabled val="1"/>
        </dgm:presLayoutVars>
      </dgm:prSet>
      <dgm:spPr/>
      <dgm:t>
        <a:bodyPr/>
        <a:lstStyle/>
        <a:p>
          <a:endParaRPr lang="en-US"/>
        </a:p>
      </dgm:t>
    </dgm:pt>
    <dgm:pt modelId="{33AD8773-737E-41B2-A4D4-1DF7331F4721}" type="pres">
      <dgm:prSet presAssocID="{69450C22-4567-4190-B038-4228FC239045}" presName="root" presStyleCnt="0"/>
      <dgm:spPr/>
    </dgm:pt>
    <dgm:pt modelId="{39225F4B-6C6D-4185-907D-DF29CC9EB07C}" type="pres">
      <dgm:prSet presAssocID="{69450C22-4567-4190-B038-4228FC239045}" presName="rootComposite" presStyleCnt="0"/>
      <dgm:spPr/>
    </dgm:pt>
    <dgm:pt modelId="{283F1152-125F-4ED9-9539-08036659BA80}" type="pres">
      <dgm:prSet presAssocID="{69450C22-4567-4190-B038-4228FC239045}" presName="rootText" presStyleLbl="node1" presStyleIdx="1" presStyleCnt="4"/>
      <dgm:spPr/>
      <dgm:t>
        <a:bodyPr/>
        <a:lstStyle/>
        <a:p>
          <a:endParaRPr lang="en-US"/>
        </a:p>
      </dgm:t>
    </dgm:pt>
    <dgm:pt modelId="{84CBA316-4FE8-4C15-8F4B-F94BCC8A9722}" type="pres">
      <dgm:prSet presAssocID="{69450C22-4567-4190-B038-4228FC239045}" presName="rootConnector" presStyleLbl="node1" presStyleIdx="1" presStyleCnt="4"/>
      <dgm:spPr/>
      <dgm:t>
        <a:bodyPr/>
        <a:lstStyle/>
        <a:p>
          <a:endParaRPr lang="en-US"/>
        </a:p>
      </dgm:t>
    </dgm:pt>
    <dgm:pt modelId="{F148E3B2-0959-464C-98EB-6DE8AB8CF85A}" type="pres">
      <dgm:prSet presAssocID="{69450C22-4567-4190-B038-4228FC239045}" presName="childShape" presStyleCnt="0"/>
      <dgm:spPr/>
    </dgm:pt>
    <dgm:pt modelId="{43E1D72B-D69F-437D-89CB-0FD4DEF6F35C}" type="pres">
      <dgm:prSet presAssocID="{18C1A4D9-217A-47C6-BA6A-4B6AE0273CD5}" presName="Name13" presStyleLbl="parChTrans1D2" presStyleIdx="1" presStyleCnt="7"/>
      <dgm:spPr/>
      <dgm:t>
        <a:bodyPr/>
        <a:lstStyle/>
        <a:p>
          <a:endParaRPr lang="en-US"/>
        </a:p>
      </dgm:t>
    </dgm:pt>
    <dgm:pt modelId="{CFE29482-2138-4E02-A180-EDF37EB17BFF}" type="pres">
      <dgm:prSet presAssocID="{9C232DF1-C395-4B7C-8E88-3F3AD002C98B}" presName="childText" presStyleLbl="bgAcc1" presStyleIdx="1" presStyleCnt="7">
        <dgm:presLayoutVars>
          <dgm:bulletEnabled val="1"/>
        </dgm:presLayoutVars>
      </dgm:prSet>
      <dgm:spPr/>
      <dgm:t>
        <a:bodyPr/>
        <a:lstStyle/>
        <a:p>
          <a:endParaRPr lang="en-US"/>
        </a:p>
      </dgm:t>
    </dgm:pt>
    <dgm:pt modelId="{95C81FCD-0278-43EF-893D-A514A5F351BC}" type="pres">
      <dgm:prSet presAssocID="{B9135C13-565F-4688-8AE7-E179FD8A693E}" presName="Name13" presStyleLbl="parChTrans1D2" presStyleIdx="2" presStyleCnt="7"/>
      <dgm:spPr/>
      <dgm:t>
        <a:bodyPr/>
        <a:lstStyle/>
        <a:p>
          <a:endParaRPr lang="en-US"/>
        </a:p>
      </dgm:t>
    </dgm:pt>
    <dgm:pt modelId="{593E84CF-1BE5-4429-99D9-E8DA332AA767}" type="pres">
      <dgm:prSet presAssocID="{6CC1D122-4F36-41DE-8444-F69677D38B7B}" presName="childText" presStyleLbl="bgAcc1" presStyleIdx="2" presStyleCnt="7">
        <dgm:presLayoutVars>
          <dgm:bulletEnabled val="1"/>
        </dgm:presLayoutVars>
      </dgm:prSet>
      <dgm:spPr/>
      <dgm:t>
        <a:bodyPr/>
        <a:lstStyle/>
        <a:p>
          <a:endParaRPr lang="en-US"/>
        </a:p>
      </dgm:t>
    </dgm:pt>
    <dgm:pt modelId="{4D68F4FA-8160-4A72-B1D8-977EE8566579}" type="pres">
      <dgm:prSet presAssocID="{D69310BA-5084-4449-85BB-CA5C009DB9E9}" presName="root" presStyleCnt="0"/>
      <dgm:spPr/>
    </dgm:pt>
    <dgm:pt modelId="{34EFD1AE-B32E-4EE6-A42D-E05F0501C589}" type="pres">
      <dgm:prSet presAssocID="{D69310BA-5084-4449-85BB-CA5C009DB9E9}" presName="rootComposite" presStyleCnt="0"/>
      <dgm:spPr/>
    </dgm:pt>
    <dgm:pt modelId="{53E7E8A8-9C3F-42BB-9FF7-ED5AC9F44E90}" type="pres">
      <dgm:prSet presAssocID="{D69310BA-5084-4449-85BB-CA5C009DB9E9}" presName="rootText" presStyleLbl="node1" presStyleIdx="2" presStyleCnt="4"/>
      <dgm:spPr/>
      <dgm:t>
        <a:bodyPr/>
        <a:lstStyle/>
        <a:p>
          <a:endParaRPr lang="en-US"/>
        </a:p>
      </dgm:t>
    </dgm:pt>
    <dgm:pt modelId="{373AF8C5-731E-489F-AA88-F08A254FA591}" type="pres">
      <dgm:prSet presAssocID="{D69310BA-5084-4449-85BB-CA5C009DB9E9}" presName="rootConnector" presStyleLbl="node1" presStyleIdx="2" presStyleCnt="4"/>
      <dgm:spPr/>
      <dgm:t>
        <a:bodyPr/>
        <a:lstStyle/>
        <a:p>
          <a:endParaRPr lang="en-US"/>
        </a:p>
      </dgm:t>
    </dgm:pt>
    <dgm:pt modelId="{41C3DA5F-3D01-4C55-AEA7-4A5D3DD27C0A}" type="pres">
      <dgm:prSet presAssocID="{D69310BA-5084-4449-85BB-CA5C009DB9E9}" presName="childShape" presStyleCnt="0"/>
      <dgm:spPr/>
    </dgm:pt>
    <dgm:pt modelId="{651F53B5-3984-4FC4-9EE9-09C4BE292135}" type="pres">
      <dgm:prSet presAssocID="{FCA9019D-57DE-40E1-941A-0228240F8869}" presName="Name13" presStyleLbl="parChTrans1D2" presStyleIdx="3" presStyleCnt="7"/>
      <dgm:spPr/>
      <dgm:t>
        <a:bodyPr/>
        <a:lstStyle/>
        <a:p>
          <a:endParaRPr lang="en-US"/>
        </a:p>
      </dgm:t>
    </dgm:pt>
    <dgm:pt modelId="{C879F80A-C23C-4343-BF3E-CBFF847AE4E9}" type="pres">
      <dgm:prSet presAssocID="{315A546B-DB13-411F-B75F-311321EB9224}" presName="childText" presStyleLbl="bgAcc1" presStyleIdx="3" presStyleCnt="7">
        <dgm:presLayoutVars>
          <dgm:bulletEnabled val="1"/>
        </dgm:presLayoutVars>
      </dgm:prSet>
      <dgm:spPr/>
      <dgm:t>
        <a:bodyPr/>
        <a:lstStyle/>
        <a:p>
          <a:endParaRPr lang="en-US"/>
        </a:p>
      </dgm:t>
    </dgm:pt>
    <dgm:pt modelId="{0B4D127B-3CC4-4243-827E-4A61BEF544C5}" type="pres">
      <dgm:prSet presAssocID="{AEB8A7EA-3EDA-46C6-9398-94EF1A3E3C88}" presName="Name13" presStyleLbl="parChTrans1D2" presStyleIdx="4" presStyleCnt="7"/>
      <dgm:spPr/>
      <dgm:t>
        <a:bodyPr/>
        <a:lstStyle/>
        <a:p>
          <a:endParaRPr lang="en-US"/>
        </a:p>
      </dgm:t>
    </dgm:pt>
    <dgm:pt modelId="{B4B475D0-D7F0-4F69-B6D0-57305A5BE638}" type="pres">
      <dgm:prSet presAssocID="{623C92E7-6F7B-4E7D-842A-8AA45C245D34}" presName="childText" presStyleLbl="bgAcc1" presStyleIdx="4" presStyleCnt="7">
        <dgm:presLayoutVars>
          <dgm:bulletEnabled val="1"/>
        </dgm:presLayoutVars>
      </dgm:prSet>
      <dgm:spPr/>
      <dgm:t>
        <a:bodyPr/>
        <a:lstStyle/>
        <a:p>
          <a:endParaRPr lang="en-US"/>
        </a:p>
      </dgm:t>
    </dgm:pt>
    <dgm:pt modelId="{3AB2FAEB-E948-4CD2-AD45-1778B970835B}" type="pres">
      <dgm:prSet presAssocID="{FDA3C6D3-62FE-4DB1-8702-C2B4BFC33547}" presName="root" presStyleCnt="0"/>
      <dgm:spPr/>
    </dgm:pt>
    <dgm:pt modelId="{FFC8A763-623A-4F73-AB4D-5FF7546D1EAE}" type="pres">
      <dgm:prSet presAssocID="{FDA3C6D3-62FE-4DB1-8702-C2B4BFC33547}" presName="rootComposite" presStyleCnt="0"/>
      <dgm:spPr/>
    </dgm:pt>
    <dgm:pt modelId="{EC521A1B-253E-4486-9E79-0415603ACC30}" type="pres">
      <dgm:prSet presAssocID="{FDA3C6D3-62FE-4DB1-8702-C2B4BFC33547}" presName="rootText" presStyleLbl="node1" presStyleIdx="3" presStyleCnt="4"/>
      <dgm:spPr/>
      <dgm:t>
        <a:bodyPr/>
        <a:lstStyle/>
        <a:p>
          <a:endParaRPr lang="en-US"/>
        </a:p>
      </dgm:t>
    </dgm:pt>
    <dgm:pt modelId="{8F29C094-0AEB-45D7-9F9B-2598FE02CDC3}" type="pres">
      <dgm:prSet presAssocID="{FDA3C6D3-62FE-4DB1-8702-C2B4BFC33547}" presName="rootConnector" presStyleLbl="node1" presStyleIdx="3" presStyleCnt="4"/>
      <dgm:spPr/>
      <dgm:t>
        <a:bodyPr/>
        <a:lstStyle/>
        <a:p>
          <a:endParaRPr lang="en-US"/>
        </a:p>
      </dgm:t>
    </dgm:pt>
    <dgm:pt modelId="{16888453-24A0-4A91-8670-F11DCD398FCB}" type="pres">
      <dgm:prSet presAssocID="{FDA3C6D3-62FE-4DB1-8702-C2B4BFC33547}" presName="childShape" presStyleCnt="0"/>
      <dgm:spPr/>
    </dgm:pt>
    <dgm:pt modelId="{C41C5225-CD59-4C3E-B0B1-21C3AD43E54E}" type="pres">
      <dgm:prSet presAssocID="{B0404C40-F696-4CB8-BDA2-621D9F0E88CA}" presName="Name13" presStyleLbl="parChTrans1D2" presStyleIdx="5" presStyleCnt="7"/>
      <dgm:spPr/>
      <dgm:t>
        <a:bodyPr/>
        <a:lstStyle/>
        <a:p>
          <a:endParaRPr lang="en-US"/>
        </a:p>
      </dgm:t>
    </dgm:pt>
    <dgm:pt modelId="{BABC224B-BCF2-4F93-A4D8-EC9DAA6948D9}" type="pres">
      <dgm:prSet presAssocID="{8832A1C5-E6D7-4E71-B7D2-B92D9A4D6BA8}" presName="childText" presStyleLbl="bgAcc1" presStyleIdx="5" presStyleCnt="7">
        <dgm:presLayoutVars>
          <dgm:bulletEnabled val="1"/>
        </dgm:presLayoutVars>
      </dgm:prSet>
      <dgm:spPr/>
      <dgm:t>
        <a:bodyPr/>
        <a:lstStyle/>
        <a:p>
          <a:endParaRPr lang="en-US"/>
        </a:p>
      </dgm:t>
    </dgm:pt>
    <dgm:pt modelId="{7951C050-9600-451F-8A93-20E3C4637F55}" type="pres">
      <dgm:prSet presAssocID="{94FE4AE7-D355-4B36-98F6-8EB79E4A9E35}" presName="Name13" presStyleLbl="parChTrans1D2" presStyleIdx="6" presStyleCnt="7"/>
      <dgm:spPr/>
      <dgm:t>
        <a:bodyPr/>
        <a:lstStyle/>
        <a:p>
          <a:endParaRPr lang="en-US"/>
        </a:p>
      </dgm:t>
    </dgm:pt>
    <dgm:pt modelId="{0C4EA7A4-4533-4ACF-97B2-2F9DFA388472}" type="pres">
      <dgm:prSet presAssocID="{A7A479B8-55DE-49CC-B644-F2DC35BEF6EA}" presName="childText" presStyleLbl="bgAcc1" presStyleIdx="6" presStyleCnt="7">
        <dgm:presLayoutVars>
          <dgm:bulletEnabled val="1"/>
        </dgm:presLayoutVars>
      </dgm:prSet>
      <dgm:spPr/>
      <dgm:t>
        <a:bodyPr/>
        <a:lstStyle/>
        <a:p>
          <a:endParaRPr lang="en-US"/>
        </a:p>
      </dgm:t>
    </dgm:pt>
  </dgm:ptLst>
  <dgm:cxnLst>
    <dgm:cxn modelId="{8089C82B-3503-4B98-891A-B2C1423CB048}" srcId="{C6B0EA01-7C2E-437D-8509-B4D5F9B3D4E8}" destId="{69450C22-4567-4190-B038-4228FC239045}" srcOrd="1" destOrd="0" parTransId="{9AF19710-4E86-4B3A-B212-8043C0523B09}" sibTransId="{DF4FF215-FCB1-4655-A5FE-8072100529C2}"/>
    <dgm:cxn modelId="{33489D5D-EC7A-4503-A6CC-D088E6741C83}" type="presOf" srcId="{18C1A4D9-217A-47C6-BA6A-4B6AE0273CD5}" destId="{43E1D72B-D69F-437D-89CB-0FD4DEF6F35C}" srcOrd="0" destOrd="0" presId="urn:microsoft.com/office/officeart/2005/8/layout/hierarchy3"/>
    <dgm:cxn modelId="{1C1BC41B-F32A-431A-BCEA-8DCE3670008C}" type="presOf" srcId="{D69310BA-5084-4449-85BB-CA5C009DB9E9}" destId="{373AF8C5-731E-489F-AA88-F08A254FA591}" srcOrd="1" destOrd="0" presId="urn:microsoft.com/office/officeart/2005/8/layout/hierarchy3"/>
    <dgm:cxn modelId="{B982DCE6-DFB7-42DE-A290-8FCBF2B7C6B1}" type="presOf" srcId="{B9135C13-565F-4688-8AE7-E179FD8A693E}" destId="{95C81FCD-0278-43EF-893D-A514A5F351BC}" srcOrd="0" destOrd="0" presId="urn:microsoft.com/office/officeart/2005/8/layout/hierarchy3"/>
    <dgm:cxn modelId="{7299A953-0EA4-4A26-97AE-5620A94EEDF5}" type="presOf" srcId="{FCCEBA86-4D05-4ECF-8057-AF3E106D4E2E}" destId="{289F76A5-0FF8-48DD-9AB6-FA938957670B}" srcOrd="0" destOrd="0" presId="urn:microsoft.com/office/officeart/2005/8/layout/hierarchy3"/>
    <dgm:cxn modelId="{2C26D381-119D-4D53-93DD-490AE1368941}" type="presOf" srcId="{69450C22-4567-4190-B038-4228FC239045}" destId="{283F1152-125F-4ED9-9539-08036659BA80}" srcOrd="0" destOrd="0" presId="urn:microsoft.com/office/officeart/2005/8/layout/hierarchy3"/>
    <dgm:cxn modelId="{EBD1F6AC-DB36-49D3-8D69-20164F280005}" type="presOf" srcId="{78791E64-4667-498B-A19F-07610ACFEA26}" destId="{83972269-6AB0-4FCA-BCC7-7DE7B9842732}" srcOrd="0" destOrd="0" presId="urn:microsoft.com/office/officeart/2005/8/layout/hierarchy3"/>
    <dgm:cxn modelId="{7E33BE4D-5999-4282-A9DE-1D4D58DB15E1}" srcId="{FDA3C6D3-62FE-4DB1-8702-C2B4BFC33547}" destId="{A7A479B8-55DE-49CC-B644-F2DC35BEF6EA}" srcOrd="1" destOrd="0" parTransId="{94FE4AE7-D355-4B36-98F6-8EB79E4A9E35}" sibTransId="{DBDBCC9C-B030-4E64-8908-C06EB15E0D30}"/>
    <dgm:cxn modelId="{EFF44BEE-D312-4FDC-ACC0-C0605E9EF36F}" type="presOf" srcId="{9C232DF1-C395-4B7C-8E88-3F3AD002C98B}" destId="{CFE29482-2138-4E02-A180-EDF37EB17BFF}" srcOrd="0" destOrd="0" presId="urn:microsoft.com/office/officeart/2005/8/layout/hierarchy3"/>
    <dgm:cxn modelId="{34408C1A-785F-452A-8858-068B2A0321A3}" srcId="{C6B0EA01-7C2E-437D-8509-B4D5F9B3D4E8}" destId="{FCCEBA86-4D05-4ECF-8057-AF3E106D4E2E}" srcOrd="0" destOrd="0" parTransId="{15D4FE20-2E97-4AE9-A37A-C196E19766A5}" sibTransId="{2342F814-C012-499F-A3FD-337CBDDCD3C4}"/>
    <dgm:cxn modelId="{CE9DA3C1-9A9E-4564-B3DA-4B0AECEFF72C}" srcId="{FCCEBA86-4D05-4ECF-8057-AF3E106D4E2E}" destId="{78791E64-4667-498B-A19F-07610ACFEA26}" srcOrd="0" destOrd="0" parTransId="{B3D90FFB-9543-464E-8031-EA9D2C557769}" sibTransId="{FC15F803-D7E5-4939-80E2-1DAAB4E1D9B9}"/>
    <dgm:cxn modelId="{EC8F9E3B-1A08-4088-A10A-78EC3A1DA87B}" type="presOf" srcId="{6CC1D122-4F36-41DE-8444-F69677D38B7B}" destId="{593E84CF-1BE5-4429-99D9-E8DA332AA767}" srcOrd="0" destOrd="0" presId="urn:microsoft.com/office/officeart/2005/8/layout/hierarchy3"/>
    <dgm:cxn modelId="{BB35A98F-D496-41E0-A0F0-07832FFEFE68}" type="presOf" srcId="{AEB8A7EA-3EDA-46C6-9398-94EF1A3E3C88}" destId="{0B4D127B-3CC4-4243-827E-4A61BEF544C5}" srcOrd="0" destOrd="0" presId="urn:microsoft.com/office/officeart/2005/8/layout/hierarchy3"/>
    <dgm:cxn modelId="{F5A6078E-42A4-4F6C-9479-66155439610F}" srcId="{D69310BA-5084-4449-85BB-CA5C009DB9E9}" destId="{315A546B-DB13-411F-B75F-311321EB9224}" srcOrd="0" destOrd="0" parTransId="{FCA9019D-57DE-40E1-941A-0228240F8869}" sibTransId="{DB74C5D1-B8EE-478D-83D6-5797F54546AA}"/>
    <dgm:cxn modelId="{B77264B4-F139-4457-9B89-8D7D302E7789}" srcId="{C6B0EA01-7C2E-437D-8509-B4D5F9B3D4E8}" destId="{D69310BA-5084-4449-85BB-CA5C009DB9E9}" srcOrd="2" destOrd="0" parTransId="{1C52FC7B-BC4D-4F02-852D-572C96605125}" sibTransId="{B4984A71-8BDA-40CF-BFC0-9686B6294768}"/>
    <dgm:cxn modelId="{8E0BF2F0-550C-430B-B36F-696B03F7B671}" type="presOf" srcId="{B0404C40-F696-4CB8-BDA2-621D9F0E88CA}" destId="{C41C5225-CD59-4C3E-B0B1-21C3AD43E54E}" srcOrd="0" destOrd="0" presId="urn:microsoft.com/office/officeart/2005/8/layout/hierarchy3"/>
    <dgm:cxn modelId="{6B3CCDEB-C3BA-42A6-88EF-A67396389A3F}" type="presOf" srcId="{B3D90FFB-9543-464E-8031-EA9D2C557769}" destId="{3D6ABB0A-9510-4BAF-A71D-95012B6DE83E}" srcOrd="0" destOrd="0" presId="urn:microsoft.com/office/officeart/2005/8/layout/hierarchy3"/>
    <dgm:cxn modelId="{78BBC8F0-5DC3-4E8B-8FA0-491ADED04884}" type="presOf" srcId="{94FE4AE7-D355-4B36-98F6-8EB79E4A9E35}" destId="{7951C050-9600-451F-8A93-20E3C4637F55}" srcOrd="0" destOrd="0" presId="urn:microsoft.com/office/officeart/2005/8/layout/hierarchy3"/>
    <dgm:cxn modelId="{C002A52A-38A3-4429-B655-E011CAD0C992}" srcId="{69450C22-4567-4190-B038-4228FC239045}" destId="{6CC1D122-4F36-41DE-8444-F69677D38B7B}" srcOrd="1" destOrd="0" parTransId="{B9135C13-565F-4688-8AE7-E179FD8A693E}" sibTransId="{BF6B4F18-5C11-4562-8346-804962158046}"/>
    <dgm:cxn modelId="{585ADC27-2CC4-4E06-9C6D-5693BA31679A}" type="presOf" srcId="{69450C22-4567-4190-B038-4228FC239045}" destId="{84CBA316-4FE8-4C15-8F4B-F94BCC8A9722}" srcOrd="1" destOrd="0" presId="urn:microsoft.com/office/officeart/2005/8/layout/hierarchy3"/>
    <dgm:cxn modelId="{C46CFDB9-8501-4103-A838-AA04F8A62270}" srcId="{FDA3C6D3-62FE-4DB1-8702-C2B4BFC33547}" destId="{8832A1C5-E6D7-4E71-B7D2-B92D9A4D6BA8}" srcOrd="0" destOrd="0" parTransId="{B0404C40-F696-4CB8-BDA2-621D9F0E88CA}" sibTransId="{053BF11B-FD04-4163-A65D-27515B159E24}"/>
    <dgm:cxn modelId="{0643D463-41F6-4AD5-A0F7-AE9F4095FABE}" type="presOf" srcId="{C6B0EA01-7C2E-437D-8509-B4D5F9B3D4E8}" destId="{E130A013-B88B-4502-A6E4-5C80571A7436}" srcOrd="0" destOrd="0" presId="urn:microsoft.com/office/officeart/2005/8/layout/hierarchy3"/>
    <dgm:cxn modelId="{831E70F9-BAB1-43DB-A7F2-3B7DE4E0D96B}" type="presOf" srcId="{FCA9019D-57DE-40E1-941A-0228240F8869}" destId="{651F53B5-3984-4FC4-9EE9-09C4BE292135}" srcOrd="0" destOrd="0" presId="urn:microsoft.com/office/officeart/2005/8/layout/hierarchy3"/>
    <dgm:cxn modelId="{A80D1E2F-C3CB-4290-818E-0BE0C34F35DF}" type="presOf" srcId="{FCCEBA86-4D05-4ECF-8057-AF3E106D4E2E}" destId="{2E3DE76A-0614-44C6-B78E-69C4B1F8C9C9}" srcOrd="1" destOrd="0" presId="urn:microsoft.com/office/officeart/2005/8/layout/hierarchy3"/>
    <dgm:cxn modelId="{BF01AEE3-3218-4EEA-811C-13EC11C0D25F}" type="presOf" srcId="{315A546B-DB13-411F-B75F-311321EB9224}" destId="{C879F80A-C23C-4343-BF3E-CBFF847AE4E9}" srcOrd="0" destOrd="0" presId="urn:microsoft.com/office/officeart/2005/8/layout/hierarchy3"/>
    <dgm:cxn modelId="{F4528636-5D70-40B7-9293-74A56438C44B}" type="presOf" srcId="{A7A479B8-55DE-49CC-B644-F2DC35BEF6EA}" destId="{0C4EA7A4-4533-4ACF-97B2-2F9DFA388472}" srcOrd="0" destOrd="0" presId="urn:microsoft.com/office/officeart/2005/8/layout/hierarchy3"/>
    <dgm:cxn modelId="{A8A2C0A9-0ACC-4D93-9803-29DF914899F3}" srcId="{D69310BA-5084-4449-85BB-CA5C009DB9E9}" destId="{623C92E7-6F7B-4E7D-842A-8AA45C245D34}" srcOrd="1" destOrd="0" parTransId="{AEB8A7EA-3EDA-46C6-9398-94EF1A3E3C88}" sibTransId="{9F0C3A67-2D62-4FE2-9AA4-F97EA35777EE}"/>
    <dgm:cxn modelId="{82D595ED-8A3B-4261-8519-62DD8FCB8657}" type="presOf" srcId="{FDA3C6D3-62FE-4DB1-8702-C2B4BFC33547}" destId="{8F29C094-0AEB-45D7-9F9B-2598FE02CDC3}" srcOrd="1" destOrd="0" presId="urn:microsoft.com/office/officeart/2005/8/layout/hierarchy3"/>
    <dgm:cxn modelId="{CE4E8C1F-CF0B-4203-9EE7-2A98D9811391}" type="presOf" srcId="{D69310BA-5084-4449-85BB-CA5C009DB9E9}" destId="{53E7E8A8-9C3F-42BB-9FF7-ED5AC9F44E90}" srcOrd="0" destOrd="0" presId="urn:microsoft.com/office/officeart/2005/8/layout/hierarchy3"/>
    <dgm:cxn modelId="{B82A4399-3C06-4C16-AA52-67D3C7D0C90F}" srcId="{69450C22-4567-4190-B038-4228FC239045}" destId="{9C232DF1-C395-4B7C-8E88-3F3AD002C98B}" srcOrd="0" destOrd="0" parTransId="{18C1A4D9-217A-47C6-BA6A-4B6AE0273CD5}" sibTransId="{E8E1C205-DA77-40CD-8E1D-8A6FD30908BE}"/>
    <dgm:cxn modelId="{647EBF97-5EB7-4DE8-A8A3-D3885AB69259}" type="presOf" srcId="{FDA3C6D3-62FE-4DB1-8702-C2B4BFC33547}" destId="{EC521A1B-253E-4486-9E79-0415603ACC30}" srcOrd="0" destOrd="0" presId="urn:microsoft.com/office/officeart/2005/8/layout/hierarchy3"/>
    <dgm:cxn modelId="{8ABDB523-7677-4E78-8CE0-78518EEE311A}" type="presOf" srcId="{623C92E7-6F7B-4E7D-842A-8AA45C245D34}" destId="{B4B475D0-D7F0-4F69-B6D0-57305A5BE638}" srcOrd="0" destOrd="0" presId="urn:microsoft.com/office/officeart/2005/8/layout/hierarchy3"/>
    <dgm:cxn modelId="{BC542E41-D5E9-47DA-B1F5-BA44127E67F7}" srcId="{C6B0EA01-7C2E-437D-8509-B4D5F9B3D4E8}" destId="{FDA3C6D3-62FE-4DB1-8702-C2B4BFC33547}" srcOrd="3" destOrd="0" parTransId="{2BB78C17-8D06-4BA1-A24F-7EA34BEB4DB5}" sibTransId="{8E51C25E-0269-4DFD-9FDD-2A85B468C804}"/>
    <dgm:cxn modelId="{A1EA9E3D-5610-4BED-B854-85569202F439}" type="presOf" srcId="{8832A1C5-E6D7-4E71-B7D2-B92D9A4D6BA8}" destId="{BABC224B-BCF2-4F93-A4D8-EC9DAA6948D9}" srcOrd="0" destOrd="0" presId="urn:microsoft.com/office/officeart/2005/8/layout/hierarchy3"/>
    <dgm:cxn modelId="{3B34BF81-0DF9-4518-BA55-DA61FB3774EE}" type="presParOf" srcId="{E130A013-B88B-4502-A6E4-5C80571A7436}" destId="{B646D968-E787-4C5A-8BD4-268B4C4006B8}" srcOrd="0" destOrd="0" presId="urn:microsoft.com/office/officeart/2005/8/layout/hierarchy3"/>
    <dgm:cxn modelId="{71CA1995-DE84-4692-B0A4-163126DE2838}" type="presParOf" srcId="{B646D968-E787-4C5A-8BD4-268B4C4006B8}" destId="{6DFB0062-0F2B-4D4A-9A08-AFFAC7F738AB}" srcOrd="0" destOrd="0" presId="urn:microsoft.com/office/officeart/2005/8/layout/hierarchy3"/>
    <dgm:cxn modelId="{298EA6BE-CE0F-45C1-AE7A-48A04B1610C4}" type="presParOf" srcId="{6DFB0062-0F2B-4D4A-9A08-AFFAC7F738AB}" destId="{289F76A5-0FF8-48DD-9AB6-FA938957670B}" srcOrd="0" destOrd="0" presId="urn:microsoft.com/office/officeart/2005/8/layout/hierarchy3"/>
    <dgm:cxn modelId="{F5F5B8D4-E12E-4616-87B3-AF997477DD68}" type="presParOf" srcId="{6DFB0062-0F2B-4D4A-9A08-AFFAC7F738AB}" destId="{2E3DE76A-0614-44C6-B78E-69C4B1F8C9C9}" srcOrd="1" destOrd="0" presId="urn:microsoft.com/office/officeart/2005/8/layout/hierarchy3"/>
    <dgm:cxn modelId="{8FD71110-A27C-4921-A832-9D9E9ED4BAFF}" type="presParOf" srcId="{B646D968-E787-4C5A-8BD4-268B4C4006B8}" destId="{532767A6-F4FC-4829-96DB-8D2A8792F66B}" srcOrd="1" destOrd="0" presId="urn:microsoft.com/office/officeart/2005/8/layout/hierarchy3"/>
    <dgm:cxn modelId="{3EE8B42E-3281-4B3E-AFEB-C6B559719585}" type="presParOf" srcId="{532767A6-F4FC-4829-96DB-8D2A8792F66B}" destId="{3D6ABB0A-9510-4BAF-A71D-95012B6DE83E}" srcOrd="0" destOrd="0" presId="urn:microsoft.com/office/officeart/2005/8/layout/hierarchy3"/>
    <dgm:cxn modelId="{0817A45D-E192-4AF2-822C-072B8A74647D}" type="presParOf" srcId="{532767A6-F4FC-4829-96DB-8D2A8792F66B}" destId="{83972269-6AB0-4FCA-BCC7-7DE7B9842732}" srcOrd="1" destOrd="0" presId="urn:microsoft.com/office/officeart/2005/8/layout/hierarchy3"/>
    <dgm:cxn modelId="{3F4B4DE9-3033-47EC-B0B3-C00CB6681CD4}" type="presParOf" srcId="{E130A013-B88B-4502-A6E4-5C80571A7436}" destId="{33AD8773-737E-41B2-A4D4-1DF7331F4721}" srcOrd="1" destOrd="0" presId="urn:microsoft.com/office/officeart/2005/8/layout/hierarchy3"/>
    <dgm:cxn modelId="{CB4C575B-493B-4C90-8599-1CD1AC314219}" type="presParOf" srcId="{33AD8773-737E-41B2-A4D4-1DF7331F4721}" destId="{39225F4B-6C6D-4185-907D-DF29CC9EB07C}" srcOrd="0" destOrd="0" presId="urn:microsoft.com/office/officeart/2005/8/layout/hierarchy3"/>
    <dgm:cxn modelId="{3213D746-5729-4752-81BD-98054BF82285}" type="presParOf" srcId="{39225F4B-6C6D-4185-907D-DF29CC9EB07C}" destId="{283F1152-125F-4ED9-9539-08036659BA80}" srcOrd="0" destOrd="0" presId="urn:microsoft.com/office/officeart/2005/8/layout/hierarchy3"/>
    <dgm:cxn modelId="{35761390-5F83-4C62-BE9C-C3CD59B84840}" type="presParOf" srcId="{39225F4B-6C6D-4185-907D-DF29CC9EB07C}" destId="{84CBA316-4FE8-4C15-8F4B-F94BCC8A9722}" srcOrd="1" destOrd="0" presId="urn:microsoft.com/office/officeart/2005/8/layout/hierarchy3"/>
    <dgm:cxn modelId="{A6589D70-0A83-49FE-8DCE-2FBDE6C3531B}" type="presParOf" srcId="{33AD8773-737E-41B2-A4D4-1DF7331F4721}" destId="{F148E3B2-0959-464C-98EB-6DE8AB8CF85A}" srcOrd="1" destOrd="0" presId="urn:microsoft.com/office/officeart/2005/8/layout/hierarchy3"/>
    <dgm:cxn modelId="{E32FEDAB-9AF1-43E4-8BEF-30DB2D2C6FAC}" type="presParOf" srcId="{F148E3B2-0959-464C-98EB-6DE8AB8CF85A}" destId="{43E1D72B-D69F-437D-89CB-0FD4DEF6F35C}" srcOrd="0" destOrd="0" presId="urn:microsoft.com/office/officeart/2005/8/layout/hierarchy3"/>
    <dgm:cxn modelId="{34EA460F-E801-485A-AD00-1711598B03CB}" type="presParOf" srcId="{F148E3B2-0959-464C-98EB-6DE8AB8CF85A}" destId="{CFE29482-2138-4E02-A180-EDF37EB17BFF}" srcOrd="1" destOrd="0" presId="urn:microsoft.com/office/officeart/2005/8/layout/hierarchy3"/>
    <dgm:cxn modelId="{B2D2B39D-5A9E-40BB-8EE7-28DF09ED90BA}" type="presParOf" srcId="{F148E3B2-0959-464C-98EB-6DE8AB8CF85A}" destId="{95C81FCD-0278-43EF-893D-A514A5F351BC}" srcOrd="2" destOrd="0" presId="urn:microsoft.com/office/officeart/2005/8/layout/hierarchy3"/>
    <dgm:cxn modelId="{DCE0D1B6-AD74-4C72-AF17-47230DACB009}" type="presParOf" srcId="{F148E3B2-0959-464C-98EB-6DE8AB8CF85A}" destId="{593E84CF-1BE5-4429-99D9-E8DA332AA767}" srcOrd="3" destOrd="0" presId="urn:microsoft.com/office/officeart/2005/8/layout/hierarchy3"/>
    <dgm:cxn modelId="{CB3C2907-6D04-45F0-9006-0E48DE8C6B77}" type="presParOf" srcId="{E130A013-B88B-4502-A6E4-5C80571A7436}" destId="{4D68F4FA-8160-4A72-B1D8-977EE8566579}" srcOrd="2" destOrd="0" presId="urn:microsoft.com/office/officeart/2005/8/layout/hierarchy3"/>
    <dgm:cxn modelId="{5C88E10A-DCFF-4DB3-8606-F7A1E648472D}" type="presParOf" srcId="{4D68F4FA-8160-4A72-B1D8-977EE8566579}" destId="{34EFD1AE-B32E-4EE6-A42D-E05F0501C589}" srcOrd="0" destOrd="0" presId="urn:microsoft.com/office/officeart/2005/8/layout/hierarchy3"/>
    <dgm:cxn modelId="{FB277A03-70F6-494C-9A2F-68EA11289AF7}" type="presParOf" srcId="{34EFD1AE-B32E-4EE6-A42D-E05F0501C589}" destId="{53E7E8A8-9C3F-42BB-9FF7-ED5AC9F44E90}" srcOrd="0" destOrd="0" presId="urn:microsoft.com/office/officeart/2005/8/layout/hierarchy3"/>
    <dgm:cxn modelId="{0E50E861-B316-4ACB-BD20-7D591A837A35}" type="presParOf" srcId="{34EFD1AE-B32E-4EE6-A42D-E05F0501C589}" destId="{373AF8C5-731E-489F-AA88-F08A254FA591}" srcOrd="1" destOrd="0" presId="urn:microsoft.com/office/officeart/2005/8/layout/hierarchy3"/>
    <dgm:cxn modelId="{824FAF95-213D-4BB0-9A26-E2804ABB2733}" type="presParOf" srcId="{4D68F4FA-8160-4A72-B1D8-977EE8566579}" destId="{41C3DA5F-3D01-4C55-AEA7-4A5D3DD27C0A}" srcOrd="1" destOrd="0" presId="urn:microsoft.com/office/officeart/2005/8/layout/hierarchy3"/>
    <dgm:cxn modelId="{82E1F032-2CF1-4876-8FE7-52F6FBE2F43F}" type="presParOf" srcId="{41C3DA5F-3D01-4C55-AEA7-4A5D3DD27C0A}" destId="{651F53B5-3984-4FC4-9EE9-09C4BE292135}" srcOrd="0" destOrd="0" presId="urn:microsoft.com/office/officeart/2005/8/layout/hierarchy3"/>
    <dgm:cxn modelId="{C110027E-EFBB-4C12-B5C1-132B1A86A2FC}" type="presParOf" srcId="{41C3DA5F-3D01-4C55-AEA7-4A5D3DD27C0A}" destId="{C879F80A-C23C-4343-BF3E-CBFF847AE4E9}" srcOrd="1" destOrd="0" presId="urn:microsoft.com/office/officeart/2005/8/layout/hierarchy3"/>
    <dgm:cxn modelId="{51731FF6-4569-4ED2-B0E1-85F61A7B0D4B}" type="presParOf" srcId="{41C3DA5F-3D01-4C55-AEA7-4A5D3DD27C0A}" destId="{0B4D127B-3CC4-4243-827E-4A61BEF544C5}" srcOrd="2" destOrd="0" presId="urn:microsoft.com/office/officeart/2005/8/layout/hierarchy3"/>
    <dgm:cxn modelId="{B23FD304-B282-4680-99DB-56D5E73DACB1}" type="presParOf" srcId="{41C3DA5F-3D01-4C55-AEA7-4A5D3DD27C0A}" destId="{B4B475D0-D7F0-4F69-B6D0-57305A5BE638}" srcOrd="3" destOrd="0" presId="urn:microsoft.com/office/officeart/2005/8/layout/hierarchy3"/>
    <dgm:cxn modelId="{68816C92-1DB8-40D8-BD57-3A16B9DFA868}" type="presParOf" srcId="{E130A013-B88B-4502-A6E4-5C80571A7436}" destId="{3AB2FAEB-E948-4CD2-AD45-1778B970835B}" srcOrd="3" destOrd="0" presId="urn:microsoft.com/office/officeart/2005/8/layout/hierarchy3"/>
    <dgm:cxn modelId="{1C198E67-C10D-44F2-8EDE-CDDD58547463}" type="presParOf" srcId="{3AB2FAEB-E948-4CD2-AD45-1778B970835B}" destId="{FFC8A763-623A-4F73-AB4D-5FF7546D1EAE}" srcOrd="0" destOrd="0" presId="urn:microsoft.com/office/officeart/2005/8/layout/hierarchy3"/>
    <dgm:cxn modelId="{F6D5F5CD-C520-4D00-AE0E-96C4763D69D5}" type="presParOf" srcId="{FFC8A763-623A-4F73-AB4D-5FF7546D1EAE}" destId="{EC521A1B-253E-4486-9E79-0415603ACC30}" srcOrd="0" destOrd="0" presId="urn:microsoft.com/office/officeart/2005/8/layout/hierarchy3"/>
    <dgm:cxn modelId="{56572D4C-E250-4D12-B097-882971452BAA}" type="presParOf" srcId="{FFC8A763-623A-4F73-AB4D-5FF7546D1EAE}" destId="{8F29C094-0AEB-45D7-9F9B-2598FE02CDC3}" srcOrd="1" destOrd="0" presId="urn:microsoft.com/office/officeart/2005/8/layout/hierarchy3"/>
    <dgm:cxn modelId="{99659B3F-F513-4AB1-AD4A-A4CA4EA67B86}" type="presParOf" srcId="{3AB2FAEB-E948-4CD2-AD45-1778B970835B}" destId="{16888453-24A0-4A91-8670-F11DCD398FCB}" srcOrd="1" destOrd="0" presId="urn:microsoft.com/office/officeart/2005/8/layout/hierarchy3"/>
    <dgm:cxn modelId="{D5740BED-33A5-463A-A995-BD221E212EC4}" type="presParOf" srcId="{16888453-24A0-4A91-8670-F11DCD398FCB}" destId="{C41C5225-CD59-4C3E-B0B1-21C3AD43E54E}" srcOrd="0" destOrd="0" presId="urn:microsoft.com/office/officeart/2005/8/layout/hierarchy3"/>
    <dgm:cxn modelId="{FF004167-02F7-468C-9EF4-DC25C471AA9F}" type="presParOf" srcId="{16888453-24A0-4A91-8670-F11DCD398FCB}" destId="{BABC224B-BCF2-4F93-A4D8-EC9DAA6948D9}" srcOrd="1" destOrd="0" presId="urn:microsoft.com/office/officeart/2005/8/layout/hierarchy3"/>
    <dgm:cxn modelId="{B907BCD4-CFD2-4C24-86A9-9240622BC570}" type="presParOf" srcId="{16888453-24A0-4A91-8670-F11DCD398FCB}" destId="{7951C050-9600-451F-8A93-20E3C4637F55}" srcOrd="2" destOrd="0" presId="urn:microsoft.com/office/officeart/2005/8/layout/hierarchy3"/>
    <dgm:cxn modelId="{88109412-DDA4-41F4-9C08-E00BF13F0F30}" type="presParOf" srcId="{16888453-24A0-4A91-8670-F11DCD398FCB}" destId="{0C4EA7A4-4533-4ACF-97B2-2F9DFA388472}"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9F76A5-0FF8-48DD-9AB6-FA938957670B}">
      <dsp:nvSpPr>
        <dsp:cNvPr id="0" name=""/>
        <dsp:cNvSpPr/>
      </dsp:nvSpPr>
      <dsp:spPr>
        <a:xfrm>
          <a:off x="1004" y="1550354"/>
          <a:ext cx="1154608" cy="577304"/>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smtClean="0"/>
            <a:t>Military</a:t>
          </a:r>
          <a:endParaRPr lang="en-US" sz="1700" kern="1200" dirty="0"/>
        </a:p>
      </dsp:txBody>
      <dsp:txXfrm>
        <a:off x="17913" y="1567263"/>
        <a:ext cx="1120790" cy="543486"/>
      </dsp:txXfrm>
    </dsp:sp>
    <dsp:sp modelId="{3D6ABB0A-9510-4BAF-A71D-95012B6DE83E}">
      <dsp:nvSpPr>
        <dsp:cNvPr id="0" name=""/>
        <dsp:cNvSpPr/>
      </dsp:nvSpPr>
      <dsp:spPr>
        <a:xfrm>
          <a:off x="116465" y="2127659"/>
          <a:ext cx="115460" cy="432978"/>
        </a:xfrm>
        <a:custGeom>
          <a:avLst/>
          <a:gdLst/>
          <a:ahLst/>
          <a:cxnLst/>
          <a:rect l="0" t="0" r="0" b="0"/>
          <a:pathLst>
            <a:path>
              <a:moveTo>
                <a:pt x="0" y="0"/>
              </a:moveTo>
              <a:lnTo>
                <a:pt x="0" y="432978"/>
              </a:lnTo>
              <a:lnTo>
                <a:pt x="115460" y="432978"/>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972269-6AB0-4FCA-BCC7-7DE7B9842732}">
      <dsp:nvSpPr>
        <dsp:cNvPr id="0" name=""/>
        <dsp:cNvSpPr/>
      </dsp:nvSpPr>
      <dsp:spPr>
        <a:xfrm>
          <a:off x="231926" y="2271985"/>
          <a:ext cx="923686" cy="577304"/>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ASVAB </a:t>
          </a:r>
          <a:endParaRPr lang="en-US" sz="900" kern="1200" dirty="0"/>
        </a:p>
      </dsp:txBody>
      <dsp:txXfrm>
        <a:off x="248835" y="2288894"/>
        <a:ext cx="889868" cy="543486"/>
      </dsp:txXfrm>
    </dsp:sp>
    <dsp:sp modelId="{283F1152-125F-4ED9-9539-08036659BA80}">
      <dsp:nvSpPr>
        <dsp:cNvPr id="0" name=""/>
        <dsp:cNvSpPr/>
      </dsp:nvSpPr>
      <dsp:spPr>
        <a:xfrm>
          <a:off x="1444265" y="1550354"/>
          <a:ext cx="1154608" cy="577304"/>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smtClean="0"/>
            <a:t>Technical college</a:t>
          </a:r>
          <a:endParaRPr lang="en-US" sz="1700" kern="1200" dirty="0"/>
        </a:p>
      </dsp:txBody>
      <dsp:txXfrm>
        <a:off x="1461174" y="1567263"/>
        <a:ext cx="1120790" cy="543486"/>
      </dsp:txXfrm>
    </dsp:sp>
    <dsp:sp modelId="{43E1D72B-D69F-437D-89CB-0FD4DEF6F35C}">
      <dsp:nvSpPr>
        <dsp:cNvPr id="0" name=""/>
        <dsp:cNvSpPr/>
      </dsp:nvSpPr>
      <dsp:spPr>
        <a:xfrm>
          <a:off x="1559726" y="2127659"/>
          <a:ext cx="115460" cy="432978"/>
        </a:xfrm>
        <a:custGeom>
          <a:avLst/>
          <a:gdLst/>
          <a:ahLst/>
          <a:cxnLst/>
          <a:rect l="0" t="0" r="0" b="0"/>
          <a:pathLst>
            <a:path>
              <a:moveTo>
                <a:pt x="0" y="0"/>
              </a:moveTo>
              <a:lnTo>
                <a:pt x="0" y="432978"/>
              </a:lnTo>
              <a:lnTo>
                <a:pt x="115460" y="432978"/>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E29482-2138-4E02-A180-EDF37EB17BFF}">
      <dsp:nvSpPr>
        <dsp:cNvPr id="0" name=""/>
        <dsp:cNvSpPr/>
      </dsp:nvSpPr>
      <dsp:spPr>
        <a:xfrm>
          <a:off x="1675187" y="2271985"/>
          <a:ext cx="923686" cy="577304"/>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ACCUPLACER</a:t>
          </a:r>
          <a:endParaRPr lang="en-US" sz="900" kern="1200" dirty="0"/>
        </a:p>
      </dsp:txBody>
      <dsp:txXfrm>
        <a:off x="1692096" y="2288894"/>
        <a:ext cx="889868" cy="543486"/>
      </dsp:txXfrm>
    </dsp:sp>
    <dsp:sp modelId="{95C81FCD-0278-43EF-893D-A514A5F351BC}">
      <dsp:nvSpPr>
        <dsp:cNvPr id="0" name=""/>
        <dsp:cNvSpPr/>
      </dsp:nvSpPr>
      <dsp:spPr>
        <a:xfrm>
          <a:off x="1559726" y="2127659"/>
          <a:ext cx="115460" cy="1154608"/>
        </a:xfrm>
        <a:custGeom>
          <a:avLst/>
          <a:gdLst/>
          <a:ahLst/>
          <a:cxnLst/>
          <a:rect l="0" t="0" r="0" b="0"/>
          <a:pathLst>
            <a:path>
              <a:moveTo>
                <a:pt x="0" y="0"/>
              </a:moveTo>
              <a:lnTo>
                <a:pt x="0" y="1154608"/>
              </a:lnTo>
              <a:lnTo>
                <a:pt x="115460" y="1154608"/>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3E84CF-1BE5-4429-99D9-E8DA332AA767}">
      <dsp:nvSpPr>
        <dsp:cNvPr id="0" name=""/>
        <dsp:cNvSpPr/>
      </dsp:nvSpPr>
      <dsp:spPr>
        <a:xfrm>
          <a:off x="1675187" y="2993615"/>
          <a:ext cx="923686" cy="577304"/>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 or other community college assessment </a:t>
          </a:r>
          <a:endParaRPr lang="en-US" sz="900" kern="1200" dirty="0"/>
        </a:p>
      </dsp:txBody>
      <dsp:txXfrm>
        <a:off x="1692096" y="3010524"/>
        <a:ext cx="889868" cy="543486"/>
      </dsp:txXfrm>
    </dsp:sp>
    <dsp:sp modelId="{53E7E8A8-9C3F-42BB-9FF7-ED5AC9F44E90}">
      <dsp:nvSpPr>
        <dsp:cNvPr id="0" name=""/>
        <dsp:cNvSpPr/>
      </dsp:nvSpPr>
      <dsp:spPr>
        <a:xfrm>
          <a:off x="2887526" y="1550354"/>
          <a:ext cx="1154608" cy="577304"/>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smtClean="0"/>
            <a:t>2-year</a:t>
          </a:r>
          <a:endParaRPr lang="en-US" sz="1700" kern="1200" dirty="0"/>
        </a:p>
      </dsp:txBody>
      <dsp:txXfrm>
        <a:off x="2904435" y="1567263"/>
        <a:ext cx="1120790" cy="543486"/>
      </dsp:txXfrm>
    </dsp:sp>
    <dsp:sp modelId="{651F53B5-3984-4FC4-9EE9-09C4BE292135}">
      <dsp:nvSpPr>
        <dsp:cNvPr id="0" name=""/>
        <dsp:cNvSpPr/>
      </dsp:nvSpPr>
      <dsp:spPr>
        <a:xfrm>
          <a:off x="3002986" y="2127659"/>
          <a:ext cx="115460" cy="432978"/>
        </a:xfrm>
        <a:custGeom>
          <a:avLst/>
          <a:gdLst/>
          <a:ahLst/>
          <a:cxnLst/>
          <a:rect l="0" t="0" r="0" b="0"/>
          <a:pathLst>
            <a:path>
              <a:moveTo>
                <a:pt x="0" y="0"/>
              </a:moveTo>
              <a:lnTo>
                <a:pt x="0" y="432978"/>
              </a:lnTo>
              <a:lnTo>
                <a:pt x="115460" y="432978"/>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79F80A-C23C-4343-BF3E-CBFF847AE4E9}">
      <dsp:nvSpPr>
        <dsp:cNvPr id="0" name=""/>
        <dsp:cNvSpPr/>
      </dsp:nvSpPr>
      <dsp:spPr>
        <a:xfrm>
          <a:off x="3118447" y="2271985"/>
          <a:ext cx="923686" cy="577304"/>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ACCUPLACER</a:t>
          </a:r>
          <a:endParaRPr lang="en-US" sz="900" kern="1200" dirty="0"/>
        </a:p>
      </dsp:txBody>
      <dsp:txXfrm>
        <a:off x="3135356" y="2288894"/>
        <a:ext cx="889868" cy="543486"/>
      </dsp:txXfrm>
    </dsp:sp>
    <dsp:sp modelId="{0B4D127B-3CC4-4243-827E-4A61BEF544C5}">
      <dsp:nvSpPr>
        <dsp:cNvPr id="0" name=""/>
        <dsp:cNvSpPr/>
      </dsp:nvSpPr>
      <dsp:spPr>
        <a:xfrm>
          <a:off x="3002986" y="2127659"/>
          <a:ext cx="115460" cy="1154608"/>
        </a:xfrm>
        <a:custGeom>
          <a:avLst/>
          <a:gdLst/>
          <a:ahLst/>
          <a:cxnLst/>
          <a:rect l="0" t="0" r="0" b="0"/>
          <a:pathLst>
            <a:path>
              <a:moveTo>
                <a:pt x="0" y="0"/>
              </a:moveTo>
              <a:lnTo>
                <a:pt x="0" y="1154608"/>
              </a:lnTo>
              <a:lnTo>
                <a:pt x="115460" y="1154608"/>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B475D0-D7F0-4F69-B6D0-57305A5BE638}">
      <dsp:nvSpPr>
        <dsp:cNvPr id="0" name=""/>
        <dsp:cNvSpPr/>
      </dsp:nvSpPr>
      <dsp:spPr>
        <a:xfrm>
          <a:off x="3118447" y="2993615"/>
          <a:ext cx="923686" cy="577304"/>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smtClean="0"/>
            <a:t>or other community college assessment </a:t>
          </a:r>
          <a:endParaRPr lang="en-US" sz="900" kern="1200" dirty="0"/>
        </a:p>
      </dsp:txBody>
      <dsp:txXfrm>
        <a:off x="3135356" y="3010524"/>
        <a:ext cx="889868" cy="543486"/>
      </dsp:txXfrm>
    </dsp:sp>
    <dsp:sp modelId="{EC521A1B-253E-4486-9E79-0415603ACC30}">
      <dsp:nvSpPr>
        <dsp:cNvPr id="0" name=""/>
        <dsp:cNvSpPr/>
      </dsp:nvSpPr>
      <dsp:spPr>
        <a:xfrm>
          <a:off x="4330786" y="1550354"/>
          <a:ext cx="1154608" cy="577304"/>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smtClean="0"/>
            <a:t>4-year</a:t>
          </a:r>
          <a:endParaRPr lang="en-US" sz="1700" kern="1200" dirty="0"/>
        </a:p>
      </dsp:txBody>
      <dsp:txXfrm>
        <a:off x="4347695" y="1567263"/>
        <a:ext cx="1120790" cy="543486"/>
      </dsp:txXfrm>
    </dsp:sp>
    <dsp:sp modelId="{C41C5225-CD59-4C3E-B0B1-21C3AD43E54E}">
      <dsp:nvSpPr>
        <dsp:cNvPr id="0" name=""/>
        <dsp:cNvSpPr/>
      </dsp:nvSpPr>
      <dsp:spPr>
        <a:xfrm>
          <a:off x="4446247" y="2127659"/>
          <a:ext cx="115460" cy="432978"/>
        </a:xfrm>
        <a:custGeom>
          <a:avLst/>
          <a:gdLst/>
          <a:ahLst/>
          <a:cxnLst/>
          <a:rect l="0" t="0" r="0" b="0"/>
          <a:pathLst>
            <a:path>
              <a:moveTo>
                <a:pt x="0" y="0"/>
              </a:moveTo>
              <a:lnTo>
                <a:pt x="0" y="432978"/>
              </a:lnTo>
              <a:lnTo>
                <a:pt x="115460" y="432978"/>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BC224B-BCF2-4F93-A4D8-EC9DAA6948D9}">
      <dsp:nvSpPr>
        <dsp:cNvPr id="0" name=""/>
        <dsp:cNvSpPr/>
      </dsp:nvSpPr>
      <dsp:spPr>
        <a:xfrm>
          <a:off x="4561708" y="2271985"/>
          <a:ext cx="923686" cy="577304"/>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PSAT, SAT, SAT Subject Exams</a:t>
          </a:r>
          <a:endParaRPr lang="en-US" sz="900" kern="1200" dirty="0"/>
        </a:p>
      </dsp:txBody>
      <dsp:txXfrm>
        <a:off x="4578617" y="2288894"/>
        <a:ext cx="889868" cy="543486"/>
      </dsp:txXfrm>
    </dsp:sp>
    <dsp:sp modelId="{7951C050-9600-451F-8A93-20E3C4637F55}">
      <dsp:nvSpPr>
        <dsp:cNvPr id="0" name=""/>
        <dsp:cNvSpPr/>
      </dsp:nvSpPr>
      <dsp:spPr>
        <a:xfrm>
          <a:off x="4446247" y="2127659"/>
          <a:ext cx="115460" cy="1154608"/>
        </a:xfrm>
        <a:custGeom>
          <a:avLst/>
          <a:gdLst/>
          <a:ahLst/>
          <a:cxnLst/>
          <a:rect l="0" t="0" r="0" b="0"/>
          <a:pathLst>
            <a:path>
              <a:moveTo>
                <a:pt x="0" y="0"/>
              </a:moveTo>
              <a:lnTo>
                <a:pt x="0" y="1154608"/>
              </a:lnTo>
              <a:lnTo>
                <a:pt x="115460" y="1154608"/>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4EA7A4-4533-4ACF-97B2-2F9DFA388472}">
      <dsp:nvSpPr>
        <dsp:cNvPr id="0" name=""/>
        <dsp:cNvSpPr/>
      </dsp:nvSpPr>
      <dsp:spPr>
        <a:xfrm>
          <a:off x="4561708" y="2993615"/>
          <a:ext cx="923686" cy="577304"/>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ACT Aspire, ACT</a:t>
          </a:r>
          <a:endParaRPr lang="en-US" sz="900" kern="1200" dirty="0"/>
        </a:p>
      </dsp:txBody>
      <dsp:txXfrm>
        <a:off x="4578617" y="3010524"/>
        <a:ext cx="889868" cy="54348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C7C197-F0B5-41D1-8F00-757E0D06C57F}" type="datetimeFigureOut">
              <a:rPr lang="en-US" smtClean="0"/>
              <a:t>7/5/2018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101D6A-B479-46B2-839F-B26FFDD9B5CD}" type="slidenum">
              <a:rPr lang="en-US" smtClean="0"/>
              <a:t>‹#›</a:t>
            </a:fld>
            <a:endParaRPr lang="en-US"/>
          </a:p>
        </p:txBody>
      </p:sp>
    </p:spTree>
    <p:extLst>
      <p:ext uri="{BB962C8B-B14F-4D97-AF65-F5344CB8AC3E}">
        <p14:creationId xmlns:p14="http://schemas.microsoft.com/office/powerpoint/2010/main" val="2170157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k12.wa.us/advancedplacement/pubdocs/LowIncomeVerificationForm2016-17.docx"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smtClean="0"/>
              <a:t>Note: This presentation has been adapted from Lewis and Clark High School GEAR UP. </a:t>
            </a:r>
            <a:endParaRPr lang="en-US" sz="1400" i="1" dirty="0"/>
          </a:p>
        </p:txBody>
      </p:sp>
      <p:sp>
        <p:nvSpPr>
          <p:cNvPr id="4" name="Slide Number Placeholder 3"/>
          <p:cNvSpPr>
            <a:spLocks noGrp="1"/>
          </p:cNvSpPr>
          <p:nvPr>
            <p:ph type="sldNum" sz="quarter" idx="10"/>
          </p:nvPr>
        </p:nvSpPr>
        <p:spPr/>
        <p:txBody>
          <a:bodyPr/>
          <a:lstStyle/>
          <a:p>
            <a:fld id="{F5101D6A-B479-46B2-839F-B26FFDD9B5CD}" type="slidenum">
              <a:rPr lang="en-US" smtClean="0"/>
              <a:t>1</a:t>
            </a:fld>
            <a:endParaRPr lang="en-US"/>
          </a:p>
        </p:txBody>
      </p:sp>
    </p:spTree>
    <p:extLst>
      <p:ext uri="{BB962C8B-B14F-4D97-AF65-F5344CB8AC3E}">
        <p14:creationId xmlns:p14="http://schemas.microsoft.com/office/powerpoint/2010/main" val="1950705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Christina</a:t>
            </a: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38C7A6-5690-4AF5-A979-CF3A83DB4D9F}" type="slidenum">
              <a:rPr lang="en-US" altLang="en-US"/>
              <a:pPr>
                <a:spcBef>
                  <a:spcPct val="0"/>
                </a:spcBef>
              </a:pPr>
              <a:t>16</a:t>
            </a:fld>
            <a:endParaRPr lang="en-US" altLang="en-US"/>
          </a:p>
        </p:txBody>
      </p:sp>
    </p:spTree>
    <p:extLst>
      <p:ext uri="{BB962C8B-B14F-4D97-AF65-F5344CB8AC3E}">
        <p14:creationId xmlns:p14="http://schemas.microsoft.com/office/powerpoint/2010/main" val="36206365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Christina</a:t>
            </a: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FCF2EF0-EB02-43E0-B3EA-CB29E7773498}" type="slidenum">
              <a:rPr lang="en-US" altLang="en-US"/>
              <a:pPr>
                <a:spcBef>
                  <a:spcPct val="0"/>
                </a:spcBef>
              </a:pPr>
              <a:t>17</a:t>
            </a:fld>
            <a:endParaRPr lang="en-US" altLang="en-US"/>
          </a:p>
        </p:txBody>
      </p:sp>
    </p:spTree>
    <p:extLst>
      <p:ext uri="{BB962C8B-B14F-4D97-AF65-F5344CB8AC3E}">
        <p14:creationId xmlns:p14="http://schemas.microsoft.com/office/powerpoint/2010/main" val="2246789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Christina</a:t>
            </a: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8471B8-5A8C-48C6-A38C-63B9E634DA23}" type="slidenum">
              <a:rPr lang="en-US" altLang="en-US"/>
              <a:pPr>
                <a:spcBef>
                  <a:spcPct val="0"/>
                </a:spcBef>
              </a:pPr>
              <a:t>18</a:t>
            </a:fld>
            <a:endParaRPr lang="en-US" altLang="en-US"/>
          </a:p>
        </p:txBody>
      </p:sp>
    </p:spTree>
    <p:extLst>
      <p:ext uri="{BB962C8B-B14F-4D97-AF65-F5344CB8AC3E}">
        <p14:creationId xmlns:p14="http://schemas.microsoft.com/office/powerpoint/2010/main" val="3903976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Christina</a:t>
            </a: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2268F1A-4A64-4E47-8739-7A6BFEE30937}" type="slidenum">
              <a:rPr lang="en-US" altLang="en-US"/>
              <a:pPr>
                <a:spcBef>
                  <a:spcPct val="0"/>
                </a:spcBef>
              </a:pPr>
              <a:t>19</a:t>
            </a:fld>
            <a:endParaRPr lang="en-US" altLang="en-US"/>
          </a:p>
        </p:txBody>
      </p:sp>
    </p:spTree>
    <p:extLst>
      <p:ext uri="{BB962C8B-B14F-4D97-AF65-F5344CB8AC3E}">
        <p14:creationId xmlns:p14="http://schemas.microsoft.com/office/powerpoint/2010/main" val="9931627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dirty="0" smtClean="0"/>
          </a:p>
        </p:txBody>
      </p:sp>
      <p:sp>
        <p:nvSpPr>
          <p:cNvPr id="522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AFD1A03-E48A-429A-86F9-A60CDC7EE94E}" type="slidenum">
              <a:rPr lang="en-US" altLang="en-US">
                <a:latin typeface="Calibri" panose="020F0502020204030204" pitchFamily="34" charset="0"/>
              </a:rPr>
              <a:pPr eaLnBrk="1" hangingPunct="1"/>
              <a:t>25</a:t>
            </a:fld>
            <a:endParaRPr lang="en-US" altLang="en-US">
              <a:latin typeface="Calibri" panose="020F0502020204030204" pitchFamily="34" charset="0"/>
            </a:endParaRPr>
          </a:p>
        </p:txBody>
      </p:sp>
    </p:spTree>
    <p:extLst>
      <p:ext uri="{BB962C8B-B14F-4D97-AF65-F5344CB8AC3E}">
        <p14:creationId xmlns:p14="http://schemas.microsoft.com/office/powerpoint/2010/main" val="17251577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smtClean="0"/>
          </a:p>
        </p:txBody>
      </p:sp>
      <p:sp>
        <p:nvSpPr>
          <p:cNvPr id="532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B293324-62BA-4378-930E-548B86528CF5}" type="slidenum">
              <a:rPr lang="en-US" altLang="en-US">
                <a:latin typeface="Calibri" panose="020F0502020204030204" pitchFamily="34" charset="0"/>
              </a:rPr>
              <a:pPr eaLnBrk="1" hangingPunct="1"/>
              <a:t>26</a:t>
            </a:fld>
            <a:endParaRPr lang="en-US" altLang="en-US">
              <a:latin typeface="Calibri" panose="020F0502020204030204" pitchFamily="34" charset="0"/>
            </a:endParaRPr>
          </a:p>
        </p:txBody>
      </p:sp>
    </p:spTree>
    <p:extLst>
      <p:ext uri="{BB962C8B-B14F-4D97-AF65-F5344CB8AC3E}">
        <p14:creationId xmlns:p14="http://schemas.microsoft.com/office/powerpoint/2010/main" val="3033477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2</a:t>
            </a:fld>
            <a:endParaRPr lang="en-US"/>
          </a:p>
        </p:txBody>
      </p:sp>
    </p:spTree>
    <p:extLst>
      <p:ext uri="{BB962C8B-B14F-4D97-AF65-F5344CB8AC3E}">
        <p14:creationId xmlns:p14="http://schemas.microsoft.com/office/powerpoint/2010/main" val="4241882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Many</a:t>
            </a:r>
            <a:r>
              <a:rPr lang="en-US" baseline="0" dirty="0" smtClean="0"/>
              <a:t> people think college is just a four year program, but there are many options. We want students to find the right fit. </a:t>
            </a:r>
            <a:r>
              <a:rPr lang="en-US" sz="1200" kern="1200" dirty="0" smtClean="0">
                <a:solidFill>
                  <a:schemeClr val="tx1"/>
                </a:solidFill>
                <a:effectLst/>
                <a:latin typeface="+mn-lt"/>
                <a:ea typeface="+mn-ea"/>
                <a:cs typeface="+mn-cs"/>
              </a:rPr>
              <a:t>Explain that this is called “postsecondary education” because it is after (or “post”) high school (secondary education). Postsecondary education is often called “college”. College can be 4-year university, 2-year college or technical college, military training, certificate programs, or apprenticeships. </a:t>
            </a:r>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3</a:t>
            </a:fld>
            <a:endParaRPr lang="en-US"/>
          </a:p>
        </p:txBody>
      </p:sp>
    </p:spTree>
    <p:extLst>
      <p:ext uri="{BB962C8B-B14F-4D97-AF65-F5344CB8AC3E}">
        <p14:creationId xmlns:p14="http://schemas.microsoft.com/office/powerpoint/2010/main" val="3206242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06CAAD4-6BE4-49AF-9A36-62EB3A6DEE81}" type="slidenum">
              <a:rPr lang="en-US" altLang="en-US"/>
              <a:pPr>
                <a:spcBef>
                  <a:spcPct val="0"/>
                </a:spcBef>
              </a:pPr>
              <a:t>4</a:t>
            </a:fld>
            <a:endParaRPr lang="en-US" altLang="en-US"/>
          </a:p>
        </p:txBody>
      </p:sp>
    </p:spTree>
    <p:extLst>
      <p:ext uri="{BB962C8B-B14F-4D97-AF65-F5344CB8AC3E}">
        <p14:creationId xmlns:p14="http://schemas.microsoft.com/office/powerpoint/2010/main" val="299146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Remind students and families that student s should also complete</a:t>
            </a:r>
            <a:r>
              <a:rPr lang="en-US" baseline="0" dirty="0" smtClean="0"/>
              <a:t> AP exams if they have completed AP courses. All students will take the Smarter Balanced Assessment. </a:t>
            </a:r>
          </a:p>
          <a:p>
            <a:r>
              <a:rPr lang="en-US" sz="1200" kern="1200" dirty="0" smtClean="0">
                <a:solidFill>
                  <a:schemeClr val="tx1"/>
                </a:solidFill>
                <a:effectLst/>
                <a:latin typeface="+mn-lt"/>
                <a:ea typeface="+mn-ea"/>
                <a:cs typeface="+mn-cs"/>
              </a:rPr>
              <a:t>10th grade Smarter Balanced test scores can help your child decide which courses to take to be ready for college, and they tell colleges whether or not you’re ready for college-level courses. A score of 3 or 4, means your child is ready for college-level math and English.  Remind families to ask your child’s counselor about Bridge to College courses if you child scores a 1 or 2.</a:t>
            </a:r>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6</a:t>
            </a:fld>
            <a:endParaRPr lang="en-US"/>
          </a:p>
        </p:txBody>
      </p:sp>
    </p:spTree>
    <p:extLst>
      <p:ext uri="{BB962C8B-B14F-4D97-AF65-F5344CB8AC3E}">
        <p14:creationId xmlns:p14="http://schemas.microsoft.com/office/powerpoint/2010/main" val="1911619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7</a:t>
            </a:fld>
            <a:endParaRPr lang="en-US"/>
          </a:p>
        </p:txBody>
      </p:sp>
    </p:spTree>
    <p:extLst>
      <p:ext uri="{BB962C8B-B14F-4D97-AF65-F5344CB8AC3E}">
        <p14:creationId xmlns:p14="http://schemas.microsoft.com/office/powerpoint/2010/main" val="1475834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Make sure to sign up by the registration deadlines in order to avoid paying late fees!!!</a:t>
            </a:r>
          </a:p>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11</a:t>
            </a:fld>
            <a:endParaRPr lang="en-US"/>
          </a:p>
        </p:txBody>
      </p:sp>
    </p:spTree>
    <p:extLst>
      <p:ext uri="{BB962C8B-B14F-4D97-AF65-F5344CB8AC3E}">
        <p14:creationId xmlns:p14="http://schemas.microsoft.com/office/powerpoint/2010/main" val="2897588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Eligible students qualify for the Test Fee Program through </a:t>
            </a:r>
            <a:r>
              <a:rPr lang="en-US" b="1" dirty="0" smtClean="0"/>
              <a:t>one</a:t>
            </a:r>
            <a:r>
              <a:rPr lang="en-US" dirty="0" smtClean="0"/>
              <a:t> of the following methods: </a:t>
            </a:r>
          </a:p>
          <a:p>
            <a:r>
              <a:rPr lang="en-US" b="1" dirty="0" smtClean="0"/>
              <a:t>Free Lunch Program:</a:t>
            </a:r>
            <a:r>
              <a:rPr lang="en-US" dirty="0" smtClean="0"/>
              <a:t> The parent or guardian has filled out an application and they are approved for the free lunch program. (Their income is 130% or less of the poverty level figures on the U.S. Department of Health and Human Services Poverty Level Tables.) These are the lowest income families at or below the poverty level.</a:t>
            </a:r>
            <a:br>
              <a:rPr lang="en-US" dirty="0" smtClean="0"/>
            </a:br>
            <a:r>
              <a:rPr lang="en-US" dirty="0" smtClean="0"/>
              <a:t/>
            </a:r>
            <a:br>
              <a:rPr lang="en-US" dirty="0" smtClean="0"/>
            </a:br>
            <a:r>
              <a:rPr lang="en-US" b="1" dirty="0" smtClean="0"/>
              <a:t>Reduced Lunch Program:</a:t>
            </a:r>
            <a:r>
              <a:rPr lang="en-US" dirty="0" smtClean="0"/>
              <a:t> The parent or guardian has filled out an application and they are approved for the reduced lunch program. (Their income is 131% to 185% of the poverty level figures on the U.S. Department of Health and Human Services Poverty Level Tables.) These are low-income families at or below the poverty level.</a:t>
            </a:r>
            <a:br>
              <a:rPr lang="en-US" dirty="0" smtClean="0"/>
            </a:br>
            <a:endParaRPr lang="en-US" dirty="0" smtClean="0"/>
          </a:p>
          <a:p>
            <a:r>
              <a:rPr lang="en-US" b="1" dirty="0" smtClean="0"/>
              <a:t>Social Security Program:</a:t>
            </a:r>
            <a:r>
              <a:rPr lang="en-US" dirty="0" smtClean="0"/>
              <a:t> The student’s family receives assistance under Part A of Title IV of the Social Security Act.</a:t>
            </a:r>
            <a:br>
              <a:rPr lang="en-US" dirty="0" smtClean="0"/>
            </a:br>
            <a:r>
              <a:rPr lang="en-US" dirty="0" smtClean="0"/>
              <a:t/>
            </a:r>
            <a:br>
              <a:rPr lang="en-US" dirty="0" smtClean="0"/>
            </a:br>
            <a:r>
              <a:rPr lang="en-US" b="1" dirty="0" smtClean="0"/>
              <a:t>Medicaid Program:</a:t>
            </a:r>
            <a:r>
              <a:rPr lang="en-US" dirty="0" smtClean="0"/>
              <a:t> The student is eligible to receive medical assistance under the Medicaid program under Title XIX of the Social Security Act.</a:t>
            </a:r>
            <a:br>
              <a:rPr lang="en-US" dirty="0" smtClean="0"/>
            </a:br>
            <a:r>
              <a:rPr lang="en-US" dirty="0" smtClean="0"/>
              <a:t/>
            </a:r>
            <a:br>
              <a:rPr lang="en-US" dirty="0" smtClean="0"/>
            </a:br>
            <a:r>
              <a:rPr lang="en-US" b="1" dirty="0" smtClean="0"/>
              <a:t>Declaration of Income:</a:t>
            </a:r>
            <a:r>
              <a:rPr lang="en-US" dirty="0" smtClean="0"/>
              <a:t> If a student would like to be considered for the AP Test Fee Program, but he or she is not a participant in the Free and/or Reduced Price Lunch Program, Part A of Title IV of the Social Security Act, or the Medicaid program under Title XIX of the Social Security Act, he or she may still qualify by having the parent/guardian certify that the student’s family taxable income does not exceed the 2016-17 Annual Low-Income Levels. If this method is used, the parent/guardian must sign the </a:t>
            </a:r>
            <a:r>
              <a:rPr lang="en-US" dirty="0" smtClean="0">
                <a:hlinkClick r:id="rId3"/>
              </a:rPr>
              <a:t>Low-Income Student Verification Form 1616</a:t>
            </a:r>
            <a:r>
              <a:rPr lang="en-US" dirty="0" smtClean="0"/>
              <a:t>. </a:t>
            </a:r>
          </a:p>
          <a:p>
            <a:pPr eaLnBrk="1" hangingPunct="1">
              <a:spcBef>
                <a:spcPct val="0"/>
              </a:spcBef>
            </a:pPr>
            <a:endParaRPr lang="en-US" altLang="en-US" dirty="0"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32DB31-AC03-46BD-AC16-15A9E53686E5}" type="slidenum">
              <a:rPr lang="en-US" altLang="en-US"/>
              <a:pPr>
                <a:spcBef>
                  <a:spcPct val="0"/>
                </a:spcBef>
              </a:pPr>
              <a:t>14</a:t>
            </a:fld>
            <a:endParaRPr lang="en-US" altLang="en-US"/>
          </a:p>
        </p:txBody>
      </p:sp>
    </p:spTree>
    <p:extLst>
      <p:ext uri="{BB962C8B-B14F-4D97-AF65-F5344CB8AC3E}">
        <p14:creationId xmlns:p14="http://schemas.microsoft.com/office/powerpoint/2010/main" val="2917582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Christina</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8197697-0798-4616-92D4-3373090CC8A1}" type="slidenum">
              <a:rPr lang="en-US" altLang="en-US"/>
              <a:pPr>
                <a:spcBef>
                  <a:spcPct val="0"/>
                </a:spcBef>
              </a:pPr>
              <a:t>15</a:t>
            </a:fld>
            <a:endParaRPr lang="en-US" altLang="en-US"/>
          </a:p>
        </p:txBody>
      </p:sp>
    </p:spTree>
    <p:extLst>
      <p:ext uri="{BB962C8B-B14F-4D97-AF65-F5344CB8AC3E}">
        <p14:creationId xmlns:p14="http://schemas.microsoft.com/office/powerpoint/2010/main" val="390899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7/5/2018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7664625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7/5/2018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6293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7/5/2018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60308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CC7EB0C-C4C5-4AF8-9913-1F04FB664DA7}" type="datetime1">
              <a:rPr lang="en-US" smtClean="0">
                <a:solidFill>
                  <a:srgbClr val="44546A">
                    <a:lumMod val="75000"/>
                  </a:srgbClr>
                </a:solidFill>
              </a:rPr>
              <a:t>7/5/2018</a:t>
            </a:fld>
            <a:endParaRPr lang="en-US">
              <a:solidFill>
                <a:srgbClr val="44546A">
                  <a:lumMod val="75000"/>
                </a:srgbClr>
              </a:solidFill>
            </a:endParaRPr>
          </a:p>
        </p:txBody>
      </p:sp>
      <p:sp>
        <p:nvSpPr>
          <p:cNvPr id="4" name="Footer Placeholder 3"/>
          <p:cNvSpPr>
            <a:spLocks noGrp="1"/>
          </p:cNvSpPr>
          <p:nvPr>
            <p:ph type="ftr" sz="quarter" idx="11"/>
          </p:nvPr>
        </p:nvSpPr>
        <p:spPr/>
        <p:txBody>
          <a:bodyPr/>
          <a:lstStyle/>
          <a:p>
            <a:r>
              <a:rPr lang="en-US" smtClean="0">
                <a:solidFill>
                  <a:srgbClr val="44546A">
                    <a:lumMod val="75000"/>
                  </a:srgbClr>
                </a:solidFill>
              </a:rPr>
              <a:t>Washington Student Achievement Council</a:t>
            </a:r>
            <a:endParaRPr lang="en-US" dirty="0">
              <a:solidFill>
                <a:srgbClr val="44546A">
                  <a:lumMod val="75000"/>
                </a:srgbClr>
              </a:solidFill>
            </a:endParaRPr>
          </a:p>
        </p:txBody>
      </p:sp>
      <p:sp>
        <p:nvSpPr>
          <p:cNvPr id="5" name="Slide Number Placeholder 4"/>
          <p:cNvSpPr>
            <a:spLocks noGrp="1"/>
          </p:cNvSpPr>
          <p:nvPr>
            <p:ph type="sldNum" sz="quarter" idx="12"/>
          </p:nvPr>
        </p:nvSpPr>
        <p:spPr/>
        <p:txBody>
          <a:bodyPr/>
          <a:lstStyle/>
          <a:p>
            <a:fld id="{32812E0E-C58D-45CD-BD69-23634E9A667D}" type="slidenum">
              <a:rPr lang="en-US" smtClean="0">
                <a:solidFill>
                  <a:srgbClr val="44546A">
                    <a:lumMod val="75000"/>
                  </a:srgbClr>
                </a:solidFill>
              </a:rPr>
              <a:pPr/>
              <a:t>‹#›</a:t>
            </a:fld>
            <a:endParaRPr lang="en-US">
              <a:solidFill>
                <a:srgbClr val="44546A">
                  <a:lumMod val="75000"/>
                </a:srgbClr>
              </a:solidFill>
            </a:endParaRPr>
          </a:p>
        </p:txBody>
      </p:sp>
      <p:sp>
        <p:nvSpPr>
          <p:cNvPr id="6" name="Rectangle 5"/>
          <p:cNvSpPr/>
          <p:nvPr userDrawn="1"/>
        </p:nvSpPr>
        <p:spPr>
          <a:xfrm>
            <a:off x="0" y="525380"/>
            <a:ext cx="9144000" cy="998621"/>
          </a:xfrm>
          <a:prstGeom prst="rect">
            <a:avLst/>
          </a:prstGeom>
          <a:solidFill>
            <a:srgbClr val="154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698" y="589548"/>
            <a:ext cx="541131" cy="840559"/>
          </a:xfrm>
          <a:prstGeom prst="rect">
            <a:avLst/>
          </a:prstGeom>
        </p:spPr>
      </p:pic>
      <p:sp>
        <p:nvSpPr>
          <p:cNvPr id="8" name="Title 1"/>
          <p:cNvSpPr>
            <a:spLocks noGrp="1"/>
          </p:cNvSpPr>
          <p:nvPr>
            <p:ph type="title"/>
          </p:nvPr>
        </p:nvSpPr>
        <p:spPr>
          <a:xfrm>
            <a:off x="628650" y="693964"/>
            <a:ext cx="7886700" cy="996724"/>
          </a:xfrm>
        </p:spPr>
        <p:txBody>
          <a:bodyPr>
            <a:normAutofit/>
          </a:bodyPr>
          <a:lstStyle>
            <a:lvl1pPr>
              <a:defRPr sz="2700">
                <a:solidFill>
                  <a:schemeClr val="bg1"/>
                </a:solidFill>
                <a:latin typeface="Trajan Pro" panose="02020502050506020301" pitchFamily="18" charset="0"/>
              </a:defRPr>
            </a:lvl1pPr>
          </a:lstStyle>
          <a:p>
            <a:r>
              <a:rPr lang="en-US" dirty="0" smtClean="0"/>
              <a:t>Click to edit Master title style</a:t>
            </a:r>
            <a:endParaRPr lang="en-US" dirty="0"/>
          </a:p>
        </p:txBody>
      </p:sp>
      <p:sp>
        <p:nvSpPr>
          <p:cNvPr id="10" name="Content Placeholder 9"/>
          <p:cNvSpPr>
            <a:spLocks noGrp="1"/>
          </p:cNvSpPr>
          <p:nvPr>
            <p:ph sz="quarter" idx="13"/>
          </p:nvPr>
        </p:nvSpPr>
        <p:spPr>
          <a:xfrm>
            <a:off x="628650" y="1966913"/>
            <a:ext cx="3743325" cy="4205287"/>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9"/>
          <p:cNvSpPr>
            <a:spLocks noGrp="1"/>
          </p:cNvSpPr>
          <p:nvPr>
            <p:ph sz="quarter" idx="14"/>
          </p:nvPr>
        </p:nvSpPr>
        <p:spPr>
          <a:xfrm>
            <a:off x="4772025" y="1966913"/>
            <a:ext cx="3743325" cy="4205287"/>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4128626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7/5/2018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27529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7/5/2018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613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96DFF08F-DC6B-4601-B491-B0F83F6DD2DA}" type="datetimeFigureOut">
              <a:rPr lang="en-US" smtClean="0"/>
              <a:t>7/5/2018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6124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96DFF08F-DC6B-4601-B491-B0F83F6DD2DA}" type="datetimeFigureOut">
              <a:rPr lang="en-US" smtClean="0"/>
              <a:t>7/5/2018</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49533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96DFF08F-DC6B-4601-B491-B0F83F6DD2DA}" type="datetimeFigureOut">
              <a:rPr lang="en-US" smtClean="0"/>
              <a:t>7/5/2018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63452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6DFF08F-DC6B-4601-B491-B0F83F6DD2DA}" type="datetimeFigureOut">
              <a:rPr lang="en-US" smtClean="0"/>
              <a:t>7/5/2018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0222488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smtClean="0"/>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96DFF08F-DC6B-4601-B491-B0F83F6DD2DA}" type="datetimeFigureOut">
              <a:rPr lang="en-US" smtClean="0"/>
              <a:t>7/5/2018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2963486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96DFF08F-DC6B-4601-B491-B0F83F6DD2DA}" type="datetimeFigureOut">
              <a:rPr lang="en-US" smtClean="0"/>
              <a:pPr/>
              <a:t>7/5/2018</a:t>
            </a:fld>
            <a:endParaRPr lang="en-US" dirty="0"/>
          </a:p>
        </p:txBody>
      </p:sp>
      <p:sp>
        <p:nvSpPr>
          <p:cNvPr id="9" name="Footer Placeholder 8"/>
          <p:cNvSpPr>
            <a:spLocks noGrp="1"/>
          </p:cNvSpPr>
          <p:nvPr>
            <p:ph type="ftr" sz="quarter" idx="11"/>
          </p:nvPr>
        </p:nvSpPr>
        <p:spPr>
          <a:xfrm>
            <a:off x="2624326" y="6356351"/>
            <a:ext cx="4433638"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85145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96DFF08F-DC6B-4601-B491-B0F83F6DD2DA}" type="datetimeFigureOut">
              <a:rPr lang="en-US" smtClean="0"/>
              <a:pPr/>
              <a:t>7/5/2018</a:t>
            </a:fld>
            <a:endParaRPr lang="en-US" dirty="0"/>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1086995"/>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01" r:id="rId12"/>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k12.wa.us/AdvancedPlacement/testfee.asp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act.org/content/dam/act/unsecured/documents/FeeWaiver.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at.collegeboard.org/register/sat-fee-waiver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khanacademy.org/test-prep/sat" TargetMode="External"/><Relationship Id="rId2" Type="http://schemas.openxmlformats.org/officeDocument/2006/relationships/hyperlink" Target="https://www.khanacademy.org/" TargetMode="External"/><Relationship Id="rId1" Type="http://schemas.openxmlformats.org/officeDocument/2006/relationships/slideLayout" Target="../slideLayouts/slideLayout2.xml"/><Relationship Id="rId6" Type="http://schemas.openxmlformats.org/officeDocument/2006/relationships/hyperlink" Target="http://official-asvab.com/index.htm" TargetMode="External"/><Relationship Id="rId5" Type="http://schemas.openxmlformats.org/officeDocument/2006/relationships/hyperlink" Target="https://accuplacer.collegeboard.org/student/practice" TargetMode="External"/><Relationship Id="rId4" Type="http://schemas.openxmlformats.org/officeDocument/2006/relationships/hyperlink" Target="http://www.act.org/academy"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bigfuture.collegeboard.org/get-in/applyin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bigfuture.collegeboard.org/pay-for-college/financial-aid"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8000" dirty="0" smtClean="0"/>
              <a:t>Test Preparation</a:t>
            </a:r>
            <a:endParaRPr lang="en-US" sz="4900"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8619" y="6115008"/>
            <a:ext cx="1815381" cy="640080"/>
          </a:xfrm>
          <a:prstGeom prst="rect">
            <a:avLst/>
          </a:prstGeom>
        </p:spPr>
      </p:pic>
    </p:spTree>
    <p:extLst>
      <p:ext uri="{BB962C8B-B14F-4D97-AF65-F5344CB8AC3E}">
        <p14:creationId xmlns:p14="http://schemas.microsoft.com/office/powerpoint/2010/main" val="3028071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ASVAB </a:t>
            </a:r>
            <a:br>
              <a:rPr lang="en-US" dirty="0" smtClean="0"/>
            </a:br>
            <a:r>
              <a:rPr lang="en-US" dirty="0"/>
              <a:t/>
            </a:r>
            <a:br>
              <a:rPr lang="en-US" dirty="0"/>
            </a:br>
            <a:r>
              <a:rPr lang="en-US" dirty="0" smtClean="0"/>
              <a:t>11th or 12th grade</a:t>
            </a:r>
            <a:endParaRPr lang="en-US" dirty="0"/>
          </a:p>
        </p:txBody>
      </p:sp>
      <p:sp>
        <p:nvSpPr>
          <p:cNvPr id="3" name="Content Placeholder 2"/>
          <p:cNvSpPr>
            <a:spLocks noGrp="1"/>
          </p:cNvSpPr>
          <p:nvPr>
            <p:ph idx="1"/>
          </p:nvPr>
        </p:nvSpPr>
        <p:spPr/>
        <p:txBody>
          <a:bodyPr/>
          <a:lstStyle/>
          <a:p>
            <a:r>
              <a:rPr lang="en-US" sz="2800" dirty="0" smtClean="0"/>
              <a:t>The </a:t>
            </a:r>
            <a:r>
              <a:rPr lang="en-US" sz="2800" dirty="0"/>
              <a:t>ASVAB is designed to predict success in the military, while the ACT and SAT are designed to predict success in college. </a:t>
            </a:r>
          </a:p>
          <a:p>
            <a:r>
              <a:rPr lang="en-US" sz="2800" dirty="0" smtClean="0"/>
              <a:t>Take </a:t>
            </a:r>
            <a:r>
              <a:rPr lang="en-US" sz="2800" dirty="0"/>
              <a:t>the ASVAB in </a:t>
            </a:r>
            <a:r>
              <a:rPr lang="en-US" sz="2800" b="1" dirty="0"/>
              <a:t>spring of junior year </a:t>
            </a:r>
            <a:r>
              <a:rPr lang="en-US" sz="2800" dirty="0"/>
              <a:t>for practice. </a:t>
            </a:r>
            <a:endParaRPr lang="en-US" sz="2800" dirty="0" smtClean="0"/>
          </a:p>
          <a:p>
            <a:r>
              <a:rPr lang="en-US" sz="2800" b="1" dirty="0" smtClean="0"/>
              <a:t>Take </a:t>
            </a:r>
            <a:r>
              <a:rPr lang="en-US" sz="2800" b="1" dirty="0"/>
              <a:t>fall of senior year. </a:t>
            </a:r>
          </a:p>
          <a:p>
            <a:r>
              <a:rPr lang="en-US" sz="2800" dirty="0" smtClean="0"/>
              <a:t>Scores </a:t>
            </a:r>
            <a:r>
              <a:rPr lang="en-US" sz="2800" dirty="0"/>
              <a:t>are good for up to two years.</a:t>
            </a:r>
          </a:p>
          <a:p>
            <a:endParaRPr lang="en-US" dirty="0"/>
          </a:p>
        </p:txBody>
      </p:sp>
    </p:spTree>
    <p:extLst>
      <p:ext uri="{BB962C8B-B14F-4D97-AF65-F5344CB8AC3E}">
        <p14:creationId xmlns:p14="http://schemas.microsoft.com/office/powerpoint/2010/main" val="3547629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a:t>
            </a:r>
            <a:r>
              <a:rPr lang="en-US" dirty="0" smtClean="0"/>
              <a:t>dates</a:t>
            </a:r>
            <a:endParaRPr lang="en-US" dirty="0"/>
          </a:p>
        </p:txBody>
      </p:sp>
      <p:sp>
        <p:nvSpPr>
          <p:cNvPr id="3" name="Content Placeholder 2"/>
          <p:cNvSpPr>
            <a:spLocks noGrp="1"/>
          </p:cNvSpPr>
          <p:nvPr>
            <p:ph idx="1"/>
          </p:nvPr>
        </p:nvSpPr>
        <p:spPr/>
        <p:txBody>
          <a:bodyPr>
            <a:normAutofit/>
          </a:bodyPr>
          <a:lstStyle/>
          <a:p>
            <a:pPr marL="0" indent="0">
              <a:buNone/>
            </a:pPr>
            <a:r>
              <a:rPr lang="en-US" sz="3200" i="1" dirty="0" smtClean="0">
                <a:solidFill>
                  <a:schemeClr val="tx2"/>
                </a:solidFill>
              </a:rPr>
              <a:t>Insert dates </a:t>
            </a:r>
            <a:endParaRPr lang="en-US" sz="3200" i="1" dirty="0">
              <a:solidFill>
                <a:schemeClr val="tx2"/>
              </a:solidFill>
            </a:endParaRPr>
          </a:p>
          <a:p>
            <a:pPr marL="342900" lvl="1" indent="0">
              <a:buNone/>
            </a:pPr>
            <a:endParaRPr lang="en-US" dirty="0"/>
          </a:p>
        </p:txBody>
      </p:sp>
    </p:spTree>
    <p:extLst>
      <p:ext uri="{BB962C8B-B14F-4D97-AF65-F5344CB8AC3E}">
        <p14:creationId xmlns:p14="http://schemas.microsoft.com/office/powerpoint/2010/main" val="2236442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dirty="0" smtClean="0"/>
              <a:t>Costs include</a:t>
            </a:r>
          </a:p>
        </p:txBody>
      </p:sp>
      <p:sp>
        <p:nvSpPr>
          <p:cNvPr id="31747" name="Rectangle 3"/>
          <p:cNvSpPr>
            <a:spLocks noGrp="1" noChangeArrowheads="1"/>
          </p:cNvSpPr>
          <p:nvPr>
            <p:ph idx="1"/>
          </p:nvPr>
        </p:nvSpPr>
        <p:spPr/>
        <p:txBody>
          <a:bodyPr/>
          <a:lstStyle/>
          <a:p>
            <a:pPr eaLnBrk="1" hangingPunct="1">
              <a:defRPr/>
            </a:pPr>
            <a:r>
              <a:rPr lang="en-US" sz="3200" dirty="0" smtClean="0"/>
              <a:t>Registration Fee:  Exams require a registration fee to sign up.</a:t>
            </a:r>
          </a:p>
          <a:p>
            <a:pPr eaLnBrk="1" hangingPunct="1">
              <a:defRPr/>
            </a:pPr>
            <a:r>
              <a:rPr lang="en-US" sz="3200" dirty="0" smtClean="0"/>
              <a:t>Late Fees:  Deadlines are strictly enforced.</a:t>
            </a:r>
          </a:p>
          <a:p>
            <a:pPr>
              <a:defRPr/>
            </a:pPr>
            <a:r>
              <a:rPr lang="en-US" sz="3200" dirty="0" smtClean="0"/>
              <a:t>Change Fees:  Any change to the original registration results in an added fee.</a:t>
            </a:r>
          </a:p>
          <a:p>
            <a:pPr eaLnBrk="1" hangingPunct="1">
              <a:defRPr/>
            </a:pPr>
            <a:endParaRPr lang="en-US" dirty="0" smtClean="0"/>
          </a:p>
        </p:txBody>
      </p:sp>
    </p:spTree>
    <p:extLst>
      <p:ext uri="{BB962C8B-B14F-4D97-AF65-F5344CB8AC3E}">
        <p14:creationId xmlns:p14="http://schemas.microsoft.com/office/powerpoint/2010/main" val="2978781243"/>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 </a:t>
            </a:r>
            <a:r>
              <a:rPr lang="en-US" dirty="0"/>
              <a:t>w</a:t>
            </a:r>
            <a:r>
              <a:rPr lang="en-US" dirty="0" smtClean="0"/>
              <a:t>aivers</a:t>
            </a:r>
            <a:endParaRPr lang="en-US" dirty="0"/>
          </a:p>
        </p:txBody>
      </p:sp>
      <p:sp>
        <p:nvSpPr>
          <p:cNvPr id="3" name="Content Placeholder 2"/>
          <p:cNvSpPr>
            <a:spLocks noGrp="1"/>
          </p:cNvSpPr>
          <p:nvPr>
            <p:ph idx="1"/>
          </p:nvPr>
        </p:nvSpPr>
        <p:spPr/>
        <p:txBody>
          <a:bodyPr>
            <a:normAutofit/>
          </a:bodyPr>
          <a:lstStyle/>
          <a:p>
            <a:r>
              <a:rPr lang="en-US" sz="3200" dirty="0"/>
              <a:t>If paying for the tests is difficult, never fear!  You have options:</a:t>
            </a:r>
          </a:p>
          <a:p>
            <a:pPr lvl="1"/>
            <a:r>
              <a:rPr lang="en-US" sz="2400" dirty="0"/>
              <a:t>Fee waivers are available via your </a:t>
            </a:r>
            <a:r>
              <a:rPr lang="en-US" sz="2400" dirty="0" smtClean="0"/>
              <a:t>counselor. </a:t>
            </a:r>
            <a:endParaRPr lang="en-US" sz="2400" dirty="0"/>
          </a:p>
          <a:p>
            <a:pPr lvl="2"/>
            <a:r>
              <a:rPr lang="en-US" sz="2000" dirty="0"/>
              <a:t>Free &amp; Reduced lunch </a:t>
            </a:r>
            <a:r>
              <a:rPr lang="en-US" sz="2000" dirty="0" smtClean="0"/>
              <a:t>qualification.</a:t>
            </a:r>
            <a:endParaRPr lang="en-US" sz="2000" dirty="0"/>
          </a:p>
          <a:p>
            <a:pPr lvl="1"/>
            <a:r>
              <a:rPr lang="en-US" sz="2400" dirty="0"/>
              <a:t>GEAR UP </a:t>
            </a:r>
            <a:r>
              <a:rPr lang="en-US" sz="2400" dirty="0" smtClean="0"/>
              <a:t>fee waivers.</a:t>
            </a:r>
            <a:endParaRPr lang="en-US" sz="2400" dirty="0"/>
          </a:p>
          <a:p>
            <a:r>
              <a:rPr lang="en-US" sz="3200" dirty="0" smtClean="0"/>
              <a:t>Make </a:t>
            </a:r>
            <a:r>
              <a:rPr lang="en-US" sz="3200" dirty="0"/>
              <a:t>sure to take advantage of these opportunities well before the registration </a:t>
            </a:r>
            <a:r>
              <a:rPr lang="en-US" sz="3200" dirty="0" smtClean="0"/>
              <a:t>deadlines. </a:t>
            </a:r>
            <a:endParaRPr lang="en-US" dirty="0" smtClean="0"/>
          </a:p>
          <a:p>
            <a:pPr marL="685800" lvl="2" indent="0">
              <a:buNone/>
            </a:pPr>
            <a:endParaRPr lang="en-US" dirty="0"/>
          </a:p>
        </p:txBody>
      </p:sp>
    </p:spTree>
    <p:extLst>
      <p:ext uri="{BB962C8B-B14F-4D97-AF65-F5344CB8AC3E}">
        <p14:creationId xmlns:p14="http://schemas.microsoft.com/office/powerpoint/2010/main" val="3654168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US" dirty="0" smtClean="0"/>
              <a:t>Advanced Placement (AP) Exams</a:t>
            </a:r>
            <a:endParaRPr lang="en-US" dirty="0"/>
          </a:p>
        </p:txBody>
      </p:sp>
      <p:sp>
        <p:nvSpPr>
          <p:cNvPr id="2" name="Content Placeholder 1"/>
          <p:cNvSpPr>
            <a:spLocks noGrp="1"/>
          </p:cNvSpPr>
          <p:nvPr>
            <p:ph idx="1"/>
          </p:nvPr>
        </p:nvSpPr>
        <p:spPr/>
        <p:txBody>
          <a:bodyPr>
            <a:normAutofit/>
          </a:bodyPr>
          <a:lstStyle/>
          <a:p>
            <a:pPr marL="274320" eaLnBrk="1" fontAlgn="auto" hangingPunct="1">
              <a:spcAft>
                <a:spcPts val="0"/>
              </a:spcAft>
              <a:defRPr/>
            </a:pPr>
            <a:r>
              <a:rPr lang="en-US" sz="2400" dirty="0" smtClean="0"/>
              <a:t>AP test fee waivers are available for eligible students with no limit on the number of waivers per student.</a:t>
            </a:r>
          </a:p>
          <a:p>
            <a:pPr marL="274320" eaLnBrk="1" fontAlgn="auto" hangingPunct="1">
              <a:spcAft>
                <a:spcPts val="0"/>
              </a:spcAft>
              <a:defRPr/>
            </a:pPr>
            <a:r>
              <a:rPr lang="en-US" sz="2400" dirty="0"/>
              <a:t>To qualify for an </a:t>
            </a:r>
            <a:r>
              <a:rPr lang="en-US" sz="2400" dirty="0" smtClean="0"/>
              <a:t>AP exam fee waiver, the student receives or is eligible to receive free or reduced price lunch or meets other criteria. </a:t>
            </a:r>
          </a:p>
          <a:p>
            <a:pPr marL="274320" eaLnBrk="1" fontAlgn="auto" hangingPunct="1">
              <a:spcAft>
                <a:spcPts val="0"/>
              </a:spcAft>
              <a:defRPr/>
            </a:pPr>
            <a:r>
              <a:rPr lang="en-US" sz="2400" dirty="0" smtClean="0"/>
              <a:t>Waivers are administered at the school; speak with your school’s AP test coordinator. </a:t>
            </a:r>
            <a:r>
              <a:rPr lang="en-US" sz="2400" i="1" dirty="0" smtClean="0">
                <a:solidFill>
                  <a:srgbClr val="FFC000"/>
                </a:solidFill>
              </a:rPr>
              <a:t>Insert contact name</a:t>
            </a:r>
          </a:p>
          <a:p>
            <a:pPr marL="274320">
              <a:spcAft>
                <a:spcPts val="0"/>
              </a:spcAft>
              <a:defRPr/>
            </a:pPr>
            <a:r>
              <a:rPr lang="en-US" sz="2400" dirty="0">
                <a:hlinkClick r:id="rId3"/>
              </a:rPr>
              <a:t>http://</a:t>
            </a:r>
            <a:r>
              <a:rPr lang="en-US" sz="2400" dirty="0" smtClean="0">
                <a:hlinkClick r:id="rId3"/>
              </a:rPr>
              <a:t>www.k12.wa.us/AdvancedPlacement/testfee.aspx</a:t>
            </a:r>
            <a:r>
              <a:rPr lang="en-US" sz="2400" dirty="0" smtClean="0"/>
              <a:t> </a:t>
            </a:r>
            <a:endParaRPr lang="en-US" sz="2400" dirty="0"/>
          </a:p>
        </p:txBody>
      </p:sp>
    </p:spTree>
    <p:extLst>
      <p:ext uri="{BB962C8B-B14F-4D97-AF65-F5344CB8AC3E}">
        <p14:creationId xmlns:p14="http://schemas.microsoft.com/office/powerpoint/2010/main" val="34046069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US" dirty="0" smtClean="0"/>
              <a:t>ACT</a:t>
            </a:r>
            <a:endParaRPr lang="en-US" dirty="0"/>
          </a:p>
        </p:txBody>
      </p:sp>
      <p:sp>
        <p:nvSpPr>
          <p:cNvPr id="2" name="Content Placeholder 1"/>
          <p:cNvSpPr>
            <a:spLocks noGrp="1"/>
          </p:cNvSpPr>
          <p:nvPr>
            <p:ph idx="1"/>
          </p:nvPr>
        </p:nvSpPr>
        <p:spPr/>
        <p:txBody>
          <a:bodyPr>
            <a:normAutofit lnSpcReduction="10000"/>
          </a:bodyPr>
          <a:lstStyle/>
          <a:p>
            <a:pPr marL="274320" eaLnBrk="1" fontAlgn="auto" hangingPunct="1">
              <a:spcAft>
                <a:spcPts val="0"/>
              </a:spcAft>
              <a:defRPr/>
            </a:pPr>
            <a:r>
              <a:rPr lang="en-US" sz="2000" dirty="0" smtClean="0"/>
              <a:t>To qualify for an ACT fee waiver, the student:</a:t>
            </a:r>
          </a:p>
          <a:p>
            <a:pPr marL="548640" lvl="1" indent="-182880" eaLnBrk="1" fontAlgn="auto" hangingPunct="1">
              <a:spcAft>
                <a:spcPts val="0"/>
              </a:spcAft>
              <a:defRPr/>
            </a:pPr>
            <a:r>
              <a:rPr lang="en-US" sz="2000" dirty="0" smtClean="0"/>
              <a:t>Must be enrolled in high school in the </a:t>
            </a:r>
            <a:r>
              <a:rPr lang="en-US" sz="2000" dirty="0"/>
              <a:t>11th or 12th </a:t>
            </a:r>
            <a:r>
              <a:rPr lang="en-US" sz="2000" dirty="0" smtClean="0"/>
              <a:t>grade</a:t>
            </a:r>
          </a:p>
          <a:p>
            <a:pPr marL="548640" lvl="1" indent="-182880">
              <a:spcAft>
                <a:spcPts val="0"/>
              </a:spcAft>
              <a:defRPr/>
            </a:pPr>
            <a:r>
              <a:rPr lang="en-US" sz="2000" dirty="0"/>
              <a:t>Be a United States citizen or testing in the United States, US territories, or Puerto Rico</a:t>
            </a:r>
            <a:r>
              <a:rPr lang="en-US" sz="2000" dirty="0" smtClean="0"/>
              <a:t>.</a:t>
            </a:r>
          </a:p>
          <a:p>
            <a:pPr marL="548640" lvl="1" indent="-182880">
              <a:spcAft>
                <a:spcPts val="0"/>
              </a:spcAft>
              <a:defRPr/>
            </a:pPr>
            <a:r>
              <a:rPr lang="en-US" sz="2000" dirty="0" smtClean="0"/>
              <a:t>Must </a:t>
            </a:r>
            <a:r>
              <a:rPr lang="en-US" sz="2000" dirty="0"/>
              <a:t>meet one or more of the following indicators of economic need:</a:t>
            </a:r>
          </a:p>
          <a:p>
            <a:pPr marL="822960" lvl="2" indent="-182880" eaLnBrk="1" fontAlgn="auto" hangingPunct="1">
              <a:spcAft>
                <a:spcPts val="0"/>
              </a:spcAft>
              <a:buClr>
                <a:schemeClr val="accent3"/>
              </a:buClr>
              <a:defRPr/>
            </a:pPr>
            <a:r>
              <a:rPr lang="en-US" sz="2000" dirty="0"/>
              <a:t>Student is receiving free/reduced </a:t>
            </a:r>
            <a:r>
              <a:rPr lang="en-US" sz="2000" dirty="0" smtClean="0"/>
              <a:t>lunch.</a:t>
            </a:r>
            <a:endParaRPr lang="en-US" sz="2000" dirty="0"/>
          </a:p>
          <a:p>
            <a:pPr marL="822960" lvl="2" indent="-182880" eaLnBrk="1" fontAlgn="auto" hangingPunct="1">
              <a:spcAft>
                <a:spcPts val="0"/>
              </a:spcAft>
              <a:buClr>
                <a:schemeClr val="accent3"/>
              </a:buClr>
              <a:defRPr/>
            </a:pPr>
            <a:r>
              <a:rPr lang="en-US" sz="2000" dirty="0"/>
              <a:t>Family income is below the USDA reduced-price lunch </a:t>
            </a:r>
            <a:r>
              <a:rPr lang="en-US" sz="2000" dirty="0" smtClean="0"/>
              <a:t>level.</a:t>
            </a:r>
            <a:endParaRPr lang="en-US" sz="2000" dirty="0"/>
          </a:p>
          <a:p>
            <a:pPr marL="822960" lvl="2" indent="-182880" eaLnBrk="1" fontAlgn="auto" hangingPunct="1">
              <a:spcAft>
                <a:spcPts val="0"/>
              </a:spcAft>
              <a:buClr>
                <a:schemeClr val="accent3"/>
              </a:buClr>
              <a:defRPr/>
            </a:pPr>
            <a:r>
              <a:rPr lang="en-US" sz="2000" dirty="0"/>
              <a:t>Student is enrolled in TRIO or a similar </a:t>
            </a:r>
            <a:r>
              <a:rPr lang="en-US" sz="2000" dirty="0" smtClean="0"/>
              <a:t>program.</a:t>
            </a:r>
            <a:endParaRPr lang="en-US" sz="2000" dirty="0"/>
          </a:p>
          <a:p>
            <a:pPr marL="822960" lvl="2" indent="-182880" eaLnBrk="1" fontAlgn="auto" hangingPunct="1">
              <a:spcAft>
                <a:spcPts val="0"/>
              </a:spcAft>
              <a:buClr>
                <a:schemeClr val="accent3"/>
              </a:buClr>
              <a:defRPr/>
            </a:pPr>
            <a:r>
              <a:rPr lang="en-US" sz="2000" dirty="0"/>
              <a:t>Family lives in subsidized housing or receives public </a:t>
            </a:r>
            <a:r>
              <a:rPr lang="en-US" sz="2000" dirty="0" smtClean="0"/>
              <a:t>assistance.</a:t>
            </a:r>
            <a:endParaRPr lang="en-US" sz="2000" dirty="0"/>
          </a:p>
          <a:p>
            <a:pPr marL="822960" lvl="2" indent="-182880" eaLnBrk="1" fontAlgn="auto" hangingPunct="1">
              <a:spcAft>
                <a:spcPts val="0"/>
              </a:spcAft>
              <a:buClr>
                <a:schemeClr val="accent3"/>
              </a:buClr>
              <a:defRPr/>
            </a:pPr>
            <a:r>
              <a:rPr lang="en-US" sz="2000" dirty="0"/>
              <a:t>Student is experiencing </a:t>
            </a:r>
            <a:r>
              <a:rPr lang="en-US" sz="2000" dirty="0" smtClean="0"/>
              <a:t>homelessness.</a:t>
            </a:r>
            <a:endParaRPr lang="en-US" sz="2000" dirty="0"/>
          </a:p>
          <a:p>
            <a:pPr marL="822960" lvl="2" indent="-182880" eaLnBrk="1" fontAlgn="auto" hangingPunct="1">
              <a:spcAft>
                <a:spcPts val="0"/>
              </a:spcAft>
              <a:buClr>
                <a:schemeClr val="accent3"/>
              </a:buClr>
              <a:defRPr/>
            </a:pPr>
            <a:r>
              <a:rPr lang="en-US" sz="2000" dirty="0"/>
              <a:t>Student is living in a foster </a:t>
            </a:r>
            <a:r>
              <a:rPr lang="en-US" sz="2000" dirty="0" smtClean="0"/>
              <a:t>home.</a:t>
            </a:r>
            <a:endParaRPr lang="en-US" sz="2000" dirty="0"/>
          </a:p>
          <a:p>
            <a:pPr marL="822960" lvl="2" indent="-182880" eaLnBrk="1" fontAlgn="auto" hangingPunct="1">
              <a:spcAft>
                <a:spcPts val="0"/>
              </a:spcAft>
              <a:buClr>
                <a:schemeClr val="accent3"/>
              </a:buClr>
              <a:defRPr/>
            </a:pPr>
            <a:r>
              <a:rPr lang="en-US" sz="2000" dirty="0"/>
              <a:t>Student is a ward of the state or is an </a:t>
            </a:r>
            <a:r>
              <a:rPr lang="en-US" sz="2000" dirty="0" smtClean="0"/>
              <a:t>orphan.</a:t>
            </a:r>
            <a:endParaRPr lang="en-US" sz="2000" dirty="0"/>
          </a:p>
        </p:txBody>
      </p:sp>
    </p:spTree>
    <p:extLst>
      <p:ext uri="{BB962C8B-B14F-4D97-AF65-F5344CB8AC3E}">
        <p14:creationId xmlns:p14="http://schemas.microsoft.com/office/powerpoint/2010/main" val="22692193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US" dirty="0" smtClean="0"/>
              <a:t>ACT</a:t>
            </a:r>
            <a:endParaRPr lang="en-US" dirty="0"/>
          </a:p>
        </p:txBody>
      </p:sp>
      <p:sp>
        <p:nvSpPr>
          <p:cNvPr id="2" name="Content Placeholder 1"/>
          <p:cNvSpPr>
            <a:spLocks noGrp="1"/>
          </p:cNvSpPr>
          <p:nvPr>
            <p:ph idx="1"/>
          </p:nvPr>
        </p:nvSpPr>
        <p:spPr/>
        <p:txBody>
          <a:bodyPr>
            <a:noAutofit/>
          </a:bodyPr>
          <a:lstStyle/>
          <a:p>
            <a:pPr marL="173038" lvl="1" indent="-173038" eaLnBrk="1" fontAlgn="auto" hangingPunct="1">
              <a:spcAft>
                <a:spcPts val="0"/>
              </a:spcAft>
              <a:buClr>
                <a:srgbClr val="00B0F0"/>
              </a:buClr>
              <a:buFont typeface="Courier New" panose="02070309020205020404" pitchFamily="49" charset="0"/>
              <a:buChar char="o"/>
              <a:defRPr/>
            </a:pPr>
            <a:r>
              <a:rPr lang="en-US" sz="2200" dirty="0" smtClean="0">
                <a:ea typeface="+mn-ea"/>
              </a:rPr>
              <a:t>Can use the waiver to take the ACT up to 2x.</a:t>
            </a:r>
            <a:endParaRPr lang="en-US" sz="2200" dirty="0">
              <a:ea typeface="+mn-ea"/>
            </a:endParaRPr>
          </a:p>
          <a:p>
            <a:pPr marL="173038" lvl="1" indent="-173038" eaLnBrk="1" fontAlgn="auto" hangingPunct="1">
              <a:spcAft>
                <a:spcPts val="0"/>
              </a:spcAft>
              <a:buClr>
                <a:srgbClr val="00B0F0"/>
              </a:buClr>
              <a:buFont typeface="Courier New" panose="02070309020205020404" pitchFamily="49" charset="0"/>
              <a:buChar char="o"/>
              <a:defRPr/>
            </a:pPr>
            <a:r>
              <a:rPr lang="en-US" sz="2200" dirty="0" smtClean="0">
                <a:ea typeface="+mn-ea"/>
              </a:rPr>
              <a:t>Students </a:t>
            </a:r>
            <a:r>
              <a:rPr lang="en-US" sz="2200" dirty="0">
                <a:ea typeface="+mn-ea"/>
              </a:rPr>
              <a:t>must access the waiver from the school counselor, not </a:t>
            </a:r>
            <a:r>
              <a:rPr lang="en-US" sz="2200" dirty="0" smtClean="0">
                <a:ea typeface="+mn-ea"/>
              </a:rPr>
              <a:t>from ACT.</a:t>
            </a:r>
          </a:p>
          <a:p>
            <a:pPr marL="173038" lvl="1" indent="-173038" eaLnBrk="1" fontAlgn="auto" hangingPunct="1">
              <a:spcAft>
                <a:spcPts val="0"/>
              </a:spcAft>
              <a:buClr>
                <a:srgbClr val="00B0F0"/>
              </a:buClr>
              <a:buFont typeface="Courier New" panose="02070309020205020404" pitchFamily="49" charset="0"/>
              <a:buChar char="o"/>
              <a:defRPr/>
            </a:pPr>
            <a:r>
              <a:rPr lang="en-US" sz="2200" dirty="0" smtClean="0">
                <a:ea typeface="+mn-ea"/>
              </a:rPr>
              <a:t>The waiver must be signed by the student and school counselor.</a:t>
            </a:r>
            <a:endParaRPr lang="en-US" sz="2200" dirty="0">
              <a:ea typeface="+mn-ea"/>
            </a:endParaRPr>
          </a:p>
          <a:p>
            <a:pPr eaLnBrk="1" fontAlgn="auto" hangingPunct="1">
              <a:spcAft>
                <a:spcPts val="0"/>
              </a:spcAft>
              <a:buFont typeface="Courier New" panose="02070309020205020404" pitchFamily="49" charset="0"/>
              <a:buChar char="o"/>
              <a:defRPr/>
            </a:pPr>
            <a:r>
              <a:rPr lang="en-US" sz="2200" dirty="0" smtClean="0">
                <a:ea typeface="+mn-ea"/>
              </a:rPr>
              <a:t>Covers the basic test fees, including sending the test score(s) to up to 4 colleges.</a:t>
            </a:r>
          </a:p>
          <a:p>
            <a:pPr eaLnBrk="1" fontAlgn="auto" hangingPunct="1">
              <a:spcAft>
                <a:spcPts val="0"/>
              </a:spcAft>
              <a:buFont typeface="Courier New" panose="02070309020205020404" pitchFamily="49" charset="0"/>
              <a:buChar char="o"/>
              <a:defRPr/>
            </a:pPr>
            <a:r>
              <a:rPr lang="en-US" sz="2200" dirty="0" smtClean="0">
                <a:ea typeface="+mn-ea"/>
              </a:rPr>
              <a:t>Does not cover late registration fees or change fees. </a:t>
            </a:r>
          </a:p>
          <a:p>
            <a:pPr>
              <a:spcAft>
                <a:spcPts val="0"/>
              </a:spcAft>
              <a:buFont typeface="Courier New" panose="02070309020205020404" pitchFamily="49" charset="0"/>
              <a:buChar char="o"/>
              <a:defRPr/>
            </a:pPr>
            <a:r>
              <a:rPr lang="en-US" sz="2000" dirty="0" smtClean="0"/>
              <a:t>See: </a:t>
            </a:r>
            <a:r>
              <a:rPr lang="en-US" sz="2000" dirty="0" smtClean="0">
                <a:hlinkClick r:id="rId3"/>
              </a:rPr>
              <a:t>www.act.org/content/dam/act/unsecured/documents/FeeWaiver.pdf</a:t>
            </a:r>
            <a:r>
              <a:rPr lang="en-US" sz="2000" dirty="0" smtClean="0"/>
              <a:t> </a:t>
            </a:r>
          </a:p>
        </p:txBody>
      </p:sp>
    </p:spTree>
    <p:extLst>
      <p:ext uri="{BB962C8B-B14F-4D97-AF65-F5344CB8AC3E}">
        <p14:creationId xmlns:p14="http://schemas.microsoft.com/office/powerpoint/2010/main" val="12027291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US" dirty="0" smtClean="0"/>
              <a:t>SAT</a:t>
            </a:r>
            <a:endParaRPr lang="en-US" dirty="0"/>
          </a:p>
        </p:txBody>
      </p:sp>
      <p:sp>
        <p:nvSpPr>
          <p:cNvPr id="2" name="Content Placeholder 1"/>
          <p:cNvSpPr>
            <a:spLocks noGrp="1"/>
          </p:cNvSpPr>
          <p:nvPr>
            <p:ph idx="1"/>
          </p:nvPr>
        </p:nvSpPr>
        <p:spPr/>
        <p:txBody>
          <a:bodyPr>
            <a:noAutofit/>
          </a:bodyPr>
          <a:lstStyle/>
          <a:p>
            <a:pPr marL="274320" eaLnBrk="1" fontAlgn="auto" hangingPunct="1">
              <a:spcAft>
                <a:spcPts val="0"/>
              </a:spcAft>
              <a:defRPr/>
            </a:pPr>
            <a:r>
              <a:rPr lang="en-US" sz="2000" dirty="0">
                <a:ea typeface="+mn-ea"/>
              </a:rPr>
              <a:t>To qualify for </a:t>
            </a:r>
            <a:r>
              <a:rPr lang="en-US" sz="2000" dirty="0" smtClean="0">
                <a:ea typeface="+mn-ea"/>
              </a:rPr>
              <a:t>an SAT fee </a:t>
            </a:r>
            <a:r>
              <a:rPr lang="en-US" sz="2000" dirty="0">
                <a:ea typeface="+mn-ea"/>
              </a:rPr>
              <a:t>waiver, the </a:t>
            </a:r>
            <a:r>
              <a:rPr lang="en-US" sz="2000" dirty="0" smtClean="0">
                <a:ea typeface="+mn-ea"/>
              </a:rPr>
              <a:t>student must:</a:t>
            </a:r>
            <a:endParaRPr lang="en-US" sz="2000" dirty="0">
              <a:ea typeface="+mn-ea"/>
            </a:endParaRPr>
          </a:p>
          <a:p>
            <a:pPr marL="548640" lvl="1" indent="-182880" eaLnBrk="1" fontAlgn="auto" hangingPunct="1">
              <a:spcAft>
                <a:spcPts val="0"/>
              </a:spcAft>
              <a:defRPr/>
            </a:pPr>
            <a:r>
              <a:rPr lang="en-US" sz="1800" dirty="0" smtClean="0">
                <a:ea typeface="+mn-ea"/>
              </a:rPr>
              <a:t>Be </a:t>
            </a:r>
            <a:r>
              <a:rPr lang="en-US" sz="1800" dirty="0">
                <a:ea typeface="+mn-ea"/>
              </a:rPr>
              <a:t>enrolled in high </a:t>
            </a:r>
            <a:r>
              <a:rPr lang="en-US" sz="1800" dirty="0" smtClean="0">
                <a:ea typeface="+mn-ea"/>
              </a:rPr>
              <a:t>school in the </a:t>
            </a:r>
            <a:r>
              <a:rPr lang="en-US" dirty="0"/>
              <a:t>11th or 12th </a:t>
            </a:r>
            <a:r>
              <a:rPr lang="en-US" sz="1800" dirty="0" smtClean="0">
                <a:ea typeface="+mn-ea"/>
              </a:rPr>
              <a:t>grade (SAT) or in grades 9-12 (SAT Subject Tests).</a:t>
            </a:r>
            <a:endParaRPr lang="en-US" sz="1800" dirty="0">
              <a:ea typeface="+mn-ea"/>
            </a:endParaRPr>
          </a:p>
          <a:p>
            <a:pPr marL="548640" lvl="1" indent="-182880" eaLnBrk="1" fontAlgn="auto" hangingPunct="1">
              <a:spcAft>
                <a:spcPts val="0"/>
              </a:spcAft>
              <a:defRPr/>
            </a:pPr>
            <a:r>
              <a:rPr lang="en-US" sz="1800" dirty="0" smtClean="0">
                <a:ea typeface="+mn-ea"/>
              </a:rPr>
              <a:t>Be </a:t>
            </a:r>
            <a:r>
              <a:rPr lang="en-US" sz="1800" dirty="0">
                <a:ea typeface="+mn-ea"/>
              </a:rPr>
              <a:t>a U.S. citizen </a:t>
            </a:r>
            <a:r>
              <a:rPr lang="en-US" sz="1800" dirty="0" smtClean="0">
                <a:ea typeface="+mn-ea"/>
              </a:rPr>
              <a:t>or </a:t>
            </a:r>
            <a:r>
              <a:rPr lang="en-US" sz="1800" dirty="0">
                <a:ea typeface="+mn-ea"/>
              </a:rPr>
              <a:t>be testing in the U.S., Puerto Rico, or </a:t>
            </a:r>
            <a:r>
              <a:rPr lang="en-US" sz="1800" dirty="0" smtClean="0">
                <a:ea typeface="+mn-ea"/>
              </a:rPr>
              <a:t>a U.S</a:t>
            </a:r>
            <a:r>
              <a:rPr lang="en-US" sz="1800" dirty="0">
                <a:ea typeface="+mn-ea"/>
              </a:rPr>
              <a:t>. </a:t>
            </a:r>
            <a:r>
              <a:rPr lang="en-US" sz="1800" dirty="0" smtClean="0">
                <a:ea typeface="+mn-ea"/>
              </a:rPr>
              <a:t>territory.</a:t>
            </a:r>
            <a:endParaRPr lang="en-US" sz="1800" dirty="0">
              <a:ea typeface="+mn-ea"/>
            </a:endParaRPr>
          </a:p>
          <a:p>
            <a:pPr marL="548640" lvl="1" indent="-182880" eaLnBrk="1" fontAlgn="auto" hangingPunct="1">
              <a:spcAft>
                <a:spcPts val="0"/>
              </a:spcAft>
              <a:defRPr/>
            </a:pPr>
            <a:r>
              <a:rPr lang="en-US" sz="1800" dirty="0" smtClean="0">
                <a:ea typeface="+mn-ea"/>
              </a:rPr>
              <a:t>Meet </a:t>
            </a:r>
            <a:r>
              <a:rPr lang="en-US" sz="1800" dirty="0">
                <a:ea typeface="+mn-ea"/>
              </a:rPr>
              <a:t>one or more </a:t>
            </a:r>
            <a:r>
              <a:rPr lang="en-US" sz="1800" dirty="0" smtClean="0">
                <a:ea typeface="+mn-ea"/>
              </a:rPr>
              <a:t>of the following indicators </a:t>
            </a:r>
            <a:r>
              <a:rPr lang="en-US" sz="1800" dirty="0">
                <a:ea typeface="+mn-ea"/>
              </a:rPr>
              <a:t>of economic </a:t>
            </a:r>
            <a:r>
              <a:rPr lang="en-US" sz="1800" dirty="0" smtClean="0">
                <a:ea typeface="+mn-ea"/>
              </a:rPr>
              <a:t>need (same as for the ACT)</a:t>
            </a:r>
          </a:p>
          <a:p>
            <a:pPr marL="822960" lvl="2" indent="-182880" eaLnBrk="1" fontAlgn="auto" hangingPunct="1">
              <a:spcAft>
                <a:spcPts val="0"/>
              </a:spcAft>
              <a:buClr>
                <a:schemeClr val="accent3"/>
              </a:buClr>
              <a:defRPr/>
            </a:pPr>
            <a:r>
              <a:rPr lang="en-US" sz="1800" dirty="0" smtClean="0">
                <a:ea typeface="+mn-ea"/>
              </a:rPr>
              <a:t>Student is receiving free/reduced lunch.</a:t>
            </a:r>
          </a:p>
          <a:p>
            <a:pPr marL="822960" lvl="2" indent="-182880" eaLnBrk="1" fontAlgn="auto" hangingPunct="1">
              <a:spcAft>
                <a:spcPts val="0"/>
              </a:spcAft>
              <a:buClr>
                <a:schemeClr val="accent3"/>
              </a:buClr>
              <a:defRPr/>
            </a:pPr>
            <a:r>
              <a:rPr lang="en-US" sz="1800" dirty="0" smtClean="0">
                <a:ea typeface="+mn-ea"/>
              </a:rPr>
              <a:t>Family income is below the USDA reduced-price lunch level.</a:t>
            </a:r>
          </a:p>
          <a:p>
            <a:pPr marL="822960" lvl="2" indent="-182880" eaLnBrk="1" fontAlgn="auto" hangingPunct="1">
              <a:spcAft>
                <a:spcPts val="0"/>
              </a:spcAft>
              <a:buClr>
                <a:schemeClr val="accent3"/>
              </a:buClr>
              <a:defRPr/>
            </a:pPr>
            <a:r>
              <a:rPr lang="en-US" sz="1800" dirty="0" smtClean="0">
                <a:ea typeface="+mn-ea"/>
              </a:rPr>
              <a:t>Student is enrolled in TRIO or a similar program.</a:t>
            </a:r>
          </a:p>
          <a:p>
            <a:pPr marL="822960" lvl="2" indent="-182880" eaLnBrk="1" fontAlgn="auto" hangingPunct="1">
              <a:spcAft>
                <a:spcPts val="0"/>
              </a:spcAft>
              <a:buClr>
                <a:schemeClr val="accent3"/>
              </a:buClr>
              <a:defRPr/>
            </a:pPr>
            <a:r>
              <a:rPr lang="en-US" sz="1800" dirty="0" smtClean="0">
                <a:ea typeface="+mn-ea"/>
              </a:rPr>
              <a:t>Family lives in subsidized housing or receives public assistance.</a:t>
            </a:r>
          </a:p>
          <a:p>
            <a:pPr marL="822960" lvl="2" indent="-182880" eaLnBrk="1" fontAlgn="auto" hangingPunct="1">
              <a:spcAft>
                <a:spcPts val="0"/>
              </a:spcAft>
              <a:buClr>
                <a:schemeClr val="accent3"/>
              </a:buClr>
              <a:defRPr/>
            </a:pPr>
            <a:r>
              <a:rPr lang="en-US" sz="1800" dirty="0" smtClean="0">
                <a:ea typeface="+mn-ea"/>
              </a:rPr>
              <a:t>Student is experiencing homelessness.</a:t>
            </a:r>
          </a:p>
          <a:p>
            <a:pPr marL="822960" lvl="2" indent="-182880" eaLnBrk="1" fontAlgn="auto" hangingPunct="1">
              <a:spcAft>
                <a:spcPts val="0"/>
              </a:spcAft>
              <a:buClr>
                <a:schemeClr val="accent3"/>
              </a:buClr>
              <a:defRPr/>
            </a:pPr>
            <a:r>
              <a:rPr lang="en-US" sz="1800" dirty="0" smtClean="0">
                <a:ea typeface="+mn-ea"/>
              </a:rPr>
              <a:t>Student is living in a foster home.</a:t>
            </a:r>
          </a:p>
          <a:p>
            <a:pPr marL="822960" lvl="2" indent="-182880" eaLnBrk="1" fontAlgn="auto" hangingPunct="1">
              <a:spcAft>
                <a:spcPts val="0"/>
              </a:spcAft>
              <a:buClr>
                <a:schemeClr val="accent3"/>
              </a:buClr>
              <a:defRPr/>
            </a:pPr>
            <a:r>
              <a:rPr lang="en-US" sz="1800" dirty="0" smtClean="0">
                <a:ea typeface="+mn-ea"/>
              </a:rPr>
              <a:t>Student is a ward of the state or is an orphan.</a:t>
            </a:r>
            <a:endParaRPr lang="en-US" sz="1800" dirty="0">
              <a:ea typeface="+mn-ea"/>
            </a:endParaRPr>
          </a:p>
        </p:txBody>
      </p:sp>
    </p:spTree>
    <p:extLst>
      <p:ext uri="{BB962C8B-B14F-4D97-AF65-F5344CB8AC3E}">
        <p14:creationId xmlns:p14="http://schemas.microsoft.com/office/powerpoint/2010/main" val="2506047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US" dirty="0" smtClean="0"/>
              <a:t>SAT</a:t>
            </a:r>
            <a:endParaRPr lang="en-US" dirty="0"/>
          </a:p>
        </p:txBody>
      </p:sp>
      <p:sp>
        <p:nvSpPr>
          <p:cNvPr id="2" name="Content Placeholder 1"/>
          <p:cNvSpPr>
            <a:spLocks noGrp="1"/>
          </p:cNvSpPr>
          <p:nvPr>
            <p:ph idx="1"/>
          </p:nvPr>
        </p:nvSpPr>
        <p:spPr/>
        <p:txBody>
          <a:bodyPr/>
          <a:lstStyle/>
          <a:p>
            <a:pPr marL="274320" eaLnBrk="1" fontAlgn="auto" hangingPunct="1">
              <a:spcAft>
                <a:spcPts val="0"/>
              </a:spcAft>
              <a:defRPr/>
            </a:pPr>
            <a:r>
              <a:rPr lang="en-US" sz="2400" dirty="0">
                <a:ea typeface="+mn-ea"/>
              </a:rPr>
              <a:t>The </a:t>
            </a:r>
            <a:r>
              <a:rPr lang="en-US" sz="2400" dirty="0" smtClean="0">
                <a:ea typeface="+mn-ea"/>
              </a:rPr>
              <a:t>waiver </a:t>
            </a:r>
            <a:r>
              <a:rPr lang="en-US" sz="2400" dirty="0">
                <a:ea typeface="+mn-ea"/>
              </a:rPr>
              <a:t>must be obtained from the student’s high school counselor or an authorized agency, not </a:t>
            </a:r>
            <a:r>
              <a:rPr lang="en-US" sz="2400" dirty="0" smtClean="0">
                <a:ea typeface="+mn-ea"/>
              </a:rPr>
              <a:t>from </a:t>
            </a:r>
            <a:r>
              <a:rPr lang="en-US" sz="2400" dirty="0">
                <a:ea typeface="+mn-ea"/>
              </a:rPr>
              <a:t>the College </a:t>
            </a:r>
            <a:r>
              <a:rPr lang="en-US" sz="2400" dirty="0" smtClean="0">
                <a:ea typeface="+mn-ea"/>
              </a:rPr>
              <a:t>Board.</a:t>
            </a:r>
          </a:p>
          <a:p>
            <a:pPr marL="274320" eaLnBrk="1" fontAlgn="auto" hangingPunct="1">
              <a:spcAft>
                <a:spcPts val="0"/>
              </a:spcAft>
              <a:defRPr/>
            </a:pPr>
            <a:r>
              <a:rPr lang="en-US" sz="2400" dirty="0" smtClean="0">
                <a:ea typeface="+mn-ea"/>
              </a:rPr>
              <a:t>To be valid, the waiver must be completed by the high school guidance counselor.</a:t>
            </a:r>
            <a:endParaRPr lang="en-US" sz="2400" dirty="0">
              <a:ea typeface="+mn-ea"/>
            </a:endParaRPr>
          </a:p>
          <a:p>
            <a:pPr marL="274320" eaLnBrk="1" fontAlgn="auto" hangingPunct="1">
              <a:spcAft>
                <a:spcPts val="0"/>
              </a:spcAft>
              <a:defRPr/>
            </a:pPr>
            <a:r>
              <a:rPr lang="en-US" sz="2400" dirty="0" smtClean="0">
                <a:ea typeface="+mn-ea"/>
              </a:rPr>
              <a:t>The student </a:t>
            </a:r>
            <a:r>
              <a:rPr lang="en-US" sz="2400" dirty="0">
                <a:ea typeface="+mn-ea"/>
              </a:rPr>
              <a:t>can receive up to four </a:t>
            </a:r>
            <a:r>
              <a:rPr lang="en-US" sz="2400" dirty="0" smtClean="0">
                <a:ea typeface="+mn-ea"/>
              </a:rPr>
              <a:t>waiver </a:t>
            </a:r>
            <a:r>
              <a:rPr lang="en-US" sz="2400" dirty="0">
                <a:ea typeface="+mn-ea"/>
              </a:rPr>
              <a:t>cards: Up to 2 waivers for the SAT and 2 waivers for SAT Subject </a:t>
            </a:r>
            <a:r>
              <a:rPr lang="en-US" sz="2400" dirty="0" smtClean="0">
                <a:ea typeface="+mn-ea"/>
              </a:rPr>
              <a:t>Tests.</a:t>
            </a:r>
            <a:endParaRPr lang="en-US" sz="2400" dirty="0">
              <a:ea typeface="+mn-ea"/>
            </a:endParaRPr>
          </a:p>
        </p:txBody>
      </p:sp>
    </p:spTree>
    <p:extLst>
      <p:ext uri="{BB962C8B-B14F-4D97-AF65-F5344CB8AC3E}">
        <p14:creationId xmlns:p14="http://schemas.microsoft.com/office/powerpoint/2010/main" val="4458729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US" dirty="0" smtClean="0"/>
              <a:t>SAT</a:t>
            </a:r>
            <a:endParaRPr lang="en-US" dirty="0"/>
          </a:p>
        </p:txBody>
      </p:sp>
      <p:sp>
        <p:nvSpPr>
          <p:cNvPr id="2" name="Content Placeholder 1"/>
          <p:cNvSpPr>
            <a:spLocks noGrp="1"/>
          </p:cNvSpPr>
          <p:nvPr>
            <p:ph idx="1"/>
          </p:nvPr>
        </p:nvSpPr>
        <p:spPr/>
        <p:txBody>
          <a:bodyPr>
            <a:noAutofit/>
          </a:bodyPr>
          <a:lstStyle/>
          <a:p>
            <a:pPr marL="274320" eaLnBrk="1" fontAlgn="auto" hangingPunct="1">
              <a:spcAft>
                <a:spcPts val="0"/>
              </a:spcAft>
              <a:defRPr/>
            </a:pPr>
            <a:r>
              <a:rPr lang="en-US" sz="2400" dirty="0" smtClean="0">
                <a:ea typeface="+mn-ea"/>
              </a:rPr>
              <a:t>Covers </a:t>
            </a:r>
            <a:r>
              <a:rPr lang="en-US" sz="2400" dirty="0">
                <a:ea typeface="+mn-ea"/>
              </a:rPr>
              <a:t>the basic test fees, including sending the test </a:t>
            </a:r>
            <a:r>
              <a:rPr lang="en-US" sz="2400" dirty="0" smtClean="0">
                <a:ea typeface="+mn-ea"/>
              </a:rPr>
              <a:t>score(s) </a:t>
            </a:r>
            <a:r>
              <a:rPr lang="en-US" sz="2400" dirty="0">
                <a:ea typeface="+mn-ea"/>
              </a:rPr>
              <a:t>to up to four colleges; </a:t>
            </a:r>
            <a:r>
              <a:rPr lang="en-US" sz="2400" dirty="0" smtClean="0">
                <a:ea typeface="+mn-ea"/>
              </a:rPr>
              <a:t>up to four Request for Waiver of College Application Fee forms, and a $40 discount for the Official SAT Online Course; does </a:t>
            </a:r>
            <a:r>
              <a:rPr lang="en-US" sz="2400" dirty="0">
                <a:ea typeface="+mn-ea"/>
              </a:rPr>
              <a:t>not cover late registration fees or change </a:t>
            </a:r>
            <a:r>
              <a:rPr lang="en-US" sz="2400" dirty="0" smtClean="0">
                <a:ea typeface="+mn-ea"/>
              </a:rPr>
              <a:t>fees</a:t>
            </a:r>
          </a:p>
          <a:p>
            <a:pPr marL="274320" eaLnBrk="1" fontAlgn="auto" hangingPunct="1">
              <a:spcAft>
                <a:spcPts val="0"/>
              </a:spcAft>
              <a:defRPr/>
            </a:pPr>
            <a:r>
              <a:rPr lang="en-US" sz="2400" dirty="0" smtClean="0">
                <a:ea typeface="+mn-ea"/>
              </a:rPr>
              <a:t>College application fee waivers should be included with the students’ college applications and sent to colleges included in the </a:t>
            </a:r>
            <a:r>
              <a:rPr lang="en-US" sz="2400" i="1" dirty="0" smtClean="0">
                <a:ea typeface="+mn-ea"/>
              </a:rPr>
              <a:t>Directory of Colleges Cooperating with the SAT Program Fee-Waiver Service</a:t>
            </a:r>
            <a:endParaRPr lang="en-US" sz="2400" dirty="0">
              <a:ea typeface="+mn-ea"/>
            </a:endParaRPr>
          </a:p>
          <a:p>
            <a:pPr marL="274320" eaLnBrk="1" fontAlgn="auto" hangingPunct="1">
              <a:spcAft>
                <a:spcPts val="0"/>
              </a:spcAft>
              <a:defRPr/>
            </a:pPr>
            <a:r>
              <a:rPr lang="en-US" sz="2400" dirty="0">
                <a:ea typeface="+mn-ea"/>
              </a:rPr>
              <a:t>Additional information is available at </a:t>
            </a:r>
            <a:r>
              <a:rPr lang="en-US" sz="2400" dirty="0">
                <a:ea typeface="+mn-ea"/>
                <a:hlinkClick r:id="rId3"/>
              </a:rPr>
              <a:t>http://</a:t>
            </a:r>
            <a:r>
              <a:rPr lang="en-US" sz="2400" dirty="0" smtClean="0">
                <a:ea typeface="+mn-ea"/>
                <a:hlinkClick r:id="rId3"/>
              </a:rPr>
              <a:t>sat.collegeboard.org/register/sat-fee-waivers</a:t>
            </a:r>
            <a:r>
              <a:rPr lang="en-US" sz="2400" dirty="0" smtClean="0">
                <a:ea typeface="+mn-ea"/>
              </a:rPr>
              <a:t> </a:t>
            </a:r>
            <a:endParaRPr lang="en-US" sz="2400" dirty="0">
              <a:ea typeface="+mn-ea"/>
            </a:endParaRPr>
          </a:p>
        </p:txBody>
      </p:sp>
    </p:spTree>
    <p:extLst>
      <p:ext uri="{BB962C8B-B14F-4D97-AF65-F5344CB8AC3E}">
        <p14:creationId xmlns:p14="http://schemas.microsoft.com/office/powerpoint/2010/main" val="1545885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lstStyle/>
          <a:p>
            <a:r>
              <a:rPr lang="en-US" dirty="0" smtClean="0"/>
              <a:t>Our GEAR UP Team includes: </a:t>
            </a:r>
            <a:endParaRPr lang="en-US" dirty="0"/>
          </a:p>
        </p:txBody>
      </p:sp>
    </p:spTree>
    <p:extLst>
      <p:ext uri="{BB962C8B-B14F-4D97-AF65-F5344CB8AC3E}">
        <p14:creationId xmlns:p14="http://schemas.microsoft.com/office/powerpoint/2010/main" val="2903513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accommodations</a:t>
            </a:r>
            <a:endParaRPr lang="en-US" dirty="0"/>
          </a:p>
        </p:txBody>
      </p:sp>
      <p:sp>
        <p:nvSpPr>
          <p:cNvPr id="3" name="Content Placeholder 2"/>
          <p:cNvSpPr>
            <a:spLocks noGrp="1"/>
          </p:cNvSpPr>
          <p:nvPr>
            <p:ph idx="1"/>
          </p:nvPr>
        </p:nvSpPr>
        <p:spPr/>
        <p:txBody>
          <a:bodyPr>
            <a:normAutofit/>
          </a:bodyPr>
          <a:lstStyle/>
          <a:p>
            <a:r>
              <a:rPr lang="en-US" sz="2800" dirty="0"/>
              <a:t>If you need accommodations (extra large test book, extra testing time), you can apply for </a:t>
            </a:r>
            <a:r>
              <a:rPr lang="en-US" sz="2800" dirty="0" smtClean="0"/>
              <a:t>them.</a:t>
            </a:r>
            <a:endParaRPr lang="en-US" sz="2800" dirty="0"/>
          </a:p>
          <a:p>
            <a:pPr lvl="1"/>
            <a:r>
              <a:rPr lang="en-US" sz="2400" dirty="0"/>
              <a:t>Work with your counselor to </a:t>
            </a:r>
            <a:r>
              <a:rPr lang="en-US" sz="2400" dirty="0" smtClean="0"/>
              <a:t>apply.</a:t>
            </a:r>
            <a:endParaRPr lang="en-US" sz="2400" dirty="0"/>
          </a:p>
          <a:p>
            <a:pPr lvl="1"/>
            <a:r>
              <a:rPr lang="en-US" sz="2400" dirty="0"/>
              <a:t>Usually paperwork needs to be submitted </a:t>
            </a:r>
            <a:r>
              <a:rPr lang="en-US" sz="2400" b="1" i="1" dirty="0"/>
              <a:t>at least six months in </a:t>
            </a:r>
            <a:r>
              <a:rPr lang="en-US" sz="2400" b="1" i="1" dirty="0" smtClean="0"/>
              <a:t>advance.</a:t>
            </a:r>
            <a:endParaRPr lang="en-US" sz="2400" b="1" i="1" dirty="0"/>
          </a:p>
          <a:p>
            <a:pPr lvl="1"/>
            <a:r>
              <a:rPr lang="en-US" sz="2400" dirty="0"/>
              <a:t>Keep in mind, some accommodations mean you’ll be testing for a longer </a:t>
            </a:r>
            <a:r>
              <a:rPr lang="en-US" sz="2400" dirty="0" smtClean="0"/>
              <a:t>timeframe.</a:t>
            </a:r>
            <a:endParaRPr lang="en-US" sz="2400" dirty="0"/>
          </a:p>
        </p:txBody>
      </p:sp>
    </p:spTree>
    <p:extLst>
      <p:ext uri="{BB962C8B-B14F-4D97-AF65-F5344CB8AC3E}">
        <p14:creationId xmlns:p14="http://schemas.microsoft.com/office/powerpoint/2010/main" val="83307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preparation</a:t>
            </a:r>
            <a:endParaRPr lang="en-US" dirty="0"/>
          </a:p>
        </p:txBody>
      </p:sp>
      <p:sp>
        <p:nvSpPr>
          <p:cNvPr id="3" name="Content Placeholder 2"/>
          <p:cNvSpPr>
            <a:spLocks noGrp="1"/>
          </p:cNvSpPr>
          <p:nvPr>
            <p:ph idx="1"/>
          </p:nvPr>
        </p:nvSpPr>
        <p:spPr/>
        <p:txBody>
          <a:bodyPr>
            <a:normAutofit lnSpcReduction="10000"/>
          </a:bodyPr>
          <a:lstStyle/>
          <a:p>
            <a:pPr>
              <a:defRPr/>
            </a:pPr>
            <a:r>
              <a:rPr lang="en-US" sz="2800" dirty="0" smtClean="0"/>
              <a:t>Use </a:t>
            </a:r>
            <a:r>
              <a:rPr lang="en-US" sz="2800" dirty="0"/>
              <a:t>free online sources to become familiar with the test directions, test format and the types of questions asked.</a:t>
            </a:r>
          </a:p>
          <a:p>
            <a:pPr>
              <a:defRPr/>
            </a:pPr>
            <a:r>
              <a:rPr lang="en-US" sz="2800" dirty="0"/>
              <a:t>Take timed practice tests.</a:t>
            </a:r>
          </a:p>
          <a:p>
            <a:r>
              <a:rPr lang="en-US" sz="2800" dirty="0" smtClean="0"/>
              <a:t>Believe </a:t>
            </a:r>
            <a:r>
              <a:rPr lang="en-US" sz="2800" dirty="0"/>
              <a:t>it or not, taking state exams like the </a:t>
            </a:r>
            <a:r>
              <a:rPr lang="en-US" sz="2800" dirty="0" smtClean="0"/>
              <a:t>SBA </a:t>
            </a:r>
            <a:r>
              <a:rPr lang="en-US" sz="2800" dirty="0"/>
              <a:t>or course exams like AP tests can improve your ability to test well on the SAT/ACT.</a:t>
            </a:r>
          </a:p>
          <a:p>
            <a:pPr lvl="1"/>
            <a:r>
              <a:rPr lang="en-US" sz="2000" dirty="0"/>
              <a:t>Why?  Every time you take a standardized-type test, you practice the skill of taking standardized-type tests.  </a:t>
            </a:r>
          </a:p>
          <a:p>
            <a:pPr lvl="1"/>
            <a:r>
              <a:rPr lang="en-US" sz="2000" dirty="0"/>
              <a:t>This phenomenon also works in the </a:t>
            </a:r>
            <a:r>
              <a:rPr lang="en-US" sz="2000" dirty="0" smtClean="0"/>
              <a:t>reverse.</a:t>
            </a:r>
            <a:endParaRPr lang="en-US" sz="2000" dirty="0"/>
          </a:p>
        </p:txBody>
      </p:sp>
    </p:spTree>
    <p:extLst>
      <p:ext uri="{BB962C8B-B14F-4D97-AF65-F5344CB8AC3E}">
        <p14:creationId xmlns:p14="http://schemas.microsoft.com/office/powerpoint/2010/main" val="657590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online practice </a:t>
            </a:r>
            <a:endParaRPr lang="en-US" dirty="0"/>
          </a:p>
        </p:txBody>
      </p:sp>
      <p:sp>
        <p:nvSpPr>
          <p:cNvPr id="3" name="Content Placeholder 2"/>
          <p:cNvSpPr>
            <a:spLocks noGrp="1"/>
          </p:cNvSpPr>
          <p:nvPr>
            <p:ph idx="1"/>
          </p:nvPr>
        </p:nvSpPr>
        <p:spPr/>
        <p:txBody>
          <a:bodyPr>
            <a:normAutofit/>
          </a:bodyPr>
          <a:lstStyle/>
          <a:p>
            <a:pPr lvl="0"/>
            <a:r>
              <a:rPr lang="en-US" sz="2000" b="1" dirty="0" smtClean="0"/>
              <a:t>AP </a:t>
            </a:r>
            <a:r>
              <a:rPr lang="en-US" sz="2000" b="1" dirty="0"/>
              <a:t>: </a:t>
            </a:r>
            <a:r>
              <a:rPr lang="en-US" sz="2000" dirty="0">
                <a:hlinkClick r:id="rId2"/>
              </a:rPr>
              <a:t>https://www.khanacademy.org</a:t>
            </a:r>
            <a:r>
              <a:rPr lang="en-US" sz="2000" dirty="0" smtClean="0">
                <a:hlinkClick r:id="rId2"/>
              </a:rPr>
              <a:t>/</a:t>
            </a:r>
            <a:r>
              <a:rPr lang="en-US" sz="2000" dirty="0" smtClean="0"/>
              <a:t> </a:t>
            </a:r>
          </a:p>
          <a:p>
            <a:pPr lvl="0"/>
            <a:r>
              <a:rPr lang="en-US" sz="2000" b="1" dirty="0" smtClean="0"/>
              <a:t>SAT</a:t>
            </a:r>
            <a:r>
              <a:rPr lang="en-US" sz="2000" b="1" dirty="0"/>
              <a:t>: </a:t>
            </a:r>
            <a:r>
              <a:rPr lang="en-US" sz="2000" u="sng" dirty="0">
                <a:hlinkClick r:id="rId3"/>
              </a:rPr>
              <a:t>https://www.khanacademy.org/test-prep/sat</a:t>
            </a:r>
            <a:endParaRPr lang="en-US" sz="2000" dirty="0"/>
          </a:p>
          <a:p>
            <a:pPr lvl="0"/>
            <a:r>
              <a:rPr lang="en-US" sz="2000" b="1" dirty="0" smtClean="0"/>
              <a:t>ACT</a:t>
            </a:r>
            <a:r>
              <a:rPr lang="en-US" sz="2000" b="1" dirty="0"/>
              <a:t>: </a:t>
            </a:r>
            <a:r>
              <a:rPr lang="en-US" dirty="0" smtClean="0">
                <a:hlinkClick r:id="rId4"/>
              </a:rPr>
              <a:t>www.act.org/academy</a:t>
            </a:r>
            <a:endParaRPr lang="en-US" dirty="0" smtClean="0"/>
          </a:p>
          <a:p>
            <a:pPr lvl="0"/>
            <a:r>
              <a:rPr lang="en-US" sz="2000" b="1" dirty="0" smtClean="0"/>
              <a:t>ACCUPLACER</a:t>
            </a:r>
            <a:r>
              <a:rPr lang="en-US" sz="2000" b="1" dirty="0" smtClean="0"/>
              <a:t>: </a:t>
            </a:r>
            <a:r>
              <a:rPr lang="en-US" sz="2000" u="sng" dirty="0" smtClean="0">
                <a:hlinkClick r:id="rId5"/>
              </a:rPr>
              <a:t>https</a:t>
            </a:r>
            <a:r>
              <a:rPr lang="en-US" sz="2000" u="sng" dirty="0">
                <a:hlinkClick r:id="rId5"/>
              </a:rPr>
              <a:t>://</a:t>
            </a:r>
            <a:r>
              <a:rPr lang="en-US" sz="2000" u="sng" dirty="0" smtClean="0">
                <a:hlinkClick r:id="rId5"/>
              </a:rPr>
              <a:t>accuplacer.collegeboard.org/student/practice</a:t>
            </a:r>
            <a:r>
              <a:rPr lang="en-US" sz="2000" u="sng" dirty="0" smtClean="0"/>
              <a:t> </a:t>
            </a:r>
          </a:p>
          <a:p>
            <a:r>
              <a:rPr lang="en-US" sz="2000" b="1" dirty="0"/>
              <a:t>ASVAB: </a:t>
            </a:r>
            <a:r>
              <a:rPr lang="en-US" sz="2000" u="sng" dirty="0">
                <a:hlinkClick r:id="rId6"/>
              </a:rPr>
              <a:t>http://</a:t>
            </a:r>
            <a:r>
              <a:rPr lang="en-US" sz="2000" u="sng" dirty="0" smtClean="0">
                <a:hlinkClick r:id="rId6"/>
              </a:rPr>
              <a:t>official-asvab.com/index.htm</a:t>
            </a:r>
            <a:endParaRPr lang="en-US" sz="2000" dirty="0"/>
          </a:p>
        </p:txBody>
      </p:sp>
    </p:spTree>
    <p:extLst>
      <p:ext uri="{BB962C8B-B14F-4D97-AF65-F5344CB8AC3E}">
        <p14:creationId xmlns:p14="http://schemas.microsoft.com/office/powerpoint/2010/main" val="8715161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GEAR UP services and activities</a:t>
            </a:r>
            <a:endParaRPr lang="en-US" dirty="0"/>
          </a:p>
        </p:txBody>
      </p:sp>
      <p:sp>
        <p:nvSpPr>
          <p:cNvPr id="3" name="Content Placeholder 2"/>
          <p:cNvSpPr>
            <a:spLocks noGrp="1"/>
          </p:cNvSpPr>
          <p:nvPr>
            <p:ph idx="1"/>
          </p:nvPr>
        </p:nvSpPr>
        <p:spPr/>
        <p:txBody>
          <a:bodyPr>
            <a:normAutofit/>
          </a:bodyPr>
          <a:lstStyle/>
          <a:p>
            <a:r>
              <a:rPr lang="en-US" sz="2400" i="1" dirty="0" smtClean="0">
                <a:solidFill>
                  <a:schemeClr val="tx2"/>
                </a:solidFill>
              </a:rPr>
              <a:t>Insert services  and or activities you plan to offer</a:t>
            </a:r>
            <a:endParaRPr lang="en-US" sz="2400" i="1" dirty="0">
              <a:solidFill>
                <a:schemeClr val="tx2"/>
              </a:solidFill>
            </a:endParaRPr>
          </a:p>
        </p:txBody>
      </p:sp>
    </p:spTree>
    <p:extLst>
      <p:ext uri="{BB962C8B-B14F-4D97-AF65-F5344CB8AC3E}">
        <p14:creationId xmlns:p14="http://schemas.microsoft.com/office/powerpoint/2010/main" val="36171968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en-US" dirty="0" smtClean="0"/>
              <a:t>Dates, deadlines and costs</a:t>
            </a:r>
          </a:p>
        </p:txBody>
      </p:sp>
      <p:graphicFrame>
        <p:nvGraphicFramePr>
          <p:cNvPr id="42060" name="Group 76"/>
          <p:cNvGraphicFramePr>
            <a:graphicFrameLocks noGrp="1"/>
          </p:cNvGraphicFramePr>
          <p:nvPr>
            <p:extLst>
              <p:ext uri="{D42A27DB-BD31-4B8C-83A1-F6EECF244321}">
                <p14:modId xmlns:p14="http://schemas.microsoft.com/office/powerpoint/2010/main" val="1667985528"/>
              </p:ext>
            </p:extLst>
          </p:nvPr>
        </p:nvGraphicFramePr>
        <p:xfrm>
          <a:off x="2769705" y="1123838"/>
          <a:ext cx="5923721" cy="3973730"/>
        </p:xfrm>
        <a:graphic>
          <a:graphicData uri="http://schemas.openxmlformats.org/drawingml/2006/table">
            <a:tbl>
              <a:tblPr/>
              <a:tblGrid>
                <a:gridCol w="1781459">
                  <a:extLst>
                    <a:ext uri="{9D8B030D-6E8A-4147-A177-3AD203B41FA5}">
                      <a16:colId xmlns:a16="http://schemas.microsoft.com/office/drawing/2014/main" val="20000"/>
                    </a:ext>
                  </a:extLst>
                </a:gridCol>
                <a:gridCol w="1290100">
                  <a:extLst>
                    <a:ext uri="{9D8B030D-6E8A-4147-A177-3AD203B41FA5}">
                      <a16:colId xmlns:a16="http://schemas.microsoft.com/office/drawing/2014/main" val="20001"/>
                    </a:ext>
                  </a:extLst>
                </a:gridCol>
                <a:gridCol w="1206684">
                  <a:extLst>
                    <a:ext uri="{9D8B030D-6E8A-4147-A177-3AD203B41FA5}">
                      <a16:colId xmlns:a16="http://schemas.microsoft.com/office/drawing/2014/main" val="20002"/>
                    </a:ext>
                  </a:extLst>
                </a:gridCol>
                <a:gridCol w="1645478">
                  <a:extLst>
                    <a:ext uri="{9D8B030D-6E8A-4147-A177-3AD203B41FA5}">
                      <a16:colId xmlns:a16="http://schemas.microsoft.com/office/drawing/2014/main" val="20003"/>
                    </a:ext>
                  </a:extLst>
                </a:gridCol>
              </a:tblGrid>
              <a:tr h="43784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Myriad Pro" panose="020B0503030403020204" pitchFamily="34" charset="0"/>
                        </a:rPr>
                        <a:t>Exam</a:t>
                      </a:r>
                    </a:p>
                  </a:txBody>
                  <a:tcPr marT="45729" marB="4572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Myriad Pro" panose="020B0503030403020204" pitchFamily="34" charset="0"/>
                        </a:rPr>
                        <a:t>Exam Date</a:t>
                      </a:r>
                    </a:p>
                  </a:txBody>
                  <a:tcPr marT="45729" marB="4572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Myriad Pro" panose="020B0503030403020204" pitchFamily="34" charset="0"/>
                        </a:rPr>
                        <a:t>Deadline</a:t>
                      </a:r>
                    </a:p>
                  </a:txBody>
                  <a:tcPr marT="45729" marB="4572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Myriad Pro" panose="020B0503030403020204" pitchFamily="34" charset="0"/>
                        </a:rPr>
                        <a:t>Cost</a:t>
                      </a:r>
                    </a:p>
                  </a:txBody>
                  <a:tcPr marT="45729" marB="4572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1337354">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Myriad Pro" panose="020B0503030403020204" pitchFamily="34" charset="0"/>
                      </a:endParaRPr>
                    </a:p>
                  </a:txBody>
                  <a:tcPr marT="45729" marB="4572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Myriad Pro" panose="020B0503030403020204" pitchFamily="34" charset="0"/>
                      </a:endParaRPr>
                    </a:p>
                  </a:txBody>
                  <a:tcPr marT="45729" marB="4572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Myriad Pro" panose="020B0503030403020204" pitchFamily="34" charset="0"/>
                      </a:endParaRPr>
                    </a:p>
                  </a:txBody>
                  <a:tcPr marT="45729" marB="4572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Myriad Pro" panose="020B0503030403020204" pitchFamily="34" charset="0"/>
                      </a:endParaRPr>
                    </a:p>
                  </a:txBody>
                  <a:tcPr marT="45729" marB="4572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961496">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Myriad Pro" panose="020B0503030403020204" pitchFamily="34" charset="0"/>
                      </a:endParaRPr>
                    </a:p>
                  </a:txBody>
                  <a:tcPr marT="45729" marB="4572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Myriad Pro" panose="020B0503030403020204" pitchFamily="34" charset="0"/>
                      </a:endParaRPr>
                    </a:p>
                  </a:txBody>
                  <a:tcPr marT="45729" marB="4572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Myriad Pro" panose="020B0503030403020204" pitchFamily="34" charset="0"/>
                      </a:endParaRPr>
                    </a:p>
                  </a:txBody>
                  <a:tcPr marT="45729" marB="4572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Myriad Pro" panose="020B0503030403020204" pitchFamily="34" charset="0"/>
                      </a:endParaRPr>
                    </a:p>
                  </a:txBody>
                  <a:tcPr marT="45729" marB="4572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973822">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Myriad Pro" panose="020B0503030403020204" pitchFamily="34" charset="0"/>
                      </a:endParaRPr>
                    </a:p>
                  </a:txBody>
                  <a:tcPr marT="45729" marB="4572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Myriad Pro" panose="020B0503030403020204" pitchFamily="34" charset="0"/>
                      </a:endParaRPr>
                    </a:p>
                  </a:txBody>
                  <a:tcPr marT="45729" marB="4572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Myriad Pro" panose="020B0503030403020204" pitchFamily="34" charset="0"/>
                      </a:endParaRPr>
                    </a:p>
                  </a:txBody>
                  <a:tcPr marT="45729" marB="4572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Myriad Pro" panose="020B0503030403020204" pitchFamily="34" charset="0"/>
                      </a:endParaRPr>
                    </a:p>
                  </a:txBody>
                  <a:tcPr marT="45729" marB="4572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32935388"/>
      </p:ext>
    </p:extLst>
  </p:cSld>
  <p:clrMapOvr>
    <a:masterClrMapping/>
  </p:clrMapOvr>
  <p:transition spd="slow">
    <p:pul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904829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t>Thanks for coming</a:t>
            </a:r>
            <a:endParaRPr lang="en-US" dirty="0"/>
          </a:p>
        </p:txBody>
      </p:sp>
      <p:sp>
        <p:nvSpPr>
          <p:cNvPr id="3" name="Content Placeholder 2"/>
          <p:cNvSpPr>
            <a:spLocks noGrp="1"/>
          </p:cNvSpPr>
          <p:nvPr>
            <p:ph idx="1"/>
          </p:nvPr>
        </p:nvSpPr>
        <p:spPr/>
        <p:txBody>
          <a:bodyPr/>
          <a:lstStyle/>
          <a:p>
            <a:pPr marL="0" indent="0" eaLnBrk="1" fontAlgn="auto" hangingPunct="1">
              <a:spcAft>
                <a:spcPts val="0"/>
              </a:spcAft>
              <a:buFont typeface="Arial"/>
              <a:buNone/>
              <a:defRPr/>
            </a:pPr>
            <a:r>
              <a:rPr lang="en-US" sz="2800" dirty="0" smtClean="0"/>
              <a:t>Contact information:</a:t>
            </a:r>
          </a:p>
          <a:p>
            <a:pPr eaLnBrk="1" fontAlgn="auto" hangingPunct="1">
              <a:spcAft>
                <a:spcPts val="0"/>
              </a:spcAft>
              <a:buFont typeface="Arial"/>
              <a:buChar char="•"/>
              <a:defRPr/>
            </a:pPr>
            <a:r>
              <a:rPr lang="en-US" sz="2800" dirty="0" smtClean="0"/>
              <a:t>[insert counselor/advisor/mentor name]</a:t>
            </a:r>
          </a:p>
          <a:p>
            <a:pPr lvl="1" eaLnBrk="1" fontAlgn="auto" hangingPunct="1">
              <a:spcAft>
                <a:spcPts val="0"/>
              </a:spcAft>
              <a:defRPr/>
            </a:pPr>
            <a:r>
              <a:rPr lang="en-US" sz="2400" dirty="0" smtClean="0"/>
              <a:t>Phone: (xxx) xxx-</a:t>
            </a:r>
            <a:r>
              <a:rPr lang="en-US" sz="2400" dirty="0" err="1" smtClean="0"/>
              <a:t>xxxx</a:t>
            </a:r>
            <a:endParaRPr lang="en-US" sz="2400" dirty="0" smtClean="0"/>
          </a:p>
          <a:p>
            <a:pPr lvl="1" eaLnBrk="1" fontAlgn="auto" hangingPunct="1">
              <a:spcAft>
                <a:spcPts val="0"/>
              </a:spcAft>
              <a:defRPr/>
            </a:pPr>
            <a:r>
              <a:rPr lang="en-US" sz="2400" dirty="0" smtClean="0"/>
              <a:t>E-mail: </a:t>
            </a:r>
            <a:r>
              <a:rPr lang="en-US" sz="2400" dirty="0" err="1" smtClean="0"/>
              <a:t>xxxx@xxxx.xxx</a:t>
            </a:r>
            <a:endParaRPr lang="en-US" sz="2400" dirty="0" smtClean="0"/>
          </a:p>
          <a:p>
            <a:pPr marL="0" indent="0" eaLnBrk="1" fontAlgn="auto" hangingPunct="1">
              <a:spcAft>
                <a:spcPts val="0"/>
              </a:spcAft>
              <a:buFont typeface="Arial"/>
              <a:buNone/>
              <a:defRPr/>
            </a:pPr>
            <a:endParaRPr lang="en-US" sz="2400" dirty="0" smtClean="0"/>
          </a:p>
        </p:txBody>
      </p:sp>
    </p:spTree>
    <p:extLst>
      <p:ext uri="{BB962C8B-B14F-4D97-AF65-F5344CB8AC3E}">
        <p14:creationId xmlns:p14="http://schemas.microsoft.com/office/powerpoint/2010/main" val="18554978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Family Night</a:t>
            </a:r>
            <a:endParaRPr lang="en-US" dirty="0"/>
          </a:p>
        </p:txBody>
      </p:sp>
      <p:sp>
        <p:nvSpPr>
          <p:cNvPr id="3" name="Content Placeholder 2"/>
          <p:cNvSpPr>
            <a:spLocks noGrp="1"/>
          </p:cNvSpPr>
          <p:nvPr>
            <p:ph idx="1"/>
          </p:nvPr>
        </p:nvSpPr>
        <p:spPr/>
        <p:txBody>
          <a:bodyPr/>
          <a:lstStyle/>
          <a:p>
            <a:r>
              <a:rPr lang="en-US" dirty="0"/>
              <a:t>Topic</a:t>
            </a:r>
          </a:p>
          <a:p>
            <a:r>
              <a:rPr lang="en-US" dirty="0"/>
              <a:t>Date</a:t>
            </a:r>
          </a:p>
          <a:p>
            <a:endParaRPr lang="en-US" dirty="0"/>
          </a:p>
        </p:txBody>
      </p:sp>
    </p:spTree>
    <p:extLst>
      <p:ext uri="{BB962C8B-B14F-4D97-AF65-F5344CB8AC3E}">
        <p14:creationId xmlns:p14="http://schemas.microsoft.com/office/powerpoint/2010/main" val="1417177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mean when we say college?</a:t>
            </a:r>
            <a:endParaRPr lang="en-US" dirty="0"/>
          </a:p>
        </p:txBody>
      </p:sp>
      <p:sp>
        <p:nvSpPr>
          <p:cNvPr id="3" name="Content Placeholder 2"/>
          <p:cNvSpPr>
            <a:spLocks noGrp="1"/>
          </p:cNvSpPr>
          <p:nvPr>
            <p:ph idx="1"/>
          </p:nvPr>
        </p:nvSpPr>
        <p:spPr/>
        <p:txBody>
          <a:bodyPr>
            <a:normAutofit fontScale="85000" lnSpcReduction="20000"/>
          </a:bodyPr>
          <a:lstStyle/>
          <a:p>
            <a:pPr>
              <a:buFont typeface="Courier New" panose="02070309020205020404" pitchFamily="49" charset="0"/>
              <a:buChar char="o"/>
            </a:pPr>
            <a:r>
              <a:rPr lang="en-US" sz="2800" dirty="0"/>
              <a:t>When we say “college</a:t>
            </a:r>
            <a:r>
              <a:rPr lang="en-US" sz="2800" dirty="0" smtClean="0"/>
              <a:t>”, </a:t>
            </a:r>
            <a:r>
              <a:rPr lang="en-US" sz="2800" dirty="0"/>
              <a:t>we mean any type of education or training after high school. </a:t>
            </a:r>
            <a:r>
              <a:rPr lang="en-US" sz="2800" dirty="0" smtClean="0"/>
              <a:t>We also use the terms “postsecondary education” and “postsecondary training”.</a:t>
            </a:r>
            <a:endParaRPr lang="en-US" sz="2800" dirty="0"/>
          </a:p>
          <a:p>
            <a:pPr>
              <a:buFont typeface="Courier New" panose="02070309020205020404" pitchFamily="49" charset="0"/>
              <a:buChar char="o"/>
            </a:pPr>
            <a:r>
              <a:rPr lang="en-US" sz="2800" dirty="0"/>
              <a:t>There are many options for students after high school, including apprenticeships, </a:t>
            </a:r>
            <a:r>
              <a:rPr lang="en-US" sz="2800" dirty="0" smtClean="0"/>
              <a:t>military, on-the-job </a:t>
            </a:r>
            <a:r>
              <a:rPr lang="en-US" sz="2800" dirty="0"/>
              <a:t>training programs, community college certificates, two-year degrees, and four-year degrees.</a:t>
            </a:r>
          </a:p>
          <a:p>
            <a:pPr>
              <a:buFont typeface="Courier New" panose="02070309020205020404" pitchFamily="49" charset="0"/>
              <a:buChar char="o"/>
            </a:pPr>
            <a:r>
              <a:rPr lang="en-US" sz="2800" dirty="0"/>
              <a:t>The term </a:t>
            </a:r>
            <a:r>
              <a:rPr lang="en-US" sz="2800" i="1" dirty="0"/>
              <a:t>college </a:t>
            </a:r>
            <a:r>
              <a:rPr lang="en-US" sz="2800" dirty="0"/>
              <a:t>includes all of these things. </a:t>
            </a:r>
            <a:endParaRPr lang="en-US" sz="2800" dirty="0" smtClean="0"/>
          </a:p>
          <a:p>
            <a:r>
              <a:rPr lang="en-US" sz="2800" dirty="0"/>
              <a:t>Each of these paths has entrance requirements. </a:t>
            </a:r>
            <a:r>
              <a:rPr lang="en-US" sz="2800" dirty="0" smtClean="0"/>
              <a:t> These </a:t>
            </a:r>
            <a:r>
              <a:rPr lang="en-US" sz="2800" dirty="0"/>
              <a:t>requirements vary by institution. </a:t>
            </a:r>
          </a:p>
          <a:p>
            <a:pPr>
              <a:buFont typeface="Courier New" panose="02070309020205020404" pitchFamily="49" charset="0"/>
              <a:buChar char="o"/>
            </a:pPr>
            <a:endParaRPr lang="en-US" sz="2700" dirty="0"/>
          </a:p>
        </p:txBody>
      </p:sp>
    </p:spTree>
    <p:extLst>
      <p:ext uri="{BB962C8B-B14F-4D97-AF65-F5344CB8AC3E}">
        <p14:creationId xmlns:p14="http://schemas.microsoft.com/office/powerpoint/2010/main" val="4066247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US" dirty="0" smtClean="0"/>
              <a:t>College Admissions Checklist</a:t>
            </a:r>
            <a:endParaRPr lang="en-US" dirty="0"/>
          </a:p>
        </p:txBody>
      </p:sp>
      <p:sp>
        <p:nvSpPr>
          <p:cNvPr id="2" name="Content Placeholder 1"/>
          <p:cNvSpPr>
            <a:spLocks noGrp="1"/>
          </p:cNvSpPr>
          <p:nvPr>
            <p:ph idx="1"/>
          </p:nvPr>
        </p:nvSpPr>
        <p:spPr/>
        <p:txBody>
          <a:bodyPr>
            <a:normAutofit fontScale="92500" lnSpcReduction="10000"/>
          </a:bodyPr>
          <a:lstStyle/>
          <a:p>
            <a:pPr marL="274320" eaLnBrk="1" fontAlgn="auto" hangingPunct="1">
              <a:spcAft>
                <a:spcPts val="0"/>
              </a:spcAft>
              <a:defRPr/>
            </a:pPr>
            <a:r>
              <a:rPr lang="en-US" sz="2400" dirty="0">
                <a:ea typeface="+mn-ea"/>
              </a:rPr>
              <a:t>Take Advanced Placement (AP) tests, if applicable</a:t>
            </a:r>
          </a:p>
          <a:p>
            <a:pPr marL="274320" eaLnBrk="1" fontAlgn="auto" hangingPunct="1">
              <a:spcAft>
                <a:spcPts val="0"/>
              </a:spcAft>
              <a:defRPr/>
            </a:pPr>
            <a:r>
              <a:rPr lang="en-US" sz="2400" dirty="0" smtClean="0">
                <a:ea typeface="+mn-ea"/>
              </a:rPr>
              <a:t>Take college entrance exam(s) (SAT and/or ACT)</a:t>
            </a:r>
          </a:p>
          <a:p>
            <a:pPr marL="274320" eaLnBrk="1" fontAlgn="auto" hangingPunct="1">
              <a:spcAft>
                <a:spcPts val="0"/>
              </a:spcAft>
              <a:defRPr/>
            </a:pPr>
            <a:r>
              <a:rPr lang="en-US" sz="2400" dirty="0" smtClean="0">
                <a:ea typeface="+mn-ea"/>
              </a:rPr>
              <a:t>Complete and submit college applications</a:t>
            </a:r>
          </a:p>
          <a:p>
            <a:pPr marL="274320" eaLnBrk="1" fontAlgn="auto" hangingPunct="1">
              <a:spcAft>
                <a:spcPts val="0"/>
              </a:spcAft>
              <a:defRPr/>
            </a:pPr>
            <a:r>
              <a:rPr lang="en-US" sz="2400" dirty="0" smtClean="0">
                <a:ea typeface="+mn-ea"/>
              </a:rPr>
              <a:t>Complete and submit the FAFSA</a:t>
            </a:r>
          </a:p>
          <a:p>
            <a:pPr marL="274320" eaLnBrk="1" fontAlgn="auto" hangingPunct="1">
              <a:spcAft>
                <a:spcPts val="0"/>
              </a:spcAft>
              <a:defRPr/>
            </a:pPr>
            <a:r>
              <a:rPr lang="en-US" sz="2400" dirty="0">
                <a:ea typeface="+mn-ea"/>
              </a:rPr>
              <a:t>Complete and submit applications for private </a:t>
            </a:r>
            <a:r>
              <a:rPr lang="en-US" sz="2400" dirty="0" smtClean="0">
                <a:ea typeface="+mn-ea"/>
              </a:rPr>
              <a:t>scholarships</a:t>
            </a:r>
          </a:p>
          <a:p>
            <a:pPr marL="274320" eaLnBrk="1" fontAlgn="auto" hangingPunct="1">
              <a:spcAft>
                <a:spcPts val="0"/>
              </a:spcAft>
              <a:defRPr/>
            </a:pPr>
            <a:r>
              <a:rPr lang="en-US" sz="2400" dirty="0" smtClean="0">
                <a:ea typeface="+mn-ea"/>
              </a:rPr>
              <a:t>More information is available from the College Board:</a:t>
            </a:r>
          </a:p>
          <a:p>
            <a:pPr marL="548640" lvl="1" indent="-182880" eaLnBrk="1" fontAlgn="auto" hangingPunct="1">
              <a:spcAft>
                <a:spcPts val="0"/>
              </a:spcAft>
              <a:defRPr/>
            </a:pPr>
            <a:r>
              <a:rPr lang="en-US" sz="2000" dirty="0" smtClean="0">
                <a:ea typeface="+mn-ea"/>
              </a:rPr>
              <a:t>“Applying 101</a:t>
            </a:r>
            <a:r>
              <a:rPr lang="en-US" sz="2000" dirty="0">
                <a:ea typeface="+mn-ea"/>
              </a:rPr>
              <a:t>”: </a:t>
            </a:r>
            <a:r>
              <a:rPr lang="en-US" sz="2000" dirty="0">
                <a:ea typeface="+mn-ea"/>
                <a:hlinkClick r:id="rId3"/>
              </a:rPr>
              <a:t>https://</a:t>
            </a:r>
            <a:r>
              <a:rPr lang="en-US" sz="2000" dirty="0" smtClean="0">
                <a:ea typeface="+mn-ea"/>
                <a:hlinkClick r:id="rId3"/>
              </a:rPr>
              <a:t>bigfuture.collegeboard.org/get-in/applying</a:t>
            </a:r>
            <a:endParaRPr lang="en-US" sz="2000" dirty="0" smtClean="0">
              <a:ea typeface="+mn-ea"/>
            </a:endParaRPr>
          </a:p>
          <a:p>
            <a:pPr marL="548640" lvl="1" indent="-182880" eaLnBrk="1" fontAlgn="auto" hangingPunct="1">
              <a:spcAft>
                <a:spcPts val="0"/>
              </a:spcAft>
              <a:defRPr/>
            </a:pPr>
            <a:r>
              <a:rPr lang="en-US" sz="2000" dirty="0" smtClean="0">
                <a:ea typeface="+mn-ea"/>
              </a:rPr>
              <a:t>“Financial Aid 101”</a:t>
            </a:r>
            <a:r>
              <a:rPr lang="en-US" sz="2000" dirty="0">
                <a:ea typeface="+mn-ea"/>
              </a:rPr>
              <a:t>: </a:t>
            </a:r>
            <a:r>
              <a:rPr lang="en-US" sz="2000" dirty="0">
                <a:ea typeface="+mn-ea"/>
                <a:hlinkClick r:id="rId4"/>
              </a:rPr>
              <a:t>https://</a:t>
            </a:r>
            <a:r>
              <a:rPr lang="en-US" sz="2000" dirty="0" smtClean="0">
                <a:ea typeface="+mn-ea"/>
                <a:hlinkClick r:id="rId4"/>
              </a:rPr>
              <a:t>bigfuture.collegeboard.org/pay-for-college/financial-aid</a:t>
            </a:r>
            <a:r>
              <a:rPr lang="en-US" sz="2000" dirty="0" smtClean="0">
                <a:ea typeface="+mn-ea"/>
              </a:rPr>
              <a:t> </a:t>
            </a:r>
            <a:endParaRPr lang="en-US" sz="2000" i="1" dirty="0" smtClean="0">
              <a:ea typeface="+mn-ea"/>
            </a:endParaRPr>
          </a:p>
        </p:txBody>
      </p:sp>
    </p:spTree>
    <p:extLst>
      <p:ext uri="{BB962C8B-B14F-4D97-AF65-F5344CB8AC3E}">
        <p14:creationId xmlns:p14="http://schemas.microsoft.com/office/powerpoint/2010/main" val="39890147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college entrance exam?</a:t>
            </a:r>
          </a:p>
        </p:txBody>
      </p:sp>
      <p:sp>
        <p:nvSpPr>
          <p:cNvPr id="3" name="Content Placeholder 2"/>
          <p:cNvSpPr>
            <a:spLocks noGrp="1"/>
          </p:cNvSpPr>
          <p:nvPr>
            <p:ph idx="1"/>
          </p:nvPr>
        </p:nvSpPr>
        <p:spPr/>
        <p:txBody>
          <a:bodyPr/>
          <a:lstStyle/>
          <a:p>
            <a:pPr>
              <a:defRPr/>
            </a:pPr>
            <a:r>
              <a:rPr lang="en-US" sz="2800" dirty="0"/>
              <a:t>A standardized test – compares students across the state, country and internationally.</a:t>
            </a:r>
          </a:p>
          <a:p>
            <a:pPr>
              <a:defRPr/>
            </a:pPr>
            <a:endParaRPr lang="en-US" sz="1400" dirty="0"/>
          </a:p>
          <a:p>
            <a:pPr>
              <a:defRPr/>
            </a:pPr>
            <a:r>
              <a:rPr lang="en-US" sz="2800" dirty="0"/>
              <a:t>Offered on several dates throughout the school year (not during summer vacation).</a:t>
            </a:r>
          </a:p>
          <a:p>
            <a:pPr>
              <a:defRPr/>
            </a:pPr>
            <a:endParaRPr lang="en-US" sz="1400" dirty="0"/>
          </a:p>
          <a:p>
            <a:pPr>
              <a:defRPr/>
            </a:pPr>
            <a:r>
              <a:rPr lang="en-US" sz="2800" dirty="0"/>
              <a:t>Required by most </a:t>
            </a:r>
            <a:r>
              <a:rPr lang="en-US" sz="2800" dirty="0" smtClean="0"/>
              <a:t>four-</a:t>
            </a:r>
            <a:r>
              <a:rPr lang="en-US" sz="2800" dirty="0"/>
              <a:t> </a:t>
            </a:r>
            <a:r>
              <a:rPr lang="en-US" sz="2800" dirty="0" smtClean="0"/>
              <a:t>and  two-year colleges and military.</a:t>
            </a:r>
            <a:endParaRPr lang="en-US" sz="2800" dirty="0"/>
          </a:p>
          <a:p>
            <a:endParaRPr lang="en-US" dirty="0"/>
          </a:p>
        </p:txBody>
      </p:sp>
    </p:spTree>
    <p:extLst>
      <p:ext uri="{BB962C8B-B14F-4D97-AF65-F5344CB8AC3E}">
        <p14:creationId xmlns:p14="http://schemas.microsoft.com/office/powerpoint/2010/main" val="4219493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751945"/>
              </p:ext>
            </p:extLst>
          </p:nvPr>
        </p:nvGraphicFramePr>
        <p:xfrm>
          <a:off x="2901950" y="863600"/>
          <a:ext cx="5486400" cy="5121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78061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88" y="1123838"/>
            <a:ext cx="2420989" cy="4601183"/>
          </a:xfrm>
        </p:spPr>
        <p:txBody>
          <a:bodyPr/>
          <a:lstStyle/>
          <a:p>
            <a:r>
              <a:rPr lang="en-US" dirty="0" smtClean="0"/>
              <a:t>PSAT/NMSQT: Fall of Junior Year</a:t>
            </a:r>
            <a:endParaRPr lang="en-US" dirty="0"/>
          </a:p>
        </p:txBody>
      </p:sp>
      <p:sp>
        <p:nvSpPr>
          <p:cNvPr id="3" name="Content Placeholder 2"/>
          <p:cNvSpPr>
            <a:spLocks noGrp="1"/>
          </p:cNvSpPr>
          <p:nvPr>
            <p:ph idx="1"/>
          </p:nvPr>
        </p:nvSpPr>
        <p:spPr/>
        <p:txBody>
          <a:bodyPr>
            <a:noAutofit/>
          </a:bodyPr>
          <a:lstStyle/>
          <a:p>
            <a:pPr lvl="0"/>
            <a:r>
              <a:rPr lang="en-US" sz="2400" dirty="0"/>
              <a:t>If students are planning to attend a four-year college, take the PSAT in fall of junior year.</a:t>
            </a:r>
          </a:p>
          <a:p>
            <a:pPr lvl="0"/>
            <a:r>
              <a:rPr lang="en-US" sz="2400" dirty="0"/>
              <a:t>Taking the PSAT/NMSQT again in 11th grade gives students a fresh skills assessment and a measure of their progress, as well as the chance to compete for scholarships.  </a:t>
            </a:r>
          </a:p>
          <a:p>
            <a:pPr lvl="0"/>
            <a:r>
              <a:rPr lang="en-US" sz="2400" dirty="0"/>
              <a:t>Research shows that students who take the PSAT/NMSQT in both 10th and 11th grades score higher on the SAT than students who do not. </a:t>
            </a:r>
          </a:p>
          <a:p>
            <a:pPr lvl="0"/>
            <a:r>
              <a:rPr lang="en-US" sz="2400" dirty="0"/>
              <a:t>The PSAT/NMSQT, which will help students prepare for the SAT. </a:t>
            </a:r>
          </a:p>
          <a:p>
            <a:r>
              <a:rPr lang="en-US" sz="2400" dirty="0"/>
              <a:t>It could also qualify students for the National Merit Scholarship Competition.</a:t>
            </a:r>
          </a:p>
        </p:txBody>
      </p:sp>
    </p:spTree>
    <p:extLst>
      <p:ext uri="{BB962C8B-B14F-4D97-AF65-F5344CB8AC3E}">
        <p14:creationId xmlns:p14="http://schemas.microsoft.com/office/powerpoint/2010/main" val="2916083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or  </a:t>
            </a:r>
            <a:r>
              <a:rPr lang="en-US" dirty="0" smtClean="0"/>
              <a:t>ACT</a:t>
            </a:r>
            <a:br>
              <a:rPr lang="en-US" dirty="0" smtClean="0"/>
            </a:br>
            <a:r>
              <a:rPr lang="en-US" dirty="0"/>
              <a:t/>
            </a:r>
            <a:br>
              <a:rPr lang="en-US" dirty="0"/>
            </a:br>
            <a:r>
              <a:rPr lang="en-US" dirty="0" smtClean="0"/>
              <a:t> </a:t>
            </a:r>
            <a:r>
              <a:rPr lang="en-US" dirty="0"/>
              <a:t>11th and/or 12th grade</a:t>
            </a:r>
          </a:p>
        </p:txBody>
      </p:sp>
      <p:sp>
        <p:nvSpPr>
          <p:cNvPr id="3" name="Content Placeholder 2"/>
          <p:cNvSpPr>
            <a:spLocks noGrp="1"/>
          </p:cNvSpPr>
          <p:nvPr>
            <p:ph idx="1"/>
          </p:nvPr>
        </p:nvSpPr>
        <p:spPr/>
        <p:txBody>
          <a:bodyPr>
            <a:normAutofit/>
          </a:bodyPr>
          <a:lstStyle/>
          <a:p>
            <a:pPr lvl="0"/>
            <a:r>
              <a:rPr lang="en-US" sz="2400" dirty="0"/>
              <a:t>Most four-year colleges require that students submit SAT or ACT scores. </a:t>
            </a:r>
          </a:p>
          <a:p>
            <a:pPr lvl="0"/>
            <a:r>
              <a:rPr lang="en-US" sz="2400" dirty="0"/>
              <a:t>Some colleges require or recommend that you take SAT Subject Tests. </a:t>
            </a:r>
          </a:p>
          <a:p>
            <a:pPr lvl="0"/>
            <a:r>
              <a:rPr lang="en-US" sz="2400" dirty="0"/>
              <a:t>Take the SAT and/or ACT </a:t>
            </a:r>
            <a:r>
              <a:rPr lang="en-US" sz="2400" b="1" dirty="0"/>
              <a:t>in spring of junior year. </a:t>
            </a:r>
          </a:p>
          <a:p>
            <a:r>
              <a:rPr lang="en-US" sz="2400" dirty="0"/>
              <a:t>Students </a:t>
            </a:r>
            <a:r>
              <a:rPr lang="en-US" sz="2400" dirty="0" smtClean="0"/>
              <a:t>may </a:t>
            </a:r>
            <a:r>
              <a:rPr lang="en-US" sz="2400" dirty="0"/>
              <a:t>test or </a:t>
            </a:r>
            <a:r>
              <a:rPr lang="en-US" sz="2400" b="1" dirty="0"/>
              <a:t>retest in 12th grade. </a:t>
            </a:r>
          </a:p>
        </p:txBody>
      </p:sp>
    </p:spTree>
    <p:extLst>
      <p:ext uri="{BB962C8B-B14F-4D97-AF65-F5344CB8AC3E}">
        <p14:creationId xmlns:p14="http://schemas.microsoft.com/office/powerpoint/2010/main" val="355281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89" y="1123838"/>
            <a:ext cx="2354728" cy="4601183"/>
          </a:xfrm>
        </p:spPr>
        <p:txBody>
          <a:bodyPr/>
          <a:lstStyle/>
          <a:p>
            <a:r>
              <a:rPr lang="en-US" sz="2800" dirty="0"/>
              <a:t>ACCUPLACER, ASSET, or other community college </a:t>
            </a:r>
            <a:r>
              <a:rPr lang="en-US" sz="2800" dirty="0" smtClean="0"/>
              <a:t>assessment</a:t>
            </a:r>
            <a:br>
              <a:rPr lang="en-US" sz="2800" dirty="0" smtClean="0"/>
            </a:br>
            <a:r>
              <a:rPr lang="en-US" sz="2800" dirty="0"/>
              <a:t/>
            </a:r>
            <a:br>
              <a:rPr lang="en-US" sz="2800" dirty="0"/>
            </a:br>
            <a:r>
              <a:rPr lang="en-US" sz="2800" dirty="0" smtClean="0"/>
              <a:t> </a:t>
            </a:r>
            <a:r>
              <a:rPr lang="en-US" sz="2800" dirty="0"/>
              <a:t>11th or 12th grade</a:t>
            </a:r>
          </a:p>
        </p:txBody>
      </p:sp>
      <p:sp>
        <p:nvSpPr>
          <p:cNvPr id="3" name="Content Placeholder 2"/>
          <p:cNvSpPr>
            <a:spLocks noGrp="1"/>
          </p:cNvSpPr>
          <p:nvPr>
            <p:ph idx="1"/>
          </p:nvPr>
        </p:nvSpPr>
        <p:spPr/>
        <p:txBody>
          <a:bodyPr>
            <a:normAutofit/>
          </a:bodyPr>
          <a:lstStyle/>
          <a:p>
            <a:pPr lvl="0"/>
            <a:r>
              <a:rPr lang="en-US" sz="3200" dirty="0"/>
              <a:t>Two-year colleges often require this assessment. </a:t>
            </a:r>
          </a:p>
          <a:p>
            <a:pPr lvl="0"/>
            <a:r>
              <a:rPr lang="en-US" sz="3200" dirty="0"/>
              <a:t>Check with the college to determine what assessments are required. </a:t>
            </a:r>
          </a:p>
          <a:p>
            <a:r>
              <a:rPr lang="en-US" sz="3200" dirty="0"/>
              <a:t>Take </a:t>
            </a:r>
            <a:r>
              <a:rPr lang="en-US" sz="3200" b="1" dirty="0"/>
              <a:t>fall of senior year. </a:t>
            </a:r>
          </a:p>
        </p:txBody>
      </p:sp>
    </p:spTree>
    <p:extLst>
      <p:ext uri="{BB962C8B-B14F-4D97-AF65-F5344CB8AC3E}">
        <p14:creationId xmlns:p14="http://schemas.microsoft.com/office/powerpoint/2010/main" val="2296622563"/>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1372</TotalTime>
  <Words>1650</Words>
  <Application>Microsoft Office PowerPoint</Application>
  <PresentationFormat>On-screen Show (4:3)</PresentationFormat>
  <Paragraphs>172</Paragraphs>
  <Slides>27</Slides>
  <Notes>15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Arial</vt:lpstr>
      <vt:lpstr>Calibri</vt:lpstr>
      <vt:lpstr>Century Gothic</vt:lpstr>
      <vt:lpstr>Corbel</vt:lpstr>
      <vt:lpstr>Courier New</vt:lpstr>
      <vt:lpstr>Myriad Pro</vt:lpstr>
      <vt:lpstr>Trajan Pro</vt:lpstr>
      <vt:lpstr>Wingdings</vt:lpstr>
      <vt:lpstr>Wingdings 2</vt:lpstr>
      <vt:lpstr>Frame</vt:lpstr>
      <vt:lpstr>Test Preparation</vt:lpstr>
      <vt:lpstr>Introductions</vt:lpstr>
      <vt:lpstr>What do we mean when we say college?</vt:lpstr>
      <vt:lpstr>College Admissions Checklist</vt:lpstr>
      <vt:lpstr>What is a college entrance exam?</vt:lpstr>
      <vt:lpstr>Exams </vt:lpstr>
      <vt:lpstr>PSAT/NMSQT: Fall of Junior Year</vt:lpstr>
      <vt:lpstr>SAT or  ACT   11th and/or 12th grade</vt:lpstr>
      <vt:lpstr>ACCUPLACER, ASSET, or other community college assessment   11th or 12th grade</vt:lpstr>
      <vt:lpstr>ASVAB   11th or 12th grade</vt:lpstr>
      <vt:lpstr>Test dates</vt:lpstr>
      <vt:lpstr>Costs include</vt:lpstr>
      <vt:lpstr>Fee waivers</vt:lpstr>
      <vt:lpstr>Advanced Placement (AP) Exams</vt:lpstr>
      <vt:lpstr>ACT</vt:lpstr>
      <vt:lpstr>ACT</vt:lpstr>
      <vt:lpstr>SAT</vt:lpstr>
      <vt:lpstr>SAT</vt:lpstr>
      <vt:lpstr>SAT</vt:lpstr>
      <vt:lpstr>Testing accommodations</vt:lpstr>
      <vt:lpstr>Test preparation</vt:lpstr>
      <vt:lpstr>Free online practice </vt:lpstr>
      <vt:lpstr>GEAR UP services and activities</vt:lpstr>
      <vt:lpstr>Dates, deadlines and costs</vt:lpstr>
      <vt:lpstr>Questions?</vt:lpstr>
      <vt:lpstr>Thanks for coming</vt:lpstr>
      <vt:lpstr>Next Family Night</vt:lpstr>
    </vt:vector>
  </TitlesOfParts>
  <Company>Washington Student Achievement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GEAR UP 101</dc:title>
  <dc:creator>Kelly, Beth (WSAC)</dc:creator>
  <cp:lastModifiedBy>Kelly, Beth (WSAC)</cp:lastModifiedBy>
  <cp:revision>96</cp:revision>
  <dcterms:created xsi:type="dcterms:W3CDTF">2017-07-24T18:39:53Z</dcterms:created>
  <dcterms:modified xsi:type="dcterms:W3CDTF">2018-07-05T20:21:02Z</dcterms:modified>
</cp:coreProperties>
</file>